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handoutMasterIdLst>
    <p:handoutMasterId r:id="rId65"/>
  </p:handoutMasterIdLst>
  <p:sldIdLst>
    <p:sldId id="405" r:id="rId2"/>
    <p:sldId id="323" r:id="rId3"/>
    <p:sldId id="1176" r:id="rId4"/>
    <p:sldId id="1173" r:id="rId5"/>
    <p:sldId id="1177" r:id="rId6"/>
    <p:sldId id="452" r:id="rId7"/>
    <p:sldId id="448" r:id="rId8"/>
    <p:sldId id="1170" r:id="rId9"/>
    <p:sldId id="450" r:id="rId10"/>
    <p:sldId id="1171" r:id="rId11"/>
    <p:sldId id="451" r:id="rId12"/>
    <p:sldId id="1172" r:id="rId13"/>
    <p:sldId id="475" r:id="rId14"/>
    <p:sldId id="476" r:id="rId15"/>
    <p:sldId id="537" r:id="rId16"/>
    <p:sldId id="477" r:id="rId17"/>
    <p:sldId id="478" r:id="rId18"/>
    <p:sldId id="479" r:id="rId19"/>
    <p:sldId id="569" r:id="rId20"/>
    <p:sldId id="1178" r:id="rId21"/>
    <p:sldId id="1179" r:id="rId22"/>
    <p:sldId id="1180" r:id="rId23"/>
    <p:sldId id="1181" r:id="rId24"/>
    <p:sldId id="1182" r:id="rId25"/>
    <p:sldId id="1183" r:id="rId26"/>
    <p:sldId id="1184" r:id="rId27"/>
    <p:sldId id="1185" r:id="rId28"/>
    <p:sldId id="1186" r:id="rId29"/>
    <p:sldId id="1187" r:id="rId30"/>
    <p:sldId id="1188" r:id="rId31"/>
    <p:sldId id="1189" r:id="rId32"/>
    <p:sldId id="1190" r:id="rId33"/>
    <p:sldId id="1191" r:id="rId34"/>
    <p:sldId id="1192" r:id="rId35"/>
    <p:sldId id="1193" r:id="rId36"/>
    <p:sldId id="1195" r:id="rId37"/>
    <p:sldId id="1194" r:id="rId38"/>
    <p:sldId id="1258" r:id="rId39"/>
    <p:sldId id="1196" r:id="rId40"/>
    <p:sldId id="1197" r:id="rId41"/>
    <p:sldId id="1198" r:id="rId42"/>
    <p:sldId id="1199" r:id="rId43"/>
    <p:sldId id="1200" r:id="rId44"/>
    <p:sldId id="1201" r:id="rId45"/>
    <p:sldId id="1202" r:id="rId46"/>
    <p:sldId id="1203" r:id="rId47"/>
    <p:sldId id="603" r:id="rId48"/>
    <p:sldId id="604" r:id="rId49"/>
    <p:sldId id="605" r:id="rId50"/>
    <p:sldId id="587" r:id="rId51"/>
    <p:sldId id="1215" r:id="rId52"/>
    <p:sldId id="1204" r:id="rId53"/>
    <p:sldId id="1205" r:id="rId54"/>
    <p:sldId id="1206" r:id="rId55"/>
    <p:sldId id="1207" r:id="rId56"/>
    <p:sldId id="1208" r:id="rId57"/>
    <p:sldId id="1209" r:id="rId58"/>
    <p:sldId id="1210" r:id="rId59"/>
    <p:sldId id="1211" r:id="rId60"/>
    <p:sldId id="1212" r:id="rId61"/>
    <p:sldId id="1213" r:id="rId62"/>
    <p:sldId id="536" r:id="rId63"/>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7BCD23"/>
    <a:srgbClr val="FF7200"/>
    <a:srgbClr val="211DB1"/>
    <a:srgbClr val="FB27FF"/>
    <a:srgbClr val="1AE6F7"/>
    <a:srgbClr val="A01AA2"/>
    <a:srgbClr val="19178F"/>
    <a:srgbClr val="C02726"/>
    <a:srgbClr val="8F1C10"/>
    <a:srgbClr val="8F96C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Style léger 3 - Accentuation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8" autoAdjust="0"/>
    <p:restoredTop sz="80506" autoAdjust="0"/>
  </p:normalViewPr>
  <p:slideViewPr>
    <p:cSldViewPr snapToGrid="0" snapToObjects="1">
      <p:cViewPr varScale="1">
        <p:scale>
          <a:sx n="92" d="100"/>
          <a:sy n="92" d="100"/>
        </p:scale>
        <p:origin x="1664" y="184"/>
      </p:cViewPr>
      <p:guideLst>
        <p:guide orient="horz" pos="2160"/>
        <p:guide pos="2880"/>
      </p:guideLst>
    </p:cSldViewPr>
  </p:slideViewPr>
  <p:outlineViewPr>
    <p:cViewPr>
      <p:scale>
        <a:sx n="33" d="100"/>
        <a:sy n="33" d="100"/>
      </p:scale>
      <p:origin x="0" y="2688"/>
    </p:cViewPr>
  </p:outlineViewPr>
  <p:notesTextViewPr>
    <p:cViewPr>
      <p:scale>
        <a:sx n="120" d="100"/>
        <a:sy n="120" d="100"/>
      </p:scale>
      <p:origin x="0" y="0"/>
    </p:cViewPr>
  </p:notesTextViewPr>
  <p:sorterViewPr>
    <p:cViewPr varScale="1">
      <p:scale>
        <a:sx n="100" d="100"/>
        <a:sy n="100" d="100"/>
      </p:scale>
      <p:origin x="0" y="0"/>
    </p:cViewPr>
  </p:sorterViewPr>
  <p:notesViewPr>
    <p:cSldViewPr snapToGrid="0" snapToObjects="1">
      <p:cViewPr varScale="1">
        <p:scale>
          <a:sx n="88" d="100"/>
          <a:sy n="88" d="100"/>
        </p:scale>
        <p:origin x="2664"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41.emf"/><Relationship Id="rId1" Type="http://schemas.openxmlformats.org/officeDocument/2006/relationships/image" Target="../media/image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image" Target="../media/image72.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74.emf"/><Relationship Id="rId1" Type="http://schemas.openxmlformats.org/officeDocument/2006/relationships/image" Target="../media/image72.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0.emf"/><Relationship Id="rId1" Type="http://schemas.openxmlformats.org/officeDocument/2006/relationships/image" Target="../media/image29.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0.emf"/><Relationship Id="rId1" Type="http://schemas.openxmlformats.org/officeDocument/2006/relationships/image" Target="../media/image29.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0.emf"/><Relationship Id="rId1" Type="http://schemas.openxmlformats.org/officeDocument/2006/relationships/image" Target="../media/image29.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0.emf"/><Relationship Id="rId1" Type="http://schemas.openxmlformats.org/officeDocument/2006/relationships/image" Target="../media/image29.emf"/><Relationship Id="rId4" Type="http://schemas.openxmlformats.org/officeDocument/2006/relationships/image" Target="../media/image3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image" Target="../media/image7.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9.emf"/><Relationship Id="rId1" Type="http://schemas.openxmlformats.org/officeDocument/2006/relationships/image" Target="../media/image41.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41.emf"/><Relationship Id="rId1"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0F54A78A-1B41-184A-BD43-688D9D0E96A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3360537B-3F72-794E-BADA-7C7C579CB0E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45A310-2C97-B445-8EDC-0E8B3A3C042B}" type="datetimeFigureOut">
              <a:rPr lang="fr-FR" smtClean="0"/>
              <a:t>10/01/2020</a:t>
            </a:fld>
            <a:endParaRPr lang="fr-FR"/>
          </a:p>
        </p:txBody>
      </p:sp>
      <p:sp>
        <p:nvSpPr>
          <p:cNvPr id="4" name="Espace réservé du pied de page 3">
            <a:extLst>
              <a:ext uri="{FF2B5EF4-FFF2-40B4-BE49-F238E27FC236}">
                <a16:creationId xmlns:a16="http://schemas.microsoft.com/office/drawing/2014/main" id="{9F6D6532-0CD6-1B4B-8267-B8AD5A4E945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97551147-E512-E349-BF6A-444C9F3955F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96B1DA-660A-5143-8DEB-DB0005C20E1B}" type="slidenum">
              <a:rPr lang="fr-FR" smtClean="0"/>
              <a:t>‹N°›</a:t>
            </a:fld>
            <a:endParaRPr lang="fr-FR"/>
          </a:p>
        </p:txBody>
      </p:sp>
    </p:spTree>
    <p:extLst>
      <p:ext uri="{BB962C8B-B14F-4D97-AF65-F5344CB8AC3E}">
        <p14:creationId xmlns:p14="http://schemas.microsoft.com/office/powerpoint/2010/main" val="12707638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E3FDEF-BF86-F44F-BE8A-AFDB4E303F97}" type="datetimeFigureOut">
              <a:rPr lang="fr-FR" smtClean="0"/>
              <a:t>10/01/2020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88D96B-11E2-F948-8C5D-EB78AEEE32F5}" type="slidenum">
              <a:rPr lang="fr-FR" smtClean="0"/>
              <a:t>‹N°›</a:t>
            </a:fld>
            <a:endParaRPr lang="fr-FR"/>
          </a:p>
        </p:txBody>
      </p:sp>
    </p:spTree>
    <p:extLst>
      <p:ext uri="{BB962C8B-B14F-4D97-AF65-F5344CB8AC3E}">
        <p14:creationId xmlns:p14="http://schemas.microsoft.com/office/powerpoint/2010/main" val="23767164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888D96B-11E2-F948-8C5D-EB78AEEE32F5}" type="slidenum">
              <a:rPr lang="fr-FR" smtClean="0"/>
              <a:t>2</a:t>
            </a:fld>
            <a:endParaRPr lang="fr-FR"/>
          </a:p>
        </p:txBody>
      </p:sp>
    </p:spTree>
    <p:extLst>
      <p:ext uri="{BB962C8B-B14F-4D97-AF65-F5344CB8AC3E}">
        <p14:creationId xmlns:p14="http://schemas.microsoft.com/office/powerpoint/2010/main" val="857043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Riprendere</a:t>
            </a:r>
            <a:r>
              <a:rPr lang="fr-FR" dirty="0"/>
              <a:t> slides di </a:t>
            </a:r>
            <a:r>
              <a:rPr lang="fr-FR" dirty="0" err="1"/>
              <a:t>jerome</a:t>
            </a:r>
            <a:endParaRPr lang="fr-FR" dirty="0"/>
          </a:p>
        </p:txBody>
      </p:sp>
      <p:sp>
        <p:nvSpPr>
          <p:cNvPr id="4" name="Espace réservé du numéro de diapositive 3"/>
          <p:cNvSpPr>
            <a:spLocks noGrp="1"/>
          </p:cNvSpPr>
          <p:nvPr>
            <p:ph type="sldNum" sz="quarter" idx="5"/>
          </p:nvPr>
        </p:nvSpPr>
        <p:spPr/>
        <p:txBody>
          <a:bodyPr/>
          <a:lstStyle/>
          <a:p>
            <a:fld id="{4888D96B-11E2-F948-8C5D-EB78AEEE32F5}" type="slidenum">
              <a:rPr lang="fr-FR" smtClean="0"/>
              <a:t>21</a:t>
            </a:fld>
            <a:endParaRPr lang="fr-FR"/>
          </a:p>
        </p:txBody>
      </p:sp>
    </p:spTree>
    <p:extLst>
      <p:ext uri="{BB962C8B-B14F-4D97-AF65-F5344CB8AC3E}">
        <p14:creationId xmlns:p14="http://schemas.microsoft.com/office/powerpoint/2010/main" val="934256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a:t>
            </a:r>
            <a:r>
              <a:rPr lang="fr-FR" dirty="0" err="1"/>
              <a:t>like</a:t>
            </a:r>
            <a:r>
              <a:rPr lang="fr-FR" dirty="0"/>
              <a:t> Boltzmann Machine Update</a:t>
            </a:r>
            <a:r>
              <a:rPr lang="fr-FR" baseline="0" dirty="0"/>
              <a:t> </a:t>
            </a:r>
            <a:r>
              <a:rPr lang="fr-FR" baseline="0" dirty="0" err="1"/>
              <a:t>weigths</a:t>
            </a:r>
            <a:r>
              <a:rPr lang="fr-FR" baseline="0" dirty="0"/>
              <a:t>  </a:t>
            </a:r>
            <a:r>
              <a:rPr lang="fr-FR" baseline="0" dirty="0" err="1"/>
              <a:t>by</a:t>
            </a:r>
            <a:r>
              <a:rPr lang="fr-FR" dirty="0" err="1"/>
              <a:t>Stocastic</a:t>
            </a:r>
            <a:r>
              <a:rPr lang="fr-FR" dirty="0"/>
              <a:t> gradient </a:t>
            </a:r>
            <a:r>
              <a:rPr lang="fr-FR" dirty="0" err="1"/>
              <a:t>descent</a:t>
            </a:r>
            <a:r>
              <a:rPr lang="fr-FR" dirty="0"/>
              <a:t>, mini batch to </a:t>
            </a:r>
            <a:r>
              <a:rPr lang="fr-FR" dirty="0" err="1"/>
              <a:t>calulate</a:t>
            </a:r>
            <a:r>
              <a:rPr lang="fr-FR" dirty="0"/>
              <a:t> ‘</a:t>
            </a:r>
            <a:r>
              <a:rPr lang="fr-FR" dirty="0" err="1"/>
              <a:t>noisy</a:t>
            </a:r>
            <a:r>
              <a:rPr lang="fr-FR" dirty="0"/>
              <a:t> version’ (Carlo </a:t>
            </a:r>
            <a:r>
              <a:rPr lang="fr-FR" dirty="0" err="1"/>
              <a:t>Lucebello</a:t>
            </a:r>
            <a:r>
              <a:rPr lang="fr-FR" dirty="0"/>
              <a:t>), contrastive divergence</a:t>
            </a:r>
          </a:p>
        </p:txBody>
      </p:sp>
      <p:sp>
        <p:nvSpPr>
          <p:cNvPr id="4" name="Espace réservé du numéro de diapositive 3"/>
          <p:cNvSpPr>
            <a:spLocks noGrp="1"/>
          </p:cNvSpPr>
          <p:nvPr>
            <p:ph type="sldNum" sz="quarter" idx="10"/>
          </p:nvPr>
        </p:nvSpPr>
        <p:spPr/>
        <p:txBody>
          <a:bodyPr/>
          <a:lstStyle/>
          <a:p>
            <a:fld id="{4888D96B-11E2-F948-8C5D-EB78AEEE32F5}" type="slidenum">
              <a:rPr lang="fr-FR" smtClean="0"/>
              <a:t>28</a:t>
            </a:fld>
            <a:endParaRPr lang="fr-FR"/>
          </a:p>
        </p:txBody>
      </p:sp>
    </p:spTree>
    <p:extLst>
      <p:ext uri="{BB962C8B-B14F-4D97-AF65-F5344CB8AC3E}">
        <p14:creationId xmlns:p14="http://schemas.microsoft.com/office/powerpoint/2010/main" val="85856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a:t>
            </a:r>
            <a:r>
              <a:rPr lang="fr-FR" dirty="0" err="1"/>
              <a:t>like</a:t>
            </a:r>
            <a:r>
              <a:rPr lang="fr-FR" dirty="0"/>
              <a:t> Boltzmann Machine Update</a:t>
            </a:r>
            <a:r>
              <a:rPr lang="fr-FR" baseline="0" dirty="0"/>
              <a:t> </a:t>
            </a:r>
            <a:r>
              <a:rPr lang="fr-FR" baseline="0" dirty="0" err="1"/>
              <a:t>weigths</a:t>
            </a:r>
            <a:r>
              <a:rPr lang="fr-FR" baseline="0" dirty="0"/>
              <a:t>  </a:t>
            </a:r>
            <a:r>
              <a:rPr lang="fr-FR" baseline="0" dirty="0" err="1"/>
              <a:t>by</a:t>
            </a:r>
            <a:r>
              <a:rPr lang="fr-FR" dirty="0" err="1"/>
              <a:t>Stocastic</a:t>
            </a:r>
            <a:r>
              <a:rPr lang="fr-FR" dirty="0"/>
              <a:t> gradient </a:t>
            </a:r>
            <a:r>
              <a:rPr lang="fr-FR" dirty="0" err="1"/>
              <a:t>descent</a:t>
            </a:r>
            <a:r>
              <a:rPr lang="fr-FR" dirty="0"/>
              <a:t>, mini batch to </a:t>
            </a:r>
            <a:r>
              <a:rPr lang="fr-FR" dirty="0" err="1"/>
              <a:t>calulate</a:t>
            </a:r>
            <a:r>
              <a:rPr lang="fr-FR" dirty="0"/>
              <a:t> ‘</a:t>
            </a:r>
            <a:r>
              <a:rPr lang="fr-FR" dirty="0" err="1"/>
              <a:t>noisy</a:t>
            </a:r>
            <a:r>
              <a:rPr lang="fr-FR" dirty="0"/>
              <a:t> version’ (Carlo </a:t>
            </a:r>
            <a:r>
              <a:rPr lang="fr-FR" dirty="0" err="1"/>
              <a:t>Lucebello</a:t>
            </a:r>
            <a:r>
              <a:rPr lang="fr-FR" dirty="0"/>
              <a:t>), contrastive divergence</a:t>
            </a:r>
          </a:p>
        </p:txBody>
      </p:sp>
      <p:sp>
        <p:nvSpPr>
          <p:cNvPr id="4" name="Espace réservé du numéro de diapositive 3"/>
          <p:cNvSpPr>
            <a:spLocks noGrp="1"/>
          </p:cNvSpPr>
          <p:nvPr>
            <p:ph type="sldNum" sz="quarter" idx="10"/>
          </p:nvPr>
        </p:nvSpPr>
        <p:spPr/>
        <p:txBody>
          <a:bodyPr/>
          <a:lstStyle/>
          <a:p>
            <a:fld id="{4888D96B-11E2-F948-8C5D-EB78AEEE32F5}" type="slidenum">
              <a:rPr lang="fr-FR" smtClean="0"/>
              <a:t>29</a:t>
            </a:fld>
            <a:endParaRPr lang="fr-FR"/>
          </a:p>
        </p:txBody>
      </p:sp>
    </p:spTree>
    <p:extLst>
      <p:ext uri="{BB962C8B-B14F-4D97-AF65-F5344CB8AC3E}">
        <p14:creationId xmlns:p14="http://schemas.microsoft.com/office/powerpoint/2010/main" val="649710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a:t>
            </a:r>
            <a:r>
              <a:rPr lang="fr-FR" dirty="0" err="1"/>
              <a:t>like</a:t>
            </a:r>
            <a:r>
              <a:rPr lang="fr-FR" dirty="0"/>
              <a:t> Boltzmann Machine Update</a:t>
            </a:r>
            <a:r>
              <a:rPr lang="fr-FR" baseline="0" dirty="0"/>
              <a:t> </a:t>
            </a:r>
            <a:r>
              <a:rPr lang="fr-FR" baseline="0" dirty="0" err="1"/>
              <a:t>weigths</a:t>
            </a:r>
            <a:r>
              <a:rPr lang="fr-FR" baseline="0" dirty="0"/>
              <a:t>  </a:t>
            </a:r>
            <a:r>
              <a:rPr lang="fr-FR" baseline="0" dirty="0" err="1"/>
              <a:t>by</a:t>
            </a:r>
            <a:r>
              <a:rPr lang="fr-FR" dirty="0" err="1"/>
              <a:t>Stocastic</a:t>
            </a:r>
            <a:r>
              <a:rPr lang="fr-FR" dirty="0"/>
              <a:t> gradient </a:t>
            </a:r>
            <a:r>
              <a:rPr lang="fr-FR" dirty="0" err="1"/>
              <a:t>descent</a:t>
            </a:r>
            <a:r>
              <a:rPr lang="fr-FR" dirty="0"/>
              <a:t>, mini batch to </a:t>
            </a:r>
            <a:r>
              <a:rPr lang="fr-FR" dirty="0" err="1"/>
              <a:t>calulate</a:t>
            </a:r>
            <a:r>
              <a:rPr lang="fr-FR" dirty="0"/>
              <a:t> ‘</a:t>
            </a:r>
            <a:r>
              <a:rPr lang="fr-FR" dirty="0" err="1"/>
              <a:t>noisy</a:t>
            </a:r>
            <a:r>
              <a:rPr lang="fr-FR" dirty="0"/>
              <a:t> version’ (Carlo </a:t>
            </a:r>
            <a:r>
              <a:rPr lang="fr-FR" dirty="0" err="1"/>
              <a:t>Lucebello</a:t>
            </a:r>
            <a:r>
              <a:rPr lang="fr-FR" dirty="0"/>
              <a:t>), contrastive divergence</a:t>
            </a:r>
          </a:p>
        </p:txBody>
      </p:sp>
      <p:sp>
        <p:nvSpPr>
          <p:cNvPr id="4" name="Espace réservé du numéro de diapositive 3"/>
          <p:cNvSpPr>
            <a:spLocks noGrp="1"/>
          </p:cNvSpPr>
          <p:nvPr>
            <p:ph type="sldNum" sz="quarter" idx="10"/>
          </p:nvPr>
        </p:nvSpPr>
        <p:spPr/>
        <p:txBody>
          <a:bodyPr/>
          <a:lstStyle/>
          <a:p>
            <a:fld id="{4888D96B-11E2-F948-8C5D-EB78AEEE32F5}" type="slidenum">
              <a:rPr lang="fr-FR" smtClean="0"/>
              <a:t>30</a:t>
            </a:fld>
            <a:endParaRPr lang="fr-FR"/>
          </a:p>
        </p:txBody>
      </p:sp>
    </p:spTree>
    <p:extLst>
      <p:ext uri="{BB962C8B-B14F-4D97-AF65-F5344CB8AC3E}">
        <p14:creationId xmlns:p14="http://schemas.microsoft.com/office/powerpoint/2010/main" val="4134648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a:t>
            </a:r>
            <a:r>
              <a:rPr lang="fr-FR" dirty="0" err="1"/>
              <a:t>like</a:t>
            </a:r>
            <a:r>
              <a:rPr lang="fr-FR" dirty="0"/>
              <a:t> Boltzmann Machine Update</a:t>
            </a:r>
            <a:r>
              <a:rPr lang="fr-FR" baseline="0" dirty="0"/>
              <a:t> </a:t>
            </a:r>
            <a:r>
              <a:rPr lang="fr-FR" baseline="0" dirty="0" err="1"/>
              <a:t>weigths</a:t>
            </a:r>
            <a:r>
              <a:rPr lang="fr-FR" baseline="0" dirty="0"/>
              <a:t>  </a:t>
            </a:r>
            <a:r>
              <a:rPr lang="fr-FR" baseline="0" dirty="0" err="1"/>
              <a:t>by</a:t>
            </a:r>
            <a:r>
              <a:rPr lang="fr-FR" dirty="0" err="1"/>
              <a:t>Stocastic</a:t>
            </a:r>
            <a:r>
              <a:rPr lang="fr-FR" dirty="0"/>
              <a:t> gradient </a:t>
            </a:r>
            <a:r>
              <a:rPr lang="fr-FR" dirty="0" err="1"/>
              <a:t>descent</a:t>
            </a:r>
            <a:r>
              <a:rPr lang="fr-FR" dirty="0"/>
              <a:t>, mini batch to </a:t>
            </a:r>
            <a:r>
              <a:rPr lang="fr-FR" dirty="0" err="1"/>
              <a:t>calulate</a:t>
            </a:r>
            <a:r>
              <a:rPr lang="fr-FR" dirty="0"/>
              <a:t> ‘</a:t>
            </a:r>
            <a:r>
              <a:rPr lang="fr-FR" dirty="0" err="1"/>
              <a:t>noisy</a:t>
            </a:r>
            <a:r>
              <a:rPr lang="fr-FR" dirty="0"/>
              <a:t> version’ (Carlo </a:t>
            </a:r>
            <a:r>
              <a:rPr lang="fr-FR" dirty="0" err="1"/>
              <a:t>Lucebello</a:t>
            </a:r>
            <a:r>
              <a:rPr lang="fr-FR" dirty="0"/>
              <a:t>), contrastive divergence</a:t>
            </a:r>
          </a:p>
        </p:txBody>
      </p:sp>
      <p:sp>
        <p:nvSpPr>
          <p:cNvPr id="4" name="Espace réservé du numéro de diapositive 3"/>
          <p:cNvSpPr>
            <a:spLocks noGrp="1"/>
          </p:cNvSpPr>
          <p:nvPr>
            <p:ph type="sldNum" sz="quarter" idx="10"/>
          </p:nvPr>
        </p:nvSpPr>
        <p:spPr/>
        <p:txBody>
          <a:bodyPr/>
          <a:lstStyle/>
          <a:p>
            <a:fld id="{4888D96B-11E2-F948-8C5D-EB78AEEE32F5}" type="slidenum">
              <a:rPr lang="fr-FR" smtClean="0"/>
              <a:t>31</a:t>
            </a:fld>
            <a:endParaRPr lang="fr-FR"/>
          </a:p>
        </p:txBody>
      </p:sp>
    </p:spTree>
    <p:extLst>
      <p:ext uri="{BB962C8B-B14F-4D97-AF65-F5344CB8AC3E}">
        <p14:creationId xmlns:p14="http://schemas.microsoft.com/office/powerpoint/2010/main" val="1863316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Explain</a:t>
            </a:r>
            <a:r>
              <a:rPr lang="fr-FR" dirty="0"/>
              <a:t> </a:t>
            </a:r>
            <a:r>
              <a:rPr lang="fr-FR" dirty="0" err="1"/>
              <a:t>names</a:t>
            </a:r>
            <a:r>
              <a:rPr lang="fr-FR" dirty="0"/>
              <a:t>:  </a:t>
            </a:r>
            <a:r>
              <a:rPr lang="fr-FR" dirty="0" err="1"/>
              <a:t>Graphical</a:t>
            </a:r>
            <a:r>
              <a:rPr lang="fr-FR" dirty="0"/>
              <a:t> model </a:t>
            </a:r>
            <a:r>
              <a:rPr lang="fr-FR" dirty="0" err="1"/>
              <a:t>Ising</a:t>
            </a:r>
            <a:r>
              <a:rPr lang="fr-FR" dirty="0"/>
              <a:t>,</a:t>
            </a:r>
            <a:r>
              <a:rPr lang="fr-FR" baseline="0" dirty="0"/>
              <a:t> </a:t>
            </a:r>
            <a:r>
              <a:rPr lang="fr-FR" baseline="0" dirty="0" err="1"/>
              <a:t>Potts</a:t>
            </a:r>
            <a:r>
              <a:rPr lang="fr-FR" baseline="0" dirty="0"/>
              <a:t>, Boltzmann Machine</a:t>
            </a:r>
          </a:p>
          <a:p>
            <a:r>
              <a:rPr lang="fr-FR" baseline="0" dirty="0" err="1"/>
              <a:t>Explain</a:t>
            </a:r>
            <a:r>
              <a:rPr lang="fr-FR" baseline="0" dirty="0"/>
              <a:t> inverse </a:t>
            </a:r>
            <a:r>
              <a:rPr lang="fr-FR" baseline="0" dirty="0" err="1"/>
              <a:t>Tehnique</a:t>
            </a:r>
            <a:r>
              <a:rPr lang="fr-FR" baseline="0" dirty="0"/>
              <a:t>: </a:t>
            </a:r>
            <a:r>
              <a:rPr lang="fr-FR" baseline="0" dirty="0" err="1"/>
              <a:t>Gaussian</a:t>
            </a:r>
            <a:r>
              <a:rPr lang="fr-FR" baseline="0" dirty="0"/>
              <a:t> Approximations, Pseudo-</a:t>
            </a:r>
            <a:r>
              <a:rPr lang="fr-FR" baseline="0" dirty="0" err="1"/>
              <a:t>Likelihood</a:t>
            </a:r>
            <a:r>
              <a:rPr lang="fr-FR" baseline="0" dirty="0"/>
              <a:t>, Clusters Expansions,   Boltzmann </a:t>
            </a:r>
            <a:r>
              <a:rPr lang="fr-FR" baseline="0" dirty="0" err="1"/>
              <a:t>Mahine</a:t>
            </a:r>
            <a:r>
              <a:rPr lang="fr-FR" baseline="0" dirty="0"/>
              <a:t> Learning    </a:t>
            </a:r>
          </a:p>
          <a:p>
            <a:r>
              <a:rPr lang="fr-FR" sz="1200" dirty="0"/>
              <a:t> moment </a:t>
            </a:r>
            <a:r>
              <a:rPr lang="fr-FR" sz="1200" dirty="0" err="1"/>
              <a:t>matching</a:t>
            </a:r>
            <a:r>
              <a:rPr lang="fr-FR" sz="1200" dirty="0"/>
              <a:t> of </a:t>
            </a:r>
            <a:r>
              <a:rPr lang="fr-FR" sz="1200" dirty="0" err="1"/>
              <a:t>emprical</a:t>
            </a:r>
            <a:r>
              <a:rPr lang="fr-FR" sz="1200" dirty="0"/>
              <a:t> distribution and  the  model distribution </a:t>
            </a:r>
            <a:endParaRPr lang="fr-FR" dirty="0"/>
          </a:p>
        </p:txBody>
      </p:sp>
      <p:sp>
        <p:nvSpPr>
          <p:cNvPr id="4" name="Espace réservé du numéro de diapositive 3"/>
          <p:cNvSpPr>
            <a:spLocks noGrp="1"/>
          </p:cNvSpPr>
          <p:nvPr>
            <p:ph type="sldNum" sz="quarter" idx="10"/>
          </p:nvPr>
        </p:nvSpPr>
        <p:spPr/>
        <p:txBody>
          <a:bodyPr/>
          <a:lstStyle/>
          <a:p>
            <a:fld id="{4888D96B-11E2-F948-8C5D-EB78AEEE32F5}" type="slidenum">
              <a:rPr lang="fr-FR" smtClean="0"/>
              <a:t>32</a:t>
            </a:fld>
            <a:endParaRPr lang="fr-FR"/>
          </a:p>
        </p:txBody>
      </p:sp>
    </p:spTree>
    <p:extLst>
      <p:ext uri="{BB962C8B-B14F-4D97-AF65-F5344CB8AC3E}">
        <p14:creationId xmlns:p14="http://schemas.microsoft.com/office/powerpoint/2010/main" val="244616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Network model </a:t>
            </a:r>
            <a:r>
              <a:rPr lang="fr-FR" dirty="0" err="1"/>
              <a:t>with</a:t>
            </a:r>
            <a:r>
              <a:rPr lang="fr-FR" dirty="0"/>
              <a:t> a M </a:t>
            </a:r>
            <a:r>
              <a:rPr lang="fr-FR" dirty="0" err="1"/>
              <a:t>low</a:t>
            </a:r>
            <a:r>
              <a:rPr lang="fr-FR" dirty="0"/>
              <a:t> </a:t>
            </a:r>
            <a:r>
              <a:rPr lang="fr-FR" dirty="0" err="1"/>
              <a:t>rank</a:t>
            </a:r>
            <a:r>
              <a:rPr lang="fr-FR" dirty="0"/>
              <a:t> (M) </a:t>
            </a:r>
            <a:r>
              <a:rPr lang="fr-FR" dirty="0" err="1"/>
              <a:t>couplings</a:t>
            </a:r>
            <a:r>
              <a:rPr lang="fr-FR" dirty="0"/>
              <a:t> matrix , </a:t>
            </a:r>
            <a:r>
              <a:rPr lang="fr-FR" dirty="0" err="1"/>
              <a:t>Hopfiel</a:t>
            </a:r>
            <a:r>
              <a:rPr lang="fr-FR" dirty="0"/>
              <a:t> </a:t>
            </a:r>
            <a:r>
              <a:rPr lang="fr-FR" dirty="0" err="1"/>
              <a:t>had</a:t>
            </a:r>
            <a:r>
              <a:rPr lang="fr-FR" dirty="0"/>
              <a:t> </a:t>
            </a:r>
            <a:r>
              <a:rPr lang="fr-FR" dirty="0" err="1"/>
              <a:t>shown</a:t>
            </a:r>
            <a:r>
              <a:rPr lang="fr-FR" dirty="0"/>
              <a:t> </a:t>
            </a:r>
            <a:r>
              <a:rPr lang="fr-FR" dirty="0" err="1"/>
              <a:t>that</a:t>
            </a:r>
            <a:r>
              <a:rPr lang="fr-FR" dirty="0"/>
              <a:t> </a:t>
            </a:r>
            <a:r>
              <a:rPr lang="fr-FR" dirty="0" err="1"/>
              <a:t>each</a:t>
            </a:r>
            <a:r>
              <a:rPr lang="fr-FR" dirty="0"/>
              <a:t> model </a:t>
            </a:r>
            <a:r>
              <a:rPr lang="fr-FR" dirty="0" err="1"/>
              <a:t>is</a:t>
            </a:r>
            <a:r>
              <a:rPr lang="fr-FR" dirty="0"/>
              <a:t> a maximal </a:t>
            </a:r>
            <a:r>
              <a:rPr lang="fr-FR" dirty="0" err="1"/>
              <a:t>probability</a:t>
            </a:r>
            <a:r>
              <a:rPr lang="fr-FR" dirty="0"/>
              <a:t> </a:t>
            </a:r>
            <a:r>
              <a:rPr lang="fr-FR" dirty="0" err="1"/>
              <a:t>peak</a:t>
            </a:r>
            <a:endParaRPr lang="fr-FR" dirty="0"/>
          </a:p>
        </p:txBody>
      </p:sp>
      <p:sp>
        <p:nvSpPr>
          <p:cNvPr id="4" name="Espace réservé du numéro de diapositive 3"/>
          <p:cNvSpPr>
            <a:spLocks noGrp="1"/>
          </p:cNvSpPr>
          <p:nvPr>
            <p:ph type="sldNum" sz="quarter" idx="5"/>
          </p:nvPr>
        </p:nvSpPr>
        <p:spPr/>
        <p:txBody>
          <a:bodyPr/>
          <a:lstStyle/>
          <a:p>
            <a:fld id="{4888D96B-11E2-F948-8C5D-EB78AEEE32F5}" type="slidenum">
              <a:rPr lang="fr-FR" smtClean="0"/>
              <a:t>33</a:t>
            </a:fld>
            <a:endParaRPr lang="fr-FR"/>
          </a:p>
        </p:txBody>
      </p:sp>
    </p:spTree>
    <p:extLst>
      <p:ext uri="{BB962C8B-B14F-4D97-AF65-F5344CB8AC3E}">
        <p14:creationId xmlns:p14="http://schemas.microsoft.com/office/powerpoint/2010/main" val="2264456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Qui si </a:t>
            </a:r>
            <a:r>
              <a:rPr lang="fr-FR" dirty="0" err="1"/>
              <a:t>puo</a:t>
            </a:r>
            <a:r>
              <a:rPr lang="fr-FR" dirty="0"/>
              <a:t>’ </a:t>
            </a:r>
            <a:r>
              <a:rPr lang="fr-FR" dirty="0" err="1"/>
              <a:t>aggiungere</a:t>
            </a:r>
            <a:r>
              <a:rPr lang="fr-FR" dirty="0"/>
              <a:t> il </a:t>
            </a:r>
            <a:r>
              <a:rPr lang="fr-FR" dirty="0" err="1"/>
              <a:t>filmino</a:t>
            </a:r>
            <a:r>
              <a:rPr lang="fr-FR" dirty="0"/>
              <a:t> (</a:t>
            </a:r>
            <a:r>
              <a:rPr lang="fr-FR" dirty="0" err="1"/>
              <a:t>magari</a:t>
            </a:r>
            <a:r>
              <a:rPr lang="fr-FR" dirty="0"/>
              <a:t> si’)</a:t>
            </a:r>
          </a:p>
        </p:txBody>
      </p:sp>
      <p:sp>
        <p:nvSpPr>
          <p:cNvPr id="4" name="Espace réservé du numéro de diapositive 3"/>
          <p:cNvSpPr>
            <a:spLocks noGrp="1"/>
          </p:cNvSpPr>
          <p:nvPr>
            <p:ph type="sldNum" sz="quarter" idx="5"/>
          </p:nvPr>
        </p:nvSpPr>
        <p:spPr/>
        <p:txBody>
          <a:bodyPr/>
          <a:lstStyle/>
          <a:p>
            <a:fld id="{4888D96B-11E2-F948-8C5D-EB78AEEE32F5}" type="slidenum">
              <a:rPr lang="fr-FR" smtClean="0"/>
              <a:t>36</a:t>
            </a:fld>
            <a:endParaRPr lang="fr-FR"/>
          </a:p>
        </p:txBody>
      </p:sp>
    </p:spTree>
    <p:extLst>
      <p:ext uri="{BB962C8B-B14F-4D97-AF65-F5344CB8AC3E}">
        <p14:creationId xmlns:p14="http://schemas.microsoft.com/office/powerpoint/2010/main" val="1423673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Sparsity</a:t>
            </a:r>
            <a:r>
              <a:rPr lang="fr-FR" dirty="0"/>
              <a:t> </a:t>
            </a:r>
            <a:r>
              <a:rPr lang="fr-FR" dirty="0" err="1"/>
              <a:t>penality</a:t>
            </a:r>
            <a:endParaRPr lang="fr-FR" dirty="0"/>
          </a:p>
        </p:txBody>
      </p:sp>
      <p:sp>
        <p:nvSpPr>
          <p:cNvPr id="4" name="Espace réservé du numéro de diapositive 3"/>
          <p:cNvSpPr>
            <a:spLocks noGrp="1"/>
          </p:cNvSpPr>
          <p:nvPr>
            <p:ph type="sldNum" sz="quarter" idx="5"/>
          </p:nvPr>
        </p:nvSpPr>
        <p:spPr/>
        <p:txBody>
          <a:bodyPr/>
          <a:lstStyle/>
          <a:p>
            <a:fld id="{4888D96B-11E2-F948-8C5D-EB78AEEE32F5}" type="slidenum">
              <a:rPr lang="fr-FR" smtClean="0"/>
              <a:t>38</a:t>
            </a:fld>
            <a:endParaRPr lang="fr-FR"/>
          </a:p>
        </p:txBody>
      </p:sp>
    </p:spTree>
    <p:extLst>
      <p:ext uri="{BB962C8B-B14F-4D97-AF65-F5344CB8AC3E}">
        <p14:creationId xmlns:p14="http://schemas.microsoft.com/office/powerpoint/2010/main" val="95747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 </a:t>
            </a:r>
            <a:r>
              <a:rPr lang="fr-FR" dirty="0" err="1"/>
              <a:t>this</a:t>
            </a:r>
            <a:r>
              <a:rPr lang="fr-FR" dirty="0"/>
              <a:t> </a:t>
            </a:r>
            <a:r>
              <a:rPr lang="fr-FR" dirty="0" err="1"/>
              <a:t>length</a:t>
            </a:r>
            <a:r>
              <a:rPr lang="fr-FR" dirty="0"/>
              <a:t> RBM </a:t>
            </a:r>
            <a:r>
              <a:rPr lang="fr-FR" dirty="0" err="1"/>
              <a:t>will</a:t>
            </a:r>
            <a:r>
              <a:rPr lang="fr-FR" dirty="0"/>
              <a:t> </a:t>
            </a:r>
            <a:r>
              <a:rPr lang="fr-FR" dirty="0" err="1"/>
              <a:t>be</a:t>
            </a:r>
            <a:r>
              <a:rPr lang="fr-FR" dirty="0"/>
              <a:t> able to </a:t>
            </a:r>
            <a:r>
              <a:rPr lang="fr-FR" dirty="0" err="1"/>
              <a:t>extract</a:t>
            </a:r>
            <a:r>
              <a:rPr lang="fr-FR" dirty="0"/>
              <a:t> relevant non </a:t>
            </a:r>
            <a:r>
              <a:rPr lang="fr-FR" dirty="0" err="1"/>
              <a:t>zero</a:t>
            </a:r>
            <a:r>
              <a:rPr lang="fr-FR" dirty="0"/>
              <a:t> </a:t>
            </a:r>
            <a:r>
              <a:rPr lang="fr-FR" dirty="0" err="1"/>
              <a:t>magnetization</a:t>
            </a:r>
            <a:r>
              <a:rPr lang="fr-FR" dirty="0"/>
              <a:t>…</a:t>
            </a:r>
          </a:p>
          <a:p>
            <a:r>
              <a:rPr lang="fr-FR" dirty="0"/>
              <a:t>Good </a:t>
            </a:r>
            <a:r>
              <a:rPr lang="fr-FR" dirty="0" err="1"/>
              <a:t>sequences</a:t>
            </a:r>
            <a:r>
              <a:rPr lang="fr-FR" dirty="0"/>
              <a:t> are up or down on the </a:t>
            </a:r>
            <a:r>
              <a:rPr lang="fr-FR" dirty="0" err="1"/>
              <a:t>correlation</a:t>
            </a:r>
            <a:r>
              <a:rPr lang="fr-FR" dirty="0"/>
              <a:t> </a:t>
            </a:r>
            <a:r>
              <a:rPr lang="fr-FR" dirty="0" err="1"/>
              <a:t>length</a:t>
            </a:r>
            <a:r>
              <a:rPr lang="fr-FR" dirty="0"/>
              <a:t> pf the system</a:t>
            </a:r>
          </a:p>
        </p:txBody>
      </p:sp>
      <p:sp>
        <p:nvSpPr>
          <p:cNvPr id="4" name="Espace réservé du numéro de diapositive 3"/>
          <p:cNvSpPr>
            <a:spLocks noGrp="1"/>
          </p:cNvSpPr>
          <p:nvPr>
            <p:ph type="sldNum" sz="quarter" idx="5"/>
          </p:nvPr>
        </p:nvSpPr>
        <p:spPr/>
        <p:txBody>
          <a:bodyPr/>
          <a:lstStyle/>
          <a:p>
            <a:fld id="{4888D96B-11E2-F948-8C5D-EB78AEEE32F5}" type="slidenum">
              <a:rPr lang="fr-FR" smtClean="0"/>
              <a:t>43</a:t>
            </a:fld>
            <a:endParaRPr lang="fr-FR"/>
          </a:p>
        </p:txBody>
      </p:sp>
    </p:spTree>
    <p:extLst>
      <p:ext uri="{BB962C8B-B14F-4D97-AF65-F5344CB8AC3E}">
        <p14:creationId xmlns:p14="http://schemas.microsoft.com/office/powerpoint/2010/main" val="196901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ctr"/>
            <a:r>
              <a:rPr lang="en-US" i="1" dirty="0"/>
              <a:t>from the MNIST digit database (1998)</a:t>
            </a:r>
          </a:p>
          <a:p>
            <a:pPr algn="ctr"/>
            <a:endParaRPr lang="en-US" i="1" dirty="0"/>
          </a:p>
          <a:p>
            <a:pPr algn="ctr"/>
            <a:r>
              <a:rPr lang="en-US" i="1" dirty="0"/>
              <a:t>Popular Machine Learning benchmark: </a:t>
            </a:r>
          </a:p>
          <a:p>
            <a:pPr algn="ctr"/>
            <a:r>
              <a:rPr lang="en-US" i="1" dirty="0"/>
              <a:t>195/1009 of NIPS2018 papers use MNIST</a:t>
            </a:r>
          </a:p>
          <a:p>
            <a:r>
              <a:rPr lang="fr-FR" dirty="0" err="1"/>
              <a:t>Mettere</a:t>
            </a:r>
            <a:r>
              <a:rPr lang="fr-FR" dirty="0"/>
              <a:t> </a:t>
            </a:r>
            <a:r>
              <a:rPr lang="fr-FR" dirty="0" err="1"/>
              <a:t>mano</a:t>
            </a:r>
            <a:r>
              <a:rPr lang="fr-FR" dirty="0"/>
              <a:t> con in </a:t>
            </a:r>
            <a:r>
              <a:rPr lang="fr-FR" dirty="0" err="1"/>
              <a:t>mano</a:t>
            </a:r>
            <a:r>
              <a:rPr lang="fr-FR" dirty="0"/>
              <a:t> </a:t>
            </a:r>
            <a:r>
              <a:rPr lang="fr-FR" dirty="0" err="1"/>
              <a:t>una</a:t>
            </a:r>
            <a:r>
              <a:rPr lang="fr-FR" dirty="0"/>
              <a:t> </a:t>
            </a:r>
            <a:r>
              <a:rPr lang="fr-FR" dirty="0" err="1"/>
              <a:t>penna</a:t>
            </a:r>
            <a:r>
              <a:rPr lang="fr-FR" dirty="0"/>
              <a:t> </a:t>
            </a:r>
            <a:r>
              <a:rPr lang="fr-FR" dirty="0" err="1"/>
              <a:t>che</a:t>
            </a:r>
            <a:r>
              <a:rPr lang="fr-FR" dirty="0"/>
              <a:t> </a:t>
            </a:r>
            <a:r>
              <a:rPr lang="fr-FR" dirty="0" err="1"/>
              <a:t>scrive</a:t>
            </a:r>
            <a:endParaRPr lang="fr-FR" dirty="0"/>
          </a:p>
          <a:p>
            <a:r>
              <a:rPr lang="fr-FR" dirty="0"/>
              <a:t>Say </a:t>
            </a:r>
            <a:r>
              <a:rPr lang="fr-FR" dirty="0" err="1"/>
              <a:t>here</a:t>
            </a:r>
            <a:r>
              <a:rPr lang="fr-FR" dirty="0"/>
              <a:t> </a:t>
            </a:r>
            <a:r>
              <a:rPr lang="fr-FR" dirty="0" err="1"/>
              <a:t>that</a:t>
            </a:r>
            <a:r>
              <a:rPr lang="fr-FR" dirty="0"/>
              <a:t> </a:t>
            </a:r>
            <a:r>
              <a:rPr lang="fr-FR" dirty="0" err="1"/>
              <a:t>this</a:t>
            </a:r>
            <a:r>
              <a:rPr lang="fr-FR" dirty="0"/>
              <a:t> are </a:t>
            </a:r>
            <a:r>
              <a:rPr lang="fr-FR" dirty="0" err="1"/>
              <a:t>like</a:t>
            </a:r>
            <a:r>
              <a:rPr lang="fr-FR" dirty="0"/>
              <a:t> </a:t>
            </a:r>
            <a:r>
              <a:rPr lang="fr-FR" dirty="0" err="1"/>
              <a:t>potts</a:t>
            </a:r>
            <a:r>
              <a:rPr lang="fr-FR" dirty="0"/>
              <a:t> </a:t>
            </a:r>
            <a:r>
              <a:rPr lang="fr-FR" dirty="0" err="1"/>
              <a:t>models</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4888D96B-11E2-F948-8C5D-EB78AEEE32F5}" type="slidenum">
              <a:rPr lang="fr-FR" smtClean="0"/>
              <a:t>3</a:t>
            </a:fld>
            <a:endParaRPr lang="fr-FR"/>
          </a:p>
        </p:txBody>
      </p:sp>
    </p:spTree>
    <p:extLst>
      <p:ext uri="{BB962C8B-B14F-4D97-AF65-F5344CB8AC3E}">
        <p14:creationId xmlns:p14="http://schemas.microsoft.com/office/powerpoint/2010/main" val="2511146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Y</a:t>
            </a:r>
          </a:p>
          <a:p>
            <a:endParaRPr lang="fr-FR" dirty="0"/>
          </a:p>
          <a:p>
            <a:r>
              <a:rPr lang="fr-FR" dirty="0"/>
              <a:t>L : </a:t>
            </a:r>
            <a:r>
              <a:rPr lang="fr-FR" dirty="0" err="1"/>
              <a:t>Leucin</a:t>
            </a:r>
            <a:endParaRPr lang="fr-FR" dirty="0"/>
          </a:p>
          <a:p>
            <a:r>
              <a:rPr lang="fr-FR" dirty="0"/>
              <a:t>R Arginine</a:t>
            </a:r>
          </a:p>
          <a:p>
            <a:r>
              <a:rPr lang="fr-FR" dirty="0" err="1"/>
              <a:t>Y:Tyrosyn</a:t>
            </a:r>
            <a:endParaRPr lang="fr-FR" dirty="0"/>
          </a:p>
          <a:p>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phosphorylated</a:t>
            </a:r>
            <a:r>
              <a:rPr lang="fr-FR" sz="1200" b="0" i="0" u="none" strike="noStrike" kern="1200" baseline="0" dirty="0">
                <a:solidFill>
                  <a:schemeClr val="tx1"/>
                </a:solidFill>
                <a:latin typeface="+mn-lt"/>
                <a:ea typeface="+mn-ea"/>
                <a:cs typeface="+mn-cs"/>
              </a:rPr>
              <a:t> serine/</a:t>
            </a:r>
            <a:r>
              <a:rPr lang="fr-FR" sz="1200" b="0" i="0" u="none" strike="noStrike" kern="1200" baseline="0" dirty="0" err="1">
                <a:solidFill>
                  <a:schemeClr val="tx1"/>
                </a:solidFill>
                <a:latin typeface="+mn-lt"/>
                <a:ea typeface="+mn-ea"/>
                <a:cs typeface="+mn-cs"/>
              </a:rPr>
              <a:t>threonine</a:t>
            </a:r>
            <a:r>
              <a:rPr lang="fr-FR" sz="1200" b="0" i="0" u="none" strike="noStrike" kern="1200" baseline="0" dirty="0">
                <a:solidFill>
                  <a:schemeClr val="tx1"/>
                </a:solidFill>
                <a:latin typeface="+mn-lt"/>
                <a:ea typeface="+mn-ea"/>
                <a:cs typeface="+mn-cs"/>
              </a:rPr>
              <a:t>-proline sites</a:t>
            </a:r>
          </a:p>
          <a:p>
            <a:endParaRPr lang="fr-FR" sz="1200" b="0" i="0" u="none" strike="noStrike" kern="1200" baseline="0" dirty="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4888D96B-11E2-F948-8C5D-EB78AEEE32F5}" type="slidenum">
              <a:rPr lang="fr-FR" smtClean="0"/>
              <a:t>52</a:t>
            </a:fld>
            <a:endParaRPr lang="fr-FR"/>
          </a:p>
        </p:txBody>
      </p:sp>
    </p:spTree>
    <p:extLst>
      <p:ext uri="{BB962C8B-B14F-4D97-AF65-F5344CB8AC3E}">
        <p14:creationId xmlns:p14="http://schemas.microsoft.com/office/powerpoint/2010/main" val="2785508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888D96B-11E2-F948-8C5D-EB78AEEE32F5}" type="slidenum">
              <a:rPr lang="fr-FR" smtClean="0"/>
              <a:t>55</a:t>
            </a:fld>
            <a:endParaRPr lang="fr-FR"/>
          </a:p>
        </p:txBody>
      </p:sp>
    </p:spTree>
    <p:extLst>
      <p:ext uri="{BB962C8B-B14F-4D97-AF65-F5344CB8AC3E}">
        <p14:creationId xmlns:p14="http://schemas.microsoft.com/office/powerpoint/2010/main" val="477038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888D96B-11E2-F948-8C5D-EB78AEEE32F5}" type="slidenum">
              <a:rPr lang="fr-FR" smtClean="0"/>
              <a:t>4</a:t>
            </a:fld>
            <a:endParaRPr lang="fr-FR"/>
          </a:p>
        </p:txBody>
      </p:sp>
    </p:spTree>
    <p:extLst>
      <p:ext uri="{BB962C8B-B14F-4D97-AF65-F5344CB8AC3E}">
        <p14:creationId xmlns:p14="http://schemas.microsoft.com/office/powerpoint/2010/main" val="231639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Features</a:t>
            </a:r>
            <a:r>
              <a:rPr lang="fr-FR" dirty="0"/>
              <a:t> are the </a:t>
            </a:r>
            <a:r>
              <a:rPr lang="fr-FR" dirty="0" err="1"/>
              <a:t>weigths</a:t>
            </a:r>
            <a:r>
              <a:rPr lang="fr-FR" dirty="0"/>
              <a:t>  or  </a:t>
            </a:r>
            <a:r>
              <a:rPr lang="fr-FR" dirty="0" err="1"/>
              <a:t>couplings</a:t>
            </a:r>
            <a:r>
              <a:rPr lang="fr-FR" dirty="0"/>
              <a:t> </a:t>
            </a:r>
            <a:r>
              <a:rPr lang="fr-FR" dirty="0" err="1"/>
              <a:t>between</a:t>
            </a:r>
            <a:r>
              <a:rPr lang="fr-FR" baseline="0" dirty="0"/>
              <a:t> the</a:t>
            </a:r>
            <a:r>
              <a:rPr lang="fr-FR" dirty="0"/>
              <a:t> visible layer and the </a:t>
            </a:r>
            <a:r>
              <a:rPr lang="fr-FR" dirty="0" err="1"/>
              <a:t>hidden</a:t>
            </a:r>
            <a:r>
              <a:rPr lang="fr-FR" dirty="0"/>
              <a:t> layer </a:t>
            </a:r>
          </a:p>
          <a:p>
            <a:r>
              <a:rPr lang="fr-FR" dirty="0" err="1"/>
              <a:t>Weignts</a:t>
            </a:r>
            <a:r>
              <a:rPr lang="fr-FR" dirty="0"/>
              <a:t> are prototype of good </a:t>
            </a:r>
            <a:r>
              <a:rPr lang="fr-FR" dirty="0" err="1"/>
              <a:t>sequences</a:t>
            </a:r>
            <a:endParaRPr lang="fr-FR" dirty="0"/>
          </a:p>
        </p:txBody>
      </p:sp>
      <p:sp>
        <p:nvSpPr>
          <p:cNvPr id="4" name="Espace réservé du numéro de diapositive 3"/>
          <p:cNvSpPr>
            <a:spLocks noGrp="1"/>
          </p:cNvSpPr>
          <p:nvPr>
            <p:ph type="sldNum" sz="quarter" idx="10"/>
          </p:nvPr>
        </p:nvSpPr>
        <p:spPr/>
        <p:txBody>
          <a:bodyPr/>
          <a:lstStyle/>
          <a:p>
            <a:fld id="{4888D96B-11E2-F948-8C5D-EB78AEEE32F5}" type="slidenum">
              <a:rPr lang="fr-FR" smtClean="0"/>
              <a:t>5</a:t>
            </a:fld>
            <a:endParaRPr lang="fr-FR"/>
          </a:p>
        </p:txBody>
      </p:sp>
    </p:spTree>
    <p:extLst>
      <p:ext uri="{BB962C8B-B14F-4D97-AF65-F5344CB8AC3E}">
        <p14:creationId xmlns:p14="http://schemas.microsoft.com/office/powerpoint/2010/main" val="2176317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 are interested, in understanding the</a:t>
            </a:r>
            <a:r>
              <a:rPr lang="en-US" baseline="0" dirty="0"/>
              <a:t> relationship between a sequence and its biological function. Called the genotype to phenotype mapping. After its biosynthesis, a sequence fold into a 3D structure which allows it e.g. to bind to a target ligand. As you know well, modeling these folding and docking process is very hard from first principles such as Molecular Dynamics, because exact treatment of this many-body quantum problem is infeasible; instead people use effective potentials that may lead to uncontrolled errors. </a:t>
            </a:r>
          </a:p>
          <a:p>
            <a:pPr marL="171450" indent="-171450">
              <a:buFontTx/>
              <a:buChar char="-"/>
            </a:pPr>
            <a:endParaRPr lang="en-US" baseline="0" dirty="0"/>
          </a:p>
          <a:p>
            <a:pPr marL="171450" indent="-171450">
              <a:buFontTx/>
              <a:buChar char="-"/>
            </a:pPr>
            <a:r>
              <a:rPr lang="en-US" baseline="0" dirty="0"/>
              <a:t>One way around this issue is to leverage evolution. The sequence determines the function, and the function has constrained the sequences during their evolutions as well; a sequence cannot mutate arbitrarily and keep its desired function. </a:t>
            </a:r>
            <a:br>
              <a:rPr lang="en-US" baseline="0" dirty="0"/>
            </a:br>
            <a:r>
              <a:rPr lang="en-US" baseline="0" dirty="0"/>
              <a:t>For a given sequence, we now have access to hundred or thousand of homologous sequences that presumably perform the same function. Studying this ensemble allows to find out what are the key ingredients that account for what </a:t>
            </a:r>
            <a:r>
              <a:rPr lang="en-US" baseline="0" dirty="0" err="1"/>
              <a:t>makesa</a:t>
            </a:r>
            <a:r>
              <a:rPr lang="en-US" baseline="0" dirty="0"/>
              <a:t> sequence good or bad.</a:t>
            </a:r>
            <a:endParaRPr lang="en-US" dirty="0"/>
          </a:p>
        </p:txBody>
      </p:sp>
      <p:sp>
        <p:nvSpPr>
          <p:cNvPr id="4" name="Slide Number Placeholder 3"/>
          <p:cNvSpPr>
            <a:spLocks noGrp="1"/>
          </p:cNvSpPr>
          <p:nvPr>
            <p:ph type="sldNum" sz="quarter" idx="10"/>
          </p:nvPr>
        </p:nvSpPr>
        <p:spPr/>
        <p:txBody>
          <a:bodyPr/>
          <a:lstStyle/>
          <a:p>
            <a:fld id="{82B9CCE1-6D8A-964D-A13C-D2A5C0606896}" type="slidenum">
              <a:rPr lang="en-US" smtClean="0"/>
              <a:t>13</a:t>
            </a:fld>
            <a:endParaRPr lang="en-US"/>
          </a:p>
        </p:txBody>
      </p:sp>
    </p:spTree>
    <p:extLst>
      <p:ext uri="{BB962C8B-B14F-4D97-AF65-F5344CB8AC3E}">
        <p14:creationId xmlns:p14="http://schemas.microsoft.com/office/powerpoint/2010/main" val="79752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 are interested, as many other people in understanding the</a:t>
            </a:r>
            <a:r>
              <a:rPr lang="en-US" baseline="0" dirty="0"/>
              <a:t> relationship between a sequence and its biological function. After its biosynthesis, a sequence fold into a 3D structure which allows it e.g. to bind to a target ligand. As you know well, modeling these folding and docking process is very hard from first principles such as Molecular Dynamics, because exact treatment of this many-body quantum problem is infeasible; instead people use effective potentials that may lead to uncontrolled errors. </a:t>
            </a:r>
          </a:p>
          <a:p>
            <a:pPr marL="171450" indent="-171450">
              <a:buFontTx/>
              <a:buChar char="-"/>
            </a:pPr>
            <a:r>
              <a:rPr lang="en-US" sz="1400" baseline="0" dirty="0">
                <a:solidFill>
                  <a:srgbClr val="C00000"/>
                </a:solidFill>
              </a:rPr>
              <a:t>Correct level of description is the atomic levels between the atoms on the amino acids but this is a  many body quantum problem which is infeasible at least for normal size protein.  Many efforts have been done on such Protein folding little success, since the 80.</a:t>
            </a:r>
          </a:p>
          <a:p>
            <a:pPr marL="171450" indent="-171450">
              <a:buFontTx/>
              <a:buChar char="-"/>
            </a:pPr>
            <a:r>
              <a:rPr lang="en-US" baseline="0" dirty="0"/>
              <a:t>One way around this issue is to leverage evolution. The sequence determines the function, but in turn, the function constrains the sequence as well; a sequence cannot mutate arbitrarily and keep its desired function. </a:t>
            </a:r>
            <a:br>
              <a:rPr lang="en-US" baseline="0" dirty="0"/>
            </a:br>
            <a:r>
              <a:rPr lang="en-US" baseline="0" dirty="0"/>
              <a:t>For a given sequence, we now have access to hundred or thousand of homologous sequences that presumably perform the same function. Studying this ensemble allows to find out what are the key ingredients that account for what </a:t>
            </a:r>
            <a:r>
              <a:rPr lang="en-US" baseline="0" dirty="0" err="1"/>
              <a:t>makesa</a:t>
            </a:r>
            <a:r>
              <a:rPr lang="en-US" baseline="0" dirty="0"/>
              <a:t> sequence good or bad.</a:t>
            </a:r>
            <a:endParaRPr lang="en-US" dirty="0"/>
          </a:p>
        </p:txBody>
      </p:sp>
      <p:sp>
        <p:nvSpPr>
          <p:cNvPr id="4" name="Slide Number Placeholder 3"/>
          <p:cNvSpPr>
            <a:spLocks noGrp="1"/>
          </p:cNvSpPr>
          <p:nvPr>
            <p:ph type="sldNum" sz="quarter" idx="10"/>
          </p:nvPr>
        </p:nvSpPr>
        <p:spPr/>
        <p:txBody>
          <a:bodyPr/>
          <a:lstStyle/>
          <a:p>
            <a:fld id="{82B9CCE1-6D8A-964D-A13C-D2A5C0606896}" type="slidenum">
              <a:rPr lang="en-US" smtClean="0"/>
              <a:t>14</a:t>
            </a:fld>
            <a:endParaRPr lang="en-US"/>
          </a:p>
        </p:txBody>
      </p:sp>
    </p:spTree>
    <p:extLst>
      <p:ext uri="{BB962C8B-B14F-4D97-AF65-F5344CB8AC3E}">
        <p14:creationId xmlns:p14="http://schemas.microsoft.com/office/powerpoint/2010/main" val="2469186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 are interested, as many other people in understanding the</a:t>
            </a:r>
            <a:r>
              <a:rPr lang="en-US" baseline="0" dirty="0"/>
              <a:t> relationship between a sequence and its biological function. After its biosynthesis, a sequence fold into a 3D structure which allows it e.g. to bind to a target ligand. As you know well, modeling these folding and docking process is very hard from first principles such as Molecular Dynamics, because exact treatment of this many-body quantum problem is infeasible; instead people use effective potentials that may lead to uncontrolled errors. </a:t>
            </a:r>
          </a:p>
          <a:p>
            <a:pPr marL="171450" indent="-171450">
              <a:buFontTx/>
              <a:buChar char="-"/>
            </a:pPr>
            <a:endParaRPr lang="en-US" baseline="0" dirty="0"/>
          </a:p>
          <a:p>
            <a:pPr marL="171450" indent="-171450">
              <a:buFontTx/>
              <a:buChar char="-"/>
            </a:pPr>
            <a:r>
              <a:rPr lang="en-US" baseline="0" dirty="0"/>
              <a:t>One way around this issue is to leverage evolution. The sequence determines the function, but in turn, the function constrains the sequence as well; a sequence cannot mutate arbitrarily and keep its desired function. </a:t>
            </a:r>
            <a:br>
              <a:rPr lang="en-US" baseline="0" dirty="0"/>
            </a:br>
            <a:r>
              <a:rPr lang="en-US" baseline="0" dirty="0"/>
              <a:t>For a given sequence, we now have access to hundred or thousand of homologous sequences that presumably perform the same function. Studying this ensemble allows to find out what are the key ingredients that account for what </a:t>
            </a:r>
            <a:r>
              <a:rPr lang="en-US" baseline="0" dirty="0" err="1"/>
              <a:t>makesa</a:t>
            </a:r>
            <a:r>
              <a:rPr lang="en-US" baseline="0" dirty="0"/>
              <a:t> sequence good or bad.</a:t>
            </a:r>
            <a:endParaRPr lang="en-US" dirty="0"/>
          </a:p>
        </p:txBody>
      </p:sp>
      <p:sp>
        <p:nvSpPr>
          <p:cNvPr id="4" name="Slide Number Placeholder 3"/>
          <p:cNvSpPr>
            <a:spLocks noGrp="1"/>
          </p:cNvSpPr>
          <p:nvPr>
            <p:ph type="sldNum" sz="quarter" idx="10"/>
          </p:nvPr>
        </p:nvSpPr>
        <p:spPr/>
        <p:txBody>
          <a:bodyPr/>
          <a:lstStyle/>
          <a:p>
            <a:fld id="{82B9CCE1-6D8A-964D-A13C-D2A5C0606896}" type="slidenum">
              <a:rPr lang="en-US" smtClean="0"/>
              <a:t>15</a:t>
            </a:fld>
            <a:endParaRPr lang="en-US"/>
          </a:p>
        </p:txBody>
      </p:sp>
    </p:spTree>
    <p:extLst>
      <p:ext uri="{BB962C8B-B14F-4D97-AF65-F5344CB8AC3E}">
        <p14:creationId xmlns:p14="http://schemas.microsoft.com/office/powerpoint/2010/main" val="2487343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888D96B-11E2-F948-8C5D-EB78AEEE32F5}" type="slidenum">
              <a:rPr lang="fr-FR" smtClean="0"/>
              <a:t>17</a:t>
            </a:fld>
            <a:endParaRPr lang="fr-FR"/>
          </a:p>
        </p:txBody>
      </p:sp>
    </p:spTree>
    <p:extLst>
      <p:ext uri="{BB962C8B-B14F-4D97-AF65-F5344CB8AC3E}">
        <p14:creationId xmlns:p14="http://schemas.microsoft.com/office/powerpoint/2010/main" val="159734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Occurrence of </a:t>
            </a:r>
            <a:r>
              <a:rPr lang="fr-FR" dirty="0" err="1"/>
              <a:t>different</a:t>
            </a:r>
            <a:r>
              <a:rPr lang="fr-FR" dirty="0"/>
              <a:t> </a:t>
            </a:r>
            <a:r>
              <a:rPr lang="fr-FR" dirty="0" err="1"/>
              <a:t>aminoacids</a:t>
            </a:r>
            <a:r>
              <a:rPr lang="fr-FR" dirty="0"/>
              <a:t> on </a:t>
            </a:r>
            <a:r>
              <a:rPr lang="fr-FR" dirty="0" err="1"/>
              <a:t>different</a:t>
            </a:r>
            <a:r>
              <a:rPr lang="fr-FR" dirty="0"/>
              <a:t> sites</a:t>
            </a:r>
          </a:p>
          <a:p>
            <a:endParaRPr lang="fr-FR" dirty="0"/>
          </a:p>
          <a:p>
            <a:r>
              <a:rPr lang="fr-FR" dirty="0"/>
              <a:t>Occurrence, </a:t>
            </a:r>
            <a:r>
              <a:rPr lang="fr-FR" dirty="0" err="1"/>
              <a:t>presence</a:t>
            </a:r>
            <a:r>
              <a:rPr lang="fr-FR" dirty="0"/>
              <a:t> </a:t>
            </a:r>
          </a:p>
        </p:txBody>
      </p:sp>
      <p:sp>
        <p:nvSpPr>
          <p:cNvPr id="4" name="Espace réservé du numéro de diapositive 3"/>
          <p:cNvSpPr>
            <a:spLocks noGrp="1"/>
          </p:cNvSpPr>
          <p:nvPr>
            <p:ph type="sldNum" sz="quarter" idx="5"/>
          </p:nvPr>
        </p:nvSpPr>
        <p:spPr/>
        <p:txBody>
          <a:bodyPr/>
          <a:lstStyle/>
          <a:p>
            <a:fld id="{4888D96B-11E2-F948-8C5D-EB78AEEE32F5}" type="slidenum">
              <a:rPr lang="fr-FR" smtClean="0"/>
              <a:t>20</a:t>
            </a:fld>
            <a:endParaRPr lang="fr-FR"/>
          </a:p>
        </p:txBody>
      </p:sp>
    </p:spTree>
    <p:extLst>
      <p:ext uri="{BB962C8B-B14F-4D97-AF65-F5344CB8AC3E}">
        <p14:creationId xmlns:p14="http://schemas.microsoft.com/office/powerpoint/2010/main" val="1437620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6372124A-9B1C-AD48-98C7-009790B6102D}" type="datetimeFigureOut">
              <a:rPr lang="fr-FR" smtClean="0"/>
              <a:t>10/01/2020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4FA454B-C87A-FD4B-B71F-88155B5574FE}" type="slidenum">
              <a:rPr lang="fr-FR" smtClean="0"/>
              <a:t>‹N°›</a:t>
            </a:fld>
            <a:endParaRPr lang="fr-FR"/>
          </a:p>
        </p:txBody>
      </p:sp>
    </p:spTree>
    <p:extLst>
      <p:ext uri="{BB962C8B-B14F-4D97-AF65-F5344CB8AC3E}">
        <p14:creationId xmlns:p14="http://schemas.microsoft.com/office/powerpoint/2010/main" val="2730455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72124A-9B1C-AD48-98C7-009790B6102D}" type="datetimeFigureOut">
              <a:rPr lang="fr-FR" smtClean="0"/>
              <a:t>10/01/2020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4FA454B-C87A-FD4B-B71F-88155B5574FE}" type="slidenum">
              <a:rPr lang="fr-FR" smtClean="0"/>
              <a:t>‹N°›</a:t>
            </a:fld>
            <a:endParaRPr lang="fr-FR"/>
          </a:p>
        </p:txBody>
      </p:sp>
    </p:spTree>
    <p:extLst>
      <p:ext uri="{BB962C8B-B14F-4D97-AF65-F5344CB8AC3E}">
        <p14:creationId xmlns:p14="http://schemas.microsoft.com/office/powerpoint/2010/main" val="4190191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72124A-9B1C-AD48-98C7-009790B6102D}" type="datetimeFigureOut">
              <a:rPr lang="fr-FR" smtClean="0"/>
              <a:t>10/01/2020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4FA454B-C87A-FD4B-B71F-88155B5574FE}" type="slidenum">
              <a:rPr lang="fr-FR" smtClean="0"/>
              <a:t>‹N°›</a:t>
            </a:fld>
            <a:endParaRPr lang="fr-FR"/>
          </a:p>
        </p:txBody>
      </p:sp>
    </p:spTree>
    <p:extLst>
      <p:ext uri="{BB962C8B-B14F-4D97-AF65-F5344CB8AC3E}">
        <p14:creationId xmlns:p14="http://schemas.microsoft.com/office/powerpoint/2010/main" val="3527334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685800" y="463550"/>
            <a:ext cx="7770813" cy="1433513"/>
          </a:xfrm>
        </p:spPr>
        <p:txBody>
          <a:bodyPr/>
          <a:lstStyle/>
          <a:p>
            <a:r>
              <a:rPr lang="fr-FR"/>
              <a:t>Cliquez et modifiez le titre</a:t>
            </a:r>
          </a:p>
        </p:txBody>
      </p:sp>
      <p:sp>
        <p:nvSpPr>
          <p:cNvPr id="3" name="Rectangle 3"/>
          <p:cNvSpPr>
            <a:spLocks noGrp="1" noChangeArrowheads="1"/>
          </p:cNvSpPr>
          <p:nvPr>
            <p:ph type="dt" idx="10"/>
          </p:nvPr>
        </p:nvSpPr>
        <p:spPr>
          <a:ln/>
        </p:spPr>
        <p:txBody>
          <a:bodyPr/>
          <a:lstStyle>
            <a:lvl1pPr>
              <a:defRPr/>
            </a:lvl1pPr>
          </a:lstStyle>
          <a:p>
            <a:pPr>
              <a:defRPr/>
            </a:pPr>
            <a:endParaRPr lang="fr-FR"/>
          </a:p>
        </p:txBody>
      </p:sp>
      <p:sp>
        <p:nvSpPr>
          <p:cNvPr id="4" name="Rectangle 4"/>
          <p:cNvSpPr>
            <a:spLocks noGrp="1" noChangeArrowheads="1"/>
          </p:cNvSpPr>
          <p:nvPr>
            <p:ph type="ftr" idx="11"/>
          </p:nvPr>
        </p:nvSpPr>
        <p:spPr>
          <a:ln/>
        </p:spPr>
        <p:txBody>
          <a:bodyPr/>
          <a:lstStyle>
            <a:lvl1pPr>
              <a:defRPr/>
            </a:lvl1pPr>
          </a:lstStyle>
          <a:p>
            <a:pPr>
              <a:defRPr/>
            </a:pPr>
            <a:endParaRPr lang="fr-FR"/>
          </a:p>
        </p:txBody>
      </p:sp>
      <p:sp>
        <p:nvSpPr>
          <p:cNvPr id="5" name="Rectangle 5"/>
          <p:cNvSpPr>
            <a:spLocks noGrp="1" noChangeArrowheads="1"/>
          </p:cNvSpPr>
          <p:nvPr>
            <p:ph type="sldNum" idx="12"/>
          </p:nvPr>
        </p:nvSpPr>
        <p:spPr>
          <a:ln/>
        </p:spPr>
        <p:txBody>
          <a:bodyPr/>
          <a:lstStyle>
            <a:lvl1pPr>
              <a:defRPr/>
            </a:lvl1pPr>
          </a:lstStyle>
          <a:p>
            <a:pPr>
              <a:defRPr/>
            </a:pPr>
            <a:fld id="{A29A955D-5AE5-CD4E-9B39-DE5AE25A5CE4}" type="slidenum">
              <a:rPr lang="fr-FR"/>
              <a:pPr>
                <a:defRPr/>
              </a:pPr>
              <a:t>‹N°›</a:t>
            </a:fld>
            <a:endParaRPr lang="fr-FR"/>
          </a:p>
        </p:txBody>
      </p:sp>
    </p:spTree>
    <p:extLst>
      <p:ext uri="{BB962C8B-B14F-4D97-AF65-F5344CB8AC3E}">
        <p14:creationId xmlns:p14="http://schemas.microsoft.com/office/powerpoint/2010/main" val="3589172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8" name="Date Placeholder 3"/>
          <p:cNvSpPr>
            <a:spLocks noGrp="1"/>
          </p:cNvSpPr>
          <p:nvPr>
            <p:ph type="dt" sz="half" idx="10"/>
          </p:nvPr>
        </p:nvSpPr>
        <p:spPr>
          <a:xfrm>
            <a:off x="4722470" y="6563453"/>
            <a:ext cx="2261473" cy="307777"/>
          </a:xfrm>
          <a:solidFill>
            <a:srgbClr val="3366FF">
              <a:alpha val="89804"/>
            </a:srgbClr>
          </a:solidFill>
          <a:ln>
            <a:noFill/>
          </a:ln>
        </p:spPr>
        <p:txBody>
          <a:bodyPr wrap="square" rtlCol="0">
            <a:spAutoFit/>
          </a:bodyPr>
          <a:lstStyle>
            <a:lvl1pPr>
              <a:defRPr lang="en-US" sz="1400" smtClean="0">
                <a:solidFill>
                  <a:schemeClr val="bg1"/>
                </a:solidFill>
              </a:defRPr>
            </a:lvl1pPr>
          </a:lstStyle>
          <a:p>
            <a:pPr algn="ctr" defTabSz="914400"/>
            <a:fld id="{11B5224C-26BD-9C49-8D56-688A6E9899AE}" type="datetime1">
              <a:rPr lang="en-US" smtClean="0"/>
              <a:t>1/10/20</a:t>
            </a:fld>
            <a:endParaRPr lang="mr-IN" dirty="0"/>
          </a:p>
        </p:txBody>
      </p:sp>
      <p:sp>
        <p:nvSpPr>
          <p:cNvPr id="9" name="Footer Placeholder 4"/>
          <p:cNvSpPr>
            <a:spLocks noGrp="1"/>
          </p:cNvSpPr>
          <p:nvPr>
            <p:ph type="ftr" sz="quarter" idx="11"/>
          </p:nvPr>
        </p:nvSpPr>
        <p:spPr>
          <a:xfrm>
            <a:off x="-2381" y="6563453"/>
            <a:ext cx="4724852" cy="307777"/>
          </a:xfrm>
          <a:solidFill>
            <a:srgbClr val="0000E5">
              <a:alpha val="89804"/>
            </a:srgbClr>
          </a:solidFill>
          <a:ln>
            <a:noFill/>
          </a:ln>
        </p:spPr>
        <p:txBody>
          <a:bodyPr wrap="square" rtlCol="0">
            <a:spAutoFit/>
          </a:bodyPr>
          <a:lstStyle>
            <a:lvl1pPr>
              <a:defRPr lang="en-US" sz="1400" smtClean="0">
                <a:solidFill>
                  <a:schemeClr val="bg1"/>
                </a:solidFill>
              </a:defRPr>
            </a:lvl1pPr>
          </a:lstStyle>
          <a:p>
            <a:pPr defTabSz="914400"/>
            <a:r>
              <a:rPr lang="fr-FR" dirty="0"/>
              <a:t>Jérôme Tubiana</a:t>
            </a:r>
          </a:p>
        </p:txBody>
      </p:sp>
      <p:sp>
        <p:nvSpPr>
          <p:cNvPr id="10" name="Slide Number Placeholder 5"/>
          <p:cNvSpPr>
            <a:spLocks noGrp="1"/>
          </p:cNvSpPr>
          <p:nvPr>
            <p:ph type="sldNum" sz="quarter" idx="12"/>
          </p:nvPr>
        </p:nvSpPr>
        <p:spPr>
          <a:xfrm>
            <a:off x="6983944" y="6563453"/>
            <a:ext cx="2160056" cy="307777"/>
          </a:xfrm>
          <a:solidFill>
            <a:srgbClr val="3366FF">
              <a:alpha val="89804"/>
            </a:srgbClr>
          </a:solidFill>
        </p:spPr>
        <p:txBody>
          <a:bodyPr vert="horz" wrap="square" lIns="91440" tIns="45720" rIns="91440" bIns="45720" rtlCol="0" anchor="ctr">
            <a:spAutoFit/>
          </a:bodyPr>
          <a:lstStyle>
            <a:lvl1pPr>
              <a:defRPr lang="en-US" sz="1400" smtClean="0">
                <a:solidFill>
                  <a:schemeClr val="bg1"/>
                </a:solidFill>
              </a:defRPr>
            </a:lvl1pPr>
          </a:lstStyle>
          <a:p>
            <a:pPr algn="ctr" defTabSz="914400"/>
            <a:fld id="{65A80D9A-1791-FD43-B89F-DC9F1EEABF30}" type="slidenum">
              <a:rPr lang="uk-UA" smtClean="0"/>
              <a:pPr algn="ctr" defTabSz="914400"/>
              <a:t>‹N°›</a:t>
            </a:fld>
            <a:endParaRPr lang="uk-UA" dirty="0"/>
          </a:p>
        </p:txBody>
      </p:sp>
      <p:sp>
        <p:nvSpPr>
          <p:cNvPr id="11" name="Title 1"/>
          <p:cNvSpPr>
            <a:spLocks noGrp="1"/>
          </p:cNvSpPr>
          <p:nvPr>
            <p:ph type="title"/>
          </p:nvPr>
        </p:nvSpPr>
        <p:spPr>
          <a:xfrm>
            <a:off x="0" y="15918"/>
            <a:ext cx="9144000" cy="707886"/>
          </a:xfrm>
          <a:gradFill flip="none" rotWithShape="1">
            <a:gsLst>
              <a:gs pos="0">
                <a:srgbClr val="0000A2">
                  <a:shade val="30000"/>
                  <a:satMod val="115000"/>
                </a:srgbClr>
              </a:gs>
              <a:gs pos="50000">
                <a:srgbClr val="0000A2">
                  <a:shade val="67500"/>
                  <a:satMod val="115000"/>
                </a:srgbClr>
              </a:gs>
              <a:gs pos="100000">
                <a:srgbClr val="0000A2">
                  <a:shade val="100000"/>
                  <a:satMod val="115000"/>
                </a:srgbClr>
              </a:gs>
            </a:gsLst>
            <a:lin ang="0" scaled="1"/>
            <a:tileRect/>
          </a:gradFill>
        </p:spPr>
        <p:txBody>
          <a:bodyPr wrap="square" rtlCol="0">
            <a:spAutoFit/>
          </a:bodyPr>
          <a:lstStyle>
            <a:lvl1pPr>
              <a:defRPr lang="en-US" sz="4000">
                <a:solidFill>
                  <a:schemeClr val="bg1"/>
                </a:solidFill>
                <a:latin typeface="+mn-lt"/>
                <a:ea typeface="+mn-ea"/>
                <a:cs typeface="Times New Roman" pitchFamily="18" charset="0"/>
              </a:defRPr>
            </a:lvl1pPr>
          </a:lstStyle>
          <a:p>
            <a:pPr marL="0" lvl="0" defTabSz="914400"/>
            <a:r>
              <a:rPr lang="fr-FR"/>
              <a:t>Click to edit Master title style</a:t>
            </a:r>
            <a:endParaRPr lang="en-US"/>
          </a:p>
        </p:txBody>
      </p:sp>
    </p:spTree>
    <p:extLst>
      <p:ext uri="{BB962C8B-B14F-4D97-AF65-F5344CB8AC3E}">
        <p14:creationId xmlns:p14="http://schemas.microsoft.com/office/powerpoint/2010/main" val="1611911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72124A-9B1C-AD48-98C7-009790B6102D}" type="datetimeFigureOut">
              <a:rPr lang="fr-FR" smtClean="0"/>
              <a:t>10/01/2020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4FA454B-C87A-FD4B-B71F-88155B5574FE}" type="slidenum">
              <a:rPr lang="fr-FR" smtClean="0"/>
              <a:t>‹N°›</a:t>
            </a:fld>
            <a:endParaRPr lang="fr-FR"/>
          </a:p>
        </p:txBody>
      </p:sp>
    </p:spTree>
    <p:extLst>
      <p:ext uri="{BB962C8B-B14F-4D97-AF65-F5344CB8AC3E}">
        <p14:creationId xmlns:p14="http://schemas.microsoft.com/office/powerpoint/2010/main" val="3289768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6372124A-9B1C-AD48-98C7-009790B6102D}" type="datetimeFigureOut">
              <a:rPr lang="fr-FR" smtClean="0"/>
              <a:t>10/01/2020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4FA454B-C87A-FD4B-B71F-88155B5574FE}" type="slidenum">
              <a:rPr lang="fr-FR" smtClean="0"/>
              <a:t>‹N°›</a:t>
            </a:fld>
            <a:endParaRPr lang="fr-FR"/>
          </a:p>
        </p:txBody>
      </p:sp>
    </p:spTree>
    <p:extLst>
      <p:ext uri="{BB962C8B-B14F-4D97-AF65-F5344CB8AC3E}">
        <p14:creationId xmlns:p14="http://schemas.microsoft.com/office/powerpoint/2010/main" val="1773752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6372124A-9B1C-AD48-98C7-009790B6102D}" type="datetimeFigureOut">
              <a:rPr lang="fr-FR" smtClean="0"/>
              <a:t>10/01/2020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4FA454B-C87A-FD4B-B71F-88155B5574FE}" type="slidenum">
              <a:rPr lang="fr-FR" smtClean="0"/>
              <a:t>‹N°›</a:t>
            </a:fld>
            <a:endParaRPr lang="fr-FR"/>
          </a:p>
        </p:txBody>
      </p:sp>
    </p:spTree>
    <p:extLst>
      <p:ext uri="{BB962C8B-B14F-4D97-AF65-F5344CB8AC3E}">
        <p14:creationId xmlns:p14="http://schemas.microsoft.com/office/powerpoint/2010/main" val="1659578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6372124A-9B1C-AD48-98C7-009790B6102D}" type="datetimeFigureOut">
              <a:rPr lang="fr-FR" smtClean="0"/>
              <a:t>10/01/2020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4FA454B-C87A-FD4B-B71F-88155B5574FE}" type="slidenum">
              <a:rPr lang="fr-FR" smtClean="0"/>
              <a:t>‹N°›</a:t>
            </a:fld>
            <a:endParaRPr lang="fr-FR"/>
          </a:p>
        </p:txBody>
      </p:sp>
    </p:spTree>
    <p:extLst>
      <p:ext uri="{BB962C8B-B14F-4D97-AF65-F5344CB8AC3E}">
        <p14:creationId xmlns:p14="http://schemas.microsoft.com/office/powerpoint/2010/main" val="1223978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6372124A-9B1C-AD48-98C7-009790B6102D}" type="datetimeFigureOut">
              <a:rPr lang="fr-FR" smtClean="0"/>
              <a:t>10/01/2020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4FA454B-C87A-FD4B-B71F-88155B5574FE}" type="slidenum">
              <a:rPr lang="fr-FR" smtClean="0"/>
              <a:t>‹N°›</a:t>
            </a:fld>
            <a:endParaRPr lang="fr-FR"/>
          </a:p>
        </p:txBody>
      </p:sp>
    </p:spTree>
    <p:extLst>
      <p:ext uri="{BB962C8B-B14F-4D97-AF65-F5344CB8AC3E}">
        <p14:creationId xmlns:p14="http://schemas.microsoft.com/office/powerpoint/2010/main" val="1750516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372124A-9B1C-AD48-98C7-009790B6102D}" type="datetimeFigureOut">
              <a:rPr lang="fr-FR" smtClean="0"/>
              <a:t>10/01/2020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4FA454B-C87A-FD4B-B71F-88155B5574FE}" type="slidenum">
              <a:rPr lang="fr-FR" smtClean="0"/>
              <a:t>‹N°›</a:t>
            </a:fld>
            <a:endParaRPr lang="fr-FR"/>
          </a:p>
        </p:txBody>
      </p:sp>
    </p:spTree>
    <p:extLst>
      <p:ext uri="{BB962C8B-B14F-4D97-AF65-F5344CB8AC3E}">
        <p14:creationId xmlns:p14="http://schemas.microsoft.com/office/powerpoint/2010/main" val="2008726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6372124A-9B1C-AD48-98C7-009790B6102D}" type="datetimeFigureOut">
              <a:rPr lang="fr-FR" smtClean="0"/>
              <a:t>10/01/2020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4FA454B-C87A-FD4B-B71F-88155B5574FE}" type="slidenum">
              <a:rPr lang="fr-FR" smtClean="0"/>
              <a:t>‹N°›</a:t>
            </a:fld>
            <a:endParaRPr lang="fr-FR"/>
          </a:p>
        </p:txBody>
      </p:sp>
    </p:spTree>
    <p:extLst>
      <p:ext uri="{BB962C8B-B14F-4D97-AF65-F5344CB8AC3E}">
        <p14:creationId xmlns:p14="http://schemas.microsoft.com/office/powerpoint/2010/main" val="1465570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6372124A-9B1C-AD48-98C7-009790B6102D}" type="datetimeFigureOut">
              <a:rPr lang="fr-FR" smtClean="0"/>
              <a:t>10/01/2020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4FA454B-C87A-FD4B-B71F-88155B5574FE}" type="slidenum">
              <a:rPr lang="fr-FR" smtClean="0"/>
              <a:t>‹N°›</a:t>
            </a:fld>
            <a:endParaRPr lang="fr-FR"/>
          </a:p>
        </p:txBody>
      </p:sp>
    </p:spTree>
    <p:extLst>
      <p:ext uri="{BB962C8B-B14F-4D97-AF65-F5344CB8AC3E}">
        <p14:creationId xmlns:p14="http://schemas.microsoft.com/office/powerpoint/2010/main" val="646778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72124A-9B1C-AD48-98C7-009790B6102D}" type="datetimeFigureOut">
              <a:rPr lang="fr-FR" smtClean="0"/>
              <a:t>10/01/2020</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FA454B-C87A-FD4B-B71F-88155B5574FE}" type="slidenum">
              <a:rPr lang="fr-FR" smtClean="0"/>
              <a:t>‹N°›</a:t>
            </a:fld>
            <a:endParaRPr lang="fr-FR"/>
          </a:p>
        </p:txBody>
      </p:sp>
    </p:spTree>
    <p:extLst>
      <p:ext uri="{BB962C8B-B14F-4D97-AF65-F5344CB8AC3E}">
        <p14:creationId xmlns:p14="http://schemas.microsoft.com/office/powerpoint/2010/main" val="941699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7.emf"/><Relationship Id="rId7" Type="http://schemas.openxmlformats.org/officeDocument/2006/relationships/image" Target="../media/image21.emf"/><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22.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22.emf"/><Relationship Id="rId2" Type="http://schemas.openxmlformats.org/officeDocument/2006/relationships/image" Target="../media/image17.emf"/><Relationship Id="rId1" Type="http://schemas.openxmlformats.org/officeDocument/2006/relationships/slideLayout" Target="../slideLayouts/slideLayout13.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23.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8.emf"/><Relationship Id="rId7" Type="http://schemas.openxmlformats.org/officeDocument/2006/relationships/image" Target="../media/image21.emf"/><Relationship Id="rId2" Type="http://schemas.openxmlformats.org/officeDocument/2006/relationships/image" Target="../media/image17.emf"/><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0.emf"/><Relationship Id="rId4" Type="http://schemas.openxmlformats.org/officeDocument/2006/relationships/image" Target="../media/image19.emf"/></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8.emf"/><Relationship Id="rId7" Type="http://schemas.openxmlformats.org/officeDocument/2006/relationships/image" Target="../media/image24.png"/><Relationship Id="rId2" Type="http://schemas.openxmlformats.org/officeDocument/2006/relationships/image" Target="../media/image17.emf"/><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0.emf"/><Relationship Id="rId10" Type="http://schemas.openxmlformats.org/officeDocument/2006/relationships/image" Target="../media/image22.emf"/><Relationship Id="rId4" Type="http://schemas.openxmlformats.org/officeDocument/2006/relationships/image" Target="../media/image19.emf"/><Relationship Id="rId9" Type="http://schemas.openxmlformats.org/officeDocument/2006/relationships/image" Target="../media/image21.emf"/></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emf"/><Relationship Id="rId7" Type="http://schemas.openxmlformats.org/officeDocument/2006/relationships/image" Target="../media/image27.emf"/><Relationship Id="rId12" Type="http://schemas.openxmlformats.org/officeDocument/2006/relationships/image" Target="../media/image22.emf"/><Relationship Id="rId2" Type="http://schemas.openxmlformats.org/officeDocument/2006/relationships/image" Target="../media/image17.emf"/><Relationship Id="rId1" Type="http://schemas.openxmlformats.org/officeDocument/2006/relationships/slideLayout" Target="../slideLayouts/slideLayout13.xml"/><Relationship Id="rId6" Type="http://schemas.openxmlformats.org/officeDocument/2006/relationships/image" Target="../media/image26.emf"/><Relationship Id="rId11" Type="http://schemas.openxmlformats.org/officeDocument/2006/relationships/image" Target="../media/image21.emf"/><Relationship Id="rId5" Type="http://schemas.openxmlformats.org/officeDocument/2006/relationships/image" Target="../media/image20.emf"/><Relationship Id="rId10" Type="http://schemas.openxmlformats.org/officeDocument/2006/relationships/image" Target="../media/image25.png"/><Relationship Id="rId4" Type="http://schemas.openxmlformats.org/officeDocument/2006/relationships/image" Target="../media/image19.emf"/><Relationship Id="rId9"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18.emf"/><Relationship Id="rId7" Type="http://schemas.openxmlformats.org/officeDocument/2006/relationships/image" Target="../media/image27.emf"/><Relationship Id="rId2" Type="http://schemas.openxmlformats.org/officeDocument/2006/relationships/image" Target="../media/image17.emf"/><Relationship Id="rId1" Type="http://schemas.openxmlformats.org/officeDocument/2006/relationships/slideLayout" Target="../slideLayouts/slideLayout13.xml"/><Relationship Id="rId6" Type="http://schemas.openxmlformats.org/officeDocument/2006/relationships/image" Target="../media/image26.emf"/><Relationship Id="rId11" Type="http://schemas.openxmlformats.org/officeDocument/2006/relationships/image" Target="../media/image22.emf"/><Relationship Id="rId5" Type="http://schemas.openxmlformats.org/officeDocument/2006/relationships/image" Target="../media/image20.emf"/><Relationship Id="rId10" Type="http://schemas.openxmlformats.org/officeDocument/2006/relationships/image" Target="../media/image21.emf"/><Relationship Id="rId4" Type="http://schemas.openxmlformats.org/officeDocument/2006/relationships/image" Target="../media/image19.emf"/><Relationship Id="rId9" Type="http://schemas.openxmlformats.org/officeDocument/2006/relationships/image" Target="../media/image23.png"/></Relationships>
</file>

<file path=ppt/slides/_rels/slide27.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18.emf"/><Relationship Id="rId7" Type="http://schemas.openxmlformats.org/officeDocument/2006/relationships/image" Target="../media/image27.emf"/><Relationship Id="rId2" Type="http://schemas.openxmlformats.org/officeDocument/2006/relationships/image" Target="../media/image17.emf"/><Relationship Id="rId1" Type="http://schemas.openxmlformats.org/officeDocument/2006/relationships/slideLayout" Target="../slideLayouts/slideLayout13.xml"/><Relationship Id="rId6" Type="http://schemas.openxmlformats.org/officeDocument/2006/relationships/image" Target="../media/image26.emf"/><Relationship Id="rId5" Type="http://schemas.openxmlformats.org/officeDocument/2006/relationships/image" Target="../media/image20.emf"/><Relationship Id="rId10" Type="http://schemas.openxmlformats.org/officeDocument/2006/relationships/image" Target="../media/image22.emf"/><Relationship Id="rId4" Type="http://schemas.openxmlformats.org/officeDocument/2006/relationships/image" Target="../media/image19.emf"/><Relationship Id="rId9" Type="http://schemas.openxmlformats.org/officeDocument/2006/relationships/image" Target="../media/image21.emf"/></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1.xml"/><Relationship Id="rId7" Type="http://schemas.openxmlformats.org/officeDocument/2006/relationships/image" Target="../media/image30.emf"/><Relationship Id="rId12"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32.png"/><Relationship Id="rId5" Type="http://schemas.openxmlformats.org/officeDocument/2006/relationships/image" Target="../media/image29.emf"/><Relationship Id="rId10" Type="http://schemas.openxmlformats.org/officeDocument/2006/relationships/image" Target="../media/image31.png"/><Relationship Id="rId4" Type="http://schemas.openxmlformats.org/officeDocument/2006/relationships/oleObject" Target="../embeddings/oleObject2.bin"/><Relationship Id="rId9" Type="http://schemas.openxmlformats.org/officeDocument/2006/relationships/image" Target="../media/image7.emf"/></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34.png"/><Relationship Id="rId3" Type="http://schemas.openxmlformats.org/officeDocument/2006/relationships/notesSlide" Target="../notesSlides/notesSlide12.xml"/><Relationship Id="rId7" Type="http://schemas.openxmlformats.org/officeDocument/2006/relationships/image" Target="../media/image30.emf"/><Relationship Id="rId12"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image" Target="../media/image32.png"/><Relationship Id="rId5" Type="http://schemas.openxmlformats.org/officeDocument/2006/relationships/image" Target="../media/image29.emf"/><Relationship Id="rId10" Type="http://schemas.openxmlformats.org/officeDocument/2006/relationships/image" Target="../media/image31.png"/><Relationship Id="rId4" Type="http://schemas.openxmlformats.org/officeDocument/2006/relationships/oleObject" Target="../embeddings/oleObject2.bin"/><Relationship Id="rId9" Type="http://schemas.openxmlformats.org/officeDocument/2006/relationships/image" Target="../media/image7.emf"/><Relationship Id="rId1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36.png"/><Relationship Id="rId3" Type="http://schemas.openxmlformats.org/officeDocument/2006/relationships/notesSlide" Target="../notesSlides/notesSlide13.xml"/><Relationship Id="rId7" Type="http://schemas.openxmlformats.org/officeDocument/2006/relationships/image" Target="../media/image30.emf"/><Relationship Id="rId12"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3.bin"/><Relationship Id="rId11" Type="http://schemas.openxmlformats.org/officeDocument/2006/relationships/image" Target="../media/image32.png"/><Relationship Id="rId5" Type="http://schemas.openxmlformats.org/officeDocument/2006/relationships/image" Target="../media/image29.emf"/><Relationship Id="rId10" Type="http://schemas.openxmlformats.org/officeDocument/2006/relationships/image" Target="../media/image31.png"/><Relationship Id="rId4" Type="http://schemas.openxmlformats.org/officeDocument/2006/relationships/oleObject" Target="../embeddings/oleObject2.bin"/><Relationship Id="rId9" Type="http://schemas.openxmlformats.org/officeDocument/2006/relationships/image" Target="../media/image7.emf"/></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32.png"/><Relationship Id="rId3" Type="http://schemas.openxmlformats.org/officeDocument/2006/relationships/notesSlide" Target="../notesSlides/notesSlide14.xml"/><Relationship Id="rId7" Type="http://schemas.openxmlformats.org/officeDocument/2006/relationships/image" Target="../media/image30.emf"/><Relationship Id="rId12"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6.bin"/><Relationship Id="rId11" Type="http://schemas.openxmlformats.org/officeDocument/2006/relationships/image" Target="../media/image37.emf"/><Relationship Id="rId5" Type="http://schemas.openxmlformats.org/officeDocument/2006/relationships/image" Target="../media/image29.emf"/><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7.emf"/><Relationship Id="rId1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2.png"/><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image" Target="../media/image7.emf"/><Relationship Id="rId5" Type="http://schemas.openxmlformats.org/officeDocument/2006/relationships/oleObject" Target="../embeddings/oleObject7.bin"/><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notesSlide" Target="../notesSlides/notesSlide16.xml"/><Relationship Id="rId7"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40.png"/><Relationship Id="rId11" Type="http://schemas.openxmlformats.org/officeDocument/2006/relationships/image" Target="../media/image32.png"/><Relationship Id="rId5" Type="http://schemas.openxmlformats.org/officeDocument/2006/relationships/image" Target="../media/image7.emf"/><Relationship Id="rId10" Type="http://schemas.openxmlformats.org/officeDocument/2006/relationships/image" Target="../media/image39.emf"/><Relationship Id="rId4" Type="http://schemas.openxmlformats.org/officeDocument/2006/relationships/oleObject" Target="../embeddings/oleObject9.bin"/><Relationship Id="rId9" Type="http://schemas.openxmlformats.org/officeDocument/2006/relationships/oleObject" Target="../embeddings/oleObject11.bin"/></Relationships>
</file>

<file path=ppt/slides/_rels/slide34.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39.emf"/><Relationship Id="rId5" Type="http://schemas.openxmlformats.org/officeDocument/2006/relationships/oleObject" Target="../embeddings/oleObject13.bin"/><Relationship Id="rId10" Type="http://schemas.openxmlformats.org/officeDocument/2006/relationships/image" Target="../media/image32.png"/><Relationship Id="rId4" Type="http://schemas.openxmlformats.org/officeDocument/2006/relationships/image" Target="../media/image41.emf"/><Relationship Id="rId9" Type="http://schemas.openxmlformats.org/officeDocument/2006/relationships/image" Target="../media/image40.png"/></Relationships>
</file>

<file path=ppt/slides/_rels/slide35.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oleObject" Target="../embeddings/oleObject15.bin"/><Relationship Id="rId7"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42.png"/><Relationship Id="rId11" Type="http://schemas.openxmlformats.org/officeDocument/2006/relationships/image" Target="../media/image32.png"/><Relationship Id="rId5" Type="http://schemas.openxmlformats.org/officeDocument/2006/relationships/image" Target="../media/image40.png"/><Relationship Id="rId10" Type="http://schemas.openxmlformats.org/officeDocument/2006/relationships/image" Target="../media/image39.emf"/><Relationship Id="rId4" Type="http://schemas.openxmlformats.org/officeDocument/2006/relationships/image" Target="../media/image7.emf"/><Relationship Id="rId9" Type="http://schemas.openxmlformats.org/officeDocument/2006/relationships/oleObject" Target="../embeddings/oleObject17.bin"/></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47.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6.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38.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notesSlide" Target="../notesSlides/notesSlide18.xml"/><Relationship Id="rId7"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40.png"/><Relationship Id="rId11" Type="http://schemas.openxmlformats.org/officeDocument/2006/relationships/image" Target="../media/image32.png"/><Relationship Id="rId5" Type="http://schemas.openxmlformats.org/officeDocument/2006/relationships/image" Target="../media/image7.emf"/><Relationship Id="rId10" Type="http://schemas.openxmlformats.org/officeDocument/2006/relationships/image" Target="../media/image39.emf"/><Relationship Id="rId4" Type="http://schemas.openxmlformats.org/officeDocument/2006/relationships/oleObject" Target="../embeddings/oleObject15.bin"/><Relationship Id="rId9" Type="http://schemas.openxmlformats.org/officeDocument/2006/relationships/oleObject" Target="../embeddings/oleObject17.bin"/></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49.emf"/><Relationship Id="rId4" Type="http://schemas.openxmlformats.org/officeDocument/2006/relationships/oleObject" Target="../embeddings/oleObject18.bin"/></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png"/><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e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emf"/><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9.emf"/><Relationship Id="rId7" Type="http://schemas.openxmlformats.org/officeDocument/2006/relationships/image" Target="../media/image70.png"/><Relationship Id="rId2" Type="http://schemas.openxmlformats.org/officeDocument/2006/relationships/slideLayout" Target="../slideLayouts/slideLayout13.xml"/><Relationship Id="rId1" Type="http://schemas.openxmlformats.org/officeDocument/2006/relationships/vmlDrawing" Target="../drawings/vmlDrawing13.vml"/><Relationship Id="rId6" Type="http://schemas.openxmlformats.org/officeDocument/2006/relationships/image" Target="../media/image68.emf"/><Relationship Id="rId5" Type="http://schemas.openxmlformats.org/officeDocument/2006/relationships/oleObject" Target="../embeddings/oleObject19.bin"/><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image" Target="../media/image69.emf"/><Relationship Id="rId7" Type="http://schemas.openxmlformats.org/officeDocument/2006/relationships/image" Target="../media/image63.png"/><Relationship Id="rId2" Type="http://schemas.openxmlformats.org/officeDocument/2006/relationships/slideLayout" Target="../slideLayouts/slideLayout13.xml"/><Relationship Id="rId1" Type="http://schemas.openxmlformats.org/officeDocument/2006/relationships/vmlDrawing" Target="../drawings/vmlDrawing14.vml"/><Relationship Id="rId6" Type="http://schemas.openxmlformats.org/officeDocument/2006/relationships/image" Target="../media/image72.emf"/><Relationship Id="rId11" Type="http://schemas.openxmlformats.org/officeDocument/2006/relationships/image" Target="../media/image71.png"/><Relationship Id="rId5" Type="http://schemas.openxmlformats.org/officeDocument/2006/relationships/oleObject" Target="../embeddings/oleObject20.bin"/><Relationship Id="rId10" Type="http://schemas.openxmlformats.org/officeDocument/2006/relationships/image" Target="../media/image70.png"/><Relationship Id="rId4" Type="http://schemas.openxmlformats.org/officeDocument/2006/relationships/image" Target="../media/image73.png"/><Relationship Id="rId9" Type="http://schemas.openxmlformats.org/officeDocument/2006/relationships/image" Target="../media/image68.emf"/></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70.png"/><Relationship Id="rId3" Type="http://schemas.openxmlformats.org/officeDocument/2006/relationships/image" Target="../media/image69.emf"/><Relationship Id="rId7" Type="http://schemas.openxmlformats.org/officeDocument/2006/relationships/image" Target="../media/image72.emf"/><Relationship Id="rId12" Type="http://schemas.openxmlformats.org/officeDocument/2006/relationships/image" Target="../media/image68.emf"/><Relationship Id="rId2" Type="http://schemas.openxmlformats.org/officeDocument/2006/relationships/slideLayout" Target="../slideLayouts/slideLayout13.xml"/><Relationship Id="rId1" Type="http://schemas.openxmlformats.org/officeDocument/2006/relationships/vmlDrawing" Target="../drawings/vmlDrawing15.vml"/><Relationship Id="rId6" Type="http://schemas.openxmlformats.org/officeDocument/2006/relationships/oleObject" Target="../embeddings/oleObject22.bin"/><Relationship Id="rId11" Type="http://schemas.openxmlformats.org/officeDocument/2006/relationships/oleObject" Target="../embeddings/oleObject24.bin"/><Relationship Id="rId5" Type="http://schemas.openxmlformats.org/officeDocument/2006/relationships/image" Target="../media/image75.png"/><Relationship Id="rId10" Type="http://schemas.openxmlformats.org/officeDocument/2006/relationships/image" Target="../media/image63.png"/><Relationship Id="rId4" Type="http://schemas.openxmlformats.org/officeDocument/2006/relationships/image" Target="../media/image73.png"/><Relationship Id="rId9" Type="http://schemas.openxmlformats.org/officeDocument/2006/relationships/image" Target="../media/image74.emf"/><Relationship Id="rId14" Type="http://schemas.openxmlformats.org/officeDocument/2006/relationships/image" Target="../media/image71.png"/></Relationships>
</file>

<file path=ppt/slides/_rels/slide5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
            <a:ext cx="7772400" cy="2138870"/>
          </a:xfrm>
        </p:spPr>
        <p:txBody>
          <a:bodyPr>
            <a:noAutofit/>
          </a:bodyPr>
          <a:lstStyle/>
          <a:p>
            <a:r>
              <a:rPr lang="fr-FR" sz="3800" b="1" dirty="0">
                <a:solidFill>
                  <a:srgbClr val="FF0000"/>
                </a:solidFill>
              </a:rPr>
              <a:t> </a:t>
            </a:r>
            <a:r>
              <a:rPr lang="fr-FR" sz="2800" b="1" dirty="0" err="1">
                <a:solidFill>
                  <a:srgbClr val="FF0000"/>
                </a:solidFill>
              </a:rPr>
              <a:t>Restricted</a:t>
            </a:r>
            <a:r>
              <a:rPr lang="fr-FR" sz="2800" b="1" dirty="0">
                <a:solidFill>
                  <a:srgbClr val="FF0000"/>
                </a:solidFill>
              </a:rPr>
              <a:t> Boltzmann Machines: </a:t>
            </a:r>
            <a:r>
              <a:rPr lang="fr-FR" sz="2800" b="1" dirty="0" err="1">
                <a:solidFill>
                  <a:srgbClr val="FF0000"/>
                </a:solidFill>
              </a:rPr>
              <a:t>Statistical</a:t>
            </a:r>
            <a:r>
              <a:rPr lang="fr-FR" sz="2800" b="1" dirty="0">
                <a:solidFill>
                  <a:srgbClr val="FF0000"/>
                </a:solidFill>
              </a:rPr>
              <a:t> </a:t>
            </a:r>
            <a:r>
              <a:rPr lang="fr-FR" sz="2800" b="1" dirty="0" err="1">
                <a:solidFill>
                  <a:srgbClr val="FF0000"/>
                </a:solidFill>
              </a:rPr>
              <a:t>Physics</a:t>
            </a:r>
            <a:r>
              <a:rPr lang="fr-FR" sz="2800" b="1" dirty="0">
                <a:solidFill>
                  <a:srgbClr val="FF0000"/>
                </a:solidFill>
              </a:rPr>
              <a:t> and applications to  </a:t>
            </a:r>
            <a:r>
              <a:rPr lang="fr-FR" sz="2800" b="1" dirty="0" err="1">
                <a:solidFill>
                  <a:srgbClr val="FF0000"/>
                </a:solidFill>
              </a:rPr>
              <a:t>protein</a:t>
            </a:r>
            <a:r>
              <a:rPr lang="fr-FR" sz="2800" b="1" dirty="0">
                <a:solidFill>
                  <a:srgbClr val="FF0000"/>
                </a:solidFill>
              </a:rPr>
              <a:t> </a:t>
            </a:r>
            <a:r>
              <a:rPr lang="fr-FR" sz="2800" b="1" dirty="0" err="1">
                <a:solidFill>
                  <a:srgbClr val="FF0000"/>
                </a:solidFill>
              </a:rPr>
              <a:t>sequence</a:t>
            </a:r>
            <a:r>
              <a:rPr lang="fr-FR" sz="2800" b="1" dirty="0">
                <a:solidFill>
                  <a:srgbClr val="FF0000"/>
                </a:solidFill>
              </a:rPr>
              <a:t>  data.</a:t>
            </a:r>
            <a:r>
              <a:rPr lang="fr-FR" b="1" dirty="0">
                <a:solidFill>
                  <a:srgbClr val="FF0000"/>
                </a:solidFill>
              </a:rPr>
              <a:t> </a:t>
            </a:r>
            <a:br>
              <a:rPr lang="fr-FR" b="1" dirty="0">
                <a:solidFill>
                  <a:srgbClr val="FF0000"/>
                </a:solidFill>
              </a:rPr>
            </a:br>
            <a:endParaRPr lang="fr-FR" sz="3800" b="1" dirty="0">
              <a:solidFill>
                <a:srgbClr val="FF0000"/>
              </a:solidFill>
            </a:endParaRPr>
          </a:p>
        </p:txBody>
      </p:sp>
      <p:sp>
        <p:nvSpPr>
          <p:cNvPr id="3" name="Sous-titre 2"/>
          <p:cNvSpPr>
            <a:spLocks noGrp="1"/>
          </p:cNvSpPr>
          <p:nvPr>
            <p:ph type="subTitle" idx="1"/>
          </p:nvPr>
        </p:nvSpPr>
        <p:spPr>
          <a:xfrm>
            <a:off x="301636" y="2523452"/>
            <a:ext cx="8622065" cy="3481290"/>
          </a:xfrm>
        </p:spPr>
        <p:txBody>
          <a:bodyPr>
            <a:normAutofit/>
          </a:bodyPr>
          <a:lstStyle/>
          <a:p>
            <a:r>
              <a:rPr lang="fr-FR" sz="2800" dirty="0">
                <a:solidFill>
                  <a:srgbClr val="3366FF"/>
                </a:solidFill>
              </a:rPr>
              <a:t>Rémi Monasson, Jérôme Tubiana, Simona Cocco</a:t>
            </a:r>
          </a:p>
          <a:p>
            <a:endParaRPr lang="fr-FR" sz="2800" dirty="0">
              <a:solidFill>
                <a:srgbClr val="3366FF"/>
              </a:solidFill>
            </a:endParaRPr>
          </a:p>
          <a:p>
            <a:r>
              <a:rPr lang="fr-FR" sz="2200" i="1" dirty="0">
                <a:solidFill>
                  <a:schemeClr val="tx1"/>
                </a:solidFill>
              </a:rPr>
              <a:t> </a:t>
            </a:r>
            <a:r>
              <a:rPr lang="fr-FR" sz="2200" i="1" dirty="0" err="1">
                <a:solidFill>
                  <a:schemeClr val="tx1"/>
                </a:solidFill>
              </a:rPr>
              <a:t>Physics</a:t>
            </a:r>
            <a:r>
              <a:rPr lang="fr-FR" sz="2200" i="1" dirty="0">
                <a:solidFill>
                  <a:schemeClr val="tx1"/>
                </a:solidFill>
              </a:rPr>
              <a:t>, Ecole Normale Superieure &amp; CNRS, Paris</a:t>
            </a:r>
          </a:p>
          <a:p>
            <a:endParaRPr lang="fr-FR" sz="2200" dirty="0">
              <a:solidFill>
                <a:schemeClr val="tx1"/>
              </a:solidFill>
            </a:endParaRPr>
          </a:p>
          <a:p>
            <a:endParaRPr lang="fr-FR" sz="2200" dirty="0">
              <a:solidFill>
                <a:schemeClr val="tx1"/>
              </a:solidFill>
            </a:endParaRPr>
          </a:p>
          <a:p>
            <a:endParaRPr lang="fr-FR" sz="2400" i="1" dirty="0">
              <a:solidFill>
                <a:schemeClr val="tx1"/>
              </a:solidFill>
            </a:endParaRPr>
          </a:p>
          <a:p>
            <a:r>
              <a:rPr lang="fr-FR" sz="2000" i="1" dirty="0" err="1">
                <a:solidFill>
                  <a:srgbClr val="008000"/>
                </a:solidFill>
              </a:rPr>
              <a:t>Statistical</a:t>
            </a:r>
            <a:r>
              <a:rPr lang="fr-FR" sz="2000" i="1" dirty="0">
                <a:solidFill>
                  <a:srgbClr val="008000"/>
                </a:solidFill>
              </a:rPr>
              <a:t> </a:t>
            </a:r>
            <a:r>
              <a:rPr lang="fr-FR" sz="2000" i="1" dirty="0" err="1">
                <a:solidFill>
                  <a:srgbClr val="008000"/>
                </a:solidFill>
              </a:rPr>
              <a:t>Physics</a:t>
            </a:r>
            <a:r>
              <a:rPr lang="fr-FR" sz="2000" i="1" dirty="0">
                <a:solidFill>
                  <a:srgbClr val="008000"/>
                </a:solidFill>
              </a:rPr>
              <a:t> of Machine Learning, ICTS, </a:t>
            </a:r>
            <a:r>
              <a:rPr lang="fr-FR" sz="2000" i="1" dirty="0" err="1">
                <a:solidFill>
                  <a:srgbClr val="008000"/>
                </a:solidFill>
              </a:rPr>
              <a:t>Bangalaore</a:t>
            </a:r>
            <a:r>
              <a:rPr lang="fr-FR" sz="2000" i="1" dirty="0">
                <a:solidFill>
                  <a:srgbClr val="008000"/>
                </a:solidFill>
              </a:rPr>
              <a:t>,  </a:t>
            </a:r>
            <a:r>
              <a:rPr lang="fr-FR" sz="2000" i="1" dirty="0" err="1">
                <a:solidFill>
                  <a:srgbClr val="008000"/>
                </a:solidFill>
              </a:rPr>
              <a:t>January</a:t>
            </a:r>
            <a:r>
              <a:rPr lang="fr-FR" sz="2000" i="1" dirty="0">
                <a:solidFill>
                  <a:srgbClr val="008000"/>
                </a:solidFill>
              </a:rPr>
              <a:t> 7, 2020</a:t>
            </a:r>
          </a:p>
        </p:txBody>
      </p:sp>
    </p:spTree>
    <p:extLst>
      <p:ext uri="{BB962C8B-B14F-4D97-AF65-F5344CB8AC3E}">
        <p14:creationId xmlns:p14="http://schemas.microsoft.com/office/powerpoint/2010/main" val="663279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What distinguishes both images ?</a:t>
            </a:r>
          </a:p>
        </p:txBody>
      </p:sp>
      <p:pic>
        <p:nvPicPr>
          <p:cNvPr id="17" name="Picture 16" descr="MNIST_samples.png"/>
          <p:cNvPicPr>
            <a:picLocks noChangeAspect="1"/>
          </p:cNvPicPr>
          <p:nvPr/>
        </p:nvPicPr>
        <p:blipFill rotWithShape="1">
          <a:blip r:embed="rId2">
            <a:extLst>
              <a:ext uri="{28A0092B-C50C-407E-A947-70E740481C1C}">
                <a14:useLocalDpi xmlns:a14="http://schemas.microsoft.com/office/drawing/2010/main" val="0"/>
              </a:ext>
            </a:extLst>
          </a:blip>
          <a:srcRect l="5233" t="11558" r="63636" b="41700"/>
          <a:stretch/>
        </p:blipFill>
        <p:spPr>
          <a:xfrm>
            <a:off x="931690" y="1914250"/>
            <a:ext cx="3790781" cy="3794468"/>
          </a:xfrm>
          <a:prstGeom prst="rect">
            <a:avLst/>
          </a:prstGeom>
        </p:spPr>
      </p:pic>
      <p:pic>
        <p:nvPicPr>
          <p:cNvPr id="9" name="Picture 8" descr="shuffled_strokes_bis.png"/>
          <p:cNvPicPr>
            <a:picLocks noChangeAspect="1"/>
          </p:cNvPicPr>
          <p:nvPr/>
        </p:nvPicPr>
        <p:blipFill rotWithShape="1">
          <a:blip r:embed="rId3">
            <a:extLst>
              <a:ext uri="{28A0092B-C50C-407E-A947-70E740481C1C}">
                <a14:useLocalDpi xmlns:a14="http://schemas.microsoft.com/office/drawing/2010/main" val="0"/>
              </a:ext>
            </a:extLst>
          </a:blip>
          <a:srcRect l="21759" t="12500" r="47917" b="39931"/>
          <a:stretch/>
        </p:blipFill>
        <p:spPr>
          <a:xfrm>
            <a:off x="4902200" y="1914250"/>
            <a:ext cx="3835400" cy="4011067"/>
          </a:xfrm>
          <a:prstGeom prst="rect">
            <a:avLst/>
          </a:prstGeom>
        </p:spPr>
      </p:pic>
      <p:sp>
        <p:nvSpPr>
          <p:cNvPr id="10" name="TextBox 9"/>
          <p:cNvSpPr txBox="1"/>
          <p:nvPr/>
        </p:nvSpPr>
        <p:spPr>
          <a:xfrm>
            <a:off x="5029426" y="5872330"/>
            <a:ext cx="3438039" cy="400110"/>
          </a:xfrm>
          <a:prstGeom prst="rect">
            <a:avLst/>
          </a:prstGeom>
          <a:noFill/>
        </p:spPr>
        <p:txBody>
          <a:bodyPr wrap="square" rtlCol="0">
            <a:spAutoFit/>
          </a:bodyPr>
          <a:lstStyle/>
          <a:p>
            <a:pPr algn="ctr"/>
            <a:r>
              <a:rPr lang="en-US" sz="2000" i="1" dirty="0"/>
              <a:t>Random strokes images</a:t>
            </a:r>
          </a:p>
        </p:txBody>
      </p:sp>
      <p:sp>
        <p:nvSpPr>
          <p:cNvPr id="12" name="TextBox 11"/>
          <p:cNvSpPr txBox="1"/>
          <p:nvPr/>
        </p:nvSpPr>
        <p:spPr>
          <a:xfrm>
            <a:off x="1625600" y="5872330"/>
            <a:ext cx="2416847" cy="400110"/>
          </a:xfrm>
          <a:prstGeom prst="rect">
            <a:avLst/>
          </a:prstGeom>
          <a:noFill/>
        </p:spPr>
        <p:txBody>
          <a:bodyPr wrap="none" rtlCol="0">
            <a:spAutoFit/>
          </a:bodyPr>
          <a:lstStyle/>
          <a:p>
            <a:r>
              <a:rPr lang="en-US" sz="2000" i="1" dirty="0"/>
              <a:t>Samples from MNIST</a:t>
            </a:r>
          </a:p>
        </p:txBody>
      </p:sp>
    </p:spTree>
    <p:extLst>
      <p:ext uri="{BB962C8B-B14F-4D97-AF65-F5344CB8AC3E}">
        <p14:creationId xmlns:p14="http://schemas.microsoft.com/office/powerpoint/2010/main" val="138647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What distinguishes both images ?</a:t>
            </a:r>
          </a:p>
        </p:txBody>
      </p:sp>
      <p:pic>
        <p:nvPicPr>
          <p:cNvPr id="17" name="Picture 16" descr="MNIST_samples.png"/>
          <p:cNvPicPr>
            <a:picLocks noChangeAspect="1"/>
          </p:cNvPicPr>
          <p:nvPr/>
        </p:nvPicPr>
        <p:blipFill rotWithShape="1">
          <a:blip r:embed="rId2">
            <a:extLst>
              <a:ext uri="{28A0092B-C50C-407E-A947-70E740481C1C}">
                <a14:useLocalDpi xmlns:a14="http://schemas.microsoft.com/office/drawing/2010/main" val="0"/>
              </a:ext>
            </a:extLst>
          </a:blip>
          <a:srcRect l="5233" t="11558" r="63636" b="41700"/>
          <a:stretch/>
        </p:blipFill>
        <p:spPr>
          <a:xfrm>
            <a:off x="931690" y="1914250"/>
            <a:ext cx="3790781" cy="3794468"/>
          </a:xfrm>
          <a:prstGeom prst="rect">
            <a:avLst/>
          </a:prstGeom>
        </p:spPr>
      </p:pic>
      <p:pic>
        <p:nvPicPr>
          <p:cNvPr id="13" name="Picture 12" descr="shuffled_strokes_bis.png"/>
          <p:cNvPicPr>
            <a:picLocks noChangeAspect="1"/>
          </p:cNvPicPr>
          <p:nvPr/>
        </p:nvPicPr>
        <p:blipFill rotWithShape="1">
          <a:blip r:embed="rId3">
            <a:extLst>
              <a:ext uri="{28A0092B-C50C-407E-A947-70E740481C1C}">
                <a14:useLocalDpi xmlns:a14="http://schemas.microsoft.com/office/drawing/2010/main" val="0"/>
              </a:ext>
            </a:extLst>
          </a:blip>
          <a:srcRect l="21759" t="12500" r="47917" b="39931"/>
          <a:stretch/>
        </p:blipFill>
        <p:spPr>
          <a:xfrm>
            <a:off x="4902200" y="1914250"/>
            <a:ext cx="3835400" cy="4011067"/>
          </a:xfrm>
          <a:prstGeom prst="rect">
            <a:avLst/>
          </a:prstGeom>
        </p:spPr>
      </p:pic>
      <p:sp>
        <p:nvSpPr>
          <p:cNvPr id="10" name="TextBox 9"/>
          <p:cNvSpPr txBox="1"/>
          <p:nvPr/>
        </p:nvSpPr>
        <p:spPr>
          <a:xfrm>
            <a:off x="5029426" y="5872330"/>
            <a:ext cx="3438039" cy="400110"/>
          </a:xfrm>
          <a:prstGeom prst="rect">
            <a:avLst/>
          </a:prstGeom>
          <a:noFill/>
        </p:spPr>
        <p:txBody>
          <a:bodyPr wrap="square" rtlCol="0">
            <a:spAutoFit/>
          </a:bodyPr>
          <a:lstStyle/>
          <a:p>
            <a:pPr algn="ctr"/>
            <a:r>
              <a:rPr lang="en-US" sz="2000" i="1" dirty="0"/>
              <a:t>Random strokes images</a:t>
            </a:r>
          </a:p>
        </p:txBody>
      </p:sp>
      <p:sp>
        <p:nvSpPr>
          <p:cNvPr id="11" name="TextBox 10"/>
          <p:cNvSpPr txBox="1"/>
          <p:nvPr/>
        </p:nvSpPr>
        <p:spPr>
          <a:xfrm>
            <a:off x="736600" y="5841392"/>
            <a:ext cx="467360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a:solidFill>
                  <a:srgbClr val="FF0000"/>
                </a:solidFill>
              </a:rPr>
              <a:t>3/ Strokes are arranged specifically</a:t>
            </a:r>
          </a:p>
        </p:txBody>
      </p:sp>
    </p:spTree>
    <p:extLst>
      <p:ext uri="{BB962C8B-B14F-4D97-AF65-F5344CB8AC3E}">
        <p14:creationId xmlns:p14="http://schemas.microsoft.com/office/powerpoint/2010/main" val="2475355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Can we produce artificial samples ?</a:t>
            </a:r>
          </a:p>
        </p:txBody>
      </p:sp>
      <p:pic>
        <p:nvPicPr>
          <p:cNvPr id="17" name="Picture 16" descr="MNIST_samples.png"/>
          <p:cNvPicPr>
            <a:picLocks noChangeAspect="1"/>
          </p:cNvPicPr>
          <p:nvPr/>
        </p:nvPicPr>
        <p:blipFill rotWithShape="1">
          <a:blip r:embed="rId2">
            <a:extLst>
              <a:ext uri="{28A0092B-C50C-407E-A947-70E740481C1C}">
                <a14:useLocalDpi xmlns:a14="http://schemas.microsoft.com/office/drawing/2010/main" val="0"/>
              </a:ext>
            </a:extLst>
          </a:blip>
          <a:srcRect l="5233" t="11558" r="63636" b="41700"/>
          <a:stretch/>
        </p:blipFill>
        <p:spPr>
          <a:xfrm>
            <a:off x="638746" y="1107066"/>
            <a:ext cx="3790781" cy="3794468"/>
          </a:xfrm>
          <a:prstGeom prst="rect">
            <a:avLst/>
          </a:prstGeom>
        </p:spPr>
      </p:pic>
      <p:pic>
        <p:nvPicPr>
          <p:cNvPr id="2" name="Picture 1" descr="MNIST_Artificial.png"/>
          <p:cNvPicPr>
            <a:picLocks noChangeAspect="1"/>
          </p:cNvPicPr>
          <p:nvPr/>
        </p:nvPicPr>
        <p:blipFill rotWithShape="1">
          <a:blip r:embed="rId3">
            <a:extLst>
              <a:ext uri="{28A0092B-C50C-407E-A947-70E740481C1C}">
                <a14:useLocalDpi xmlns:a14="http://schemas.microsoft.com/office/drawing/2010/main" val="0"/>
              </a:ext>
            </a:extLst>
          </a:blip>
          <a:srcRect l="66897" t="11114" r="1621" b="38886"/>
          <a:stretch/>
        </p:blipFill>
        <p:spPr>
          <a:xfrm>
            <a:off x="5058928" y="1085533"/>
            <a:ext cx="3850029" cy="4076501"/>
          </a:xfrm>
          <a:prstGeom prst="rect">
            <a:avLst/>
          </a:prstGeom>
        </p:spPr>
      </p:pic>
      <p:sp>
        <p:nvSpPr>
          <p:cNvPr id="7" name="TextBox 6"/>
          <p:cNvSpPr txBox="1"/>
          <p:nvPr/>
        </p:nvSpPr>
        <p:spPr>
          <a:xfrm>
            <a:off x="1323181" y="4977150"/>
            <a:ext cx="2416847" cy="400110"/>
          </a:xfrm>
          <a:prstGeom prst="rect">
            <a:avLst/>
          </a:prstGeom>
          <a:noFill/>
        </p:spPr>
        <p:txBody>
          <a:bodyPr wrap="none" rtlCol="0">
            <a:spAutoFit/>
          </a:bodyPr>
          <a:lstStyle/>
          <a:p>
            <a:r>
              <a:rPr lang="en-US" sz="2000" i="1" dirty="0"/>
              <a:t>Samples from MNIST</a:t>
            </a:r>
          </a:p>
        </p:txBody>
      </p:sp>
      <p:sp>
        <p:nvSpPr>
          <p:cNvPr id="10" name="TextBox 9"/>
          <p:cNvSpPr txBox="1"/>
          <p:nvPr/>
        </p:nvSpPr>
        <p:spPr>
          <a:xfrm>
            <a:off x="5775519" y="4977150"/>
            <a:ext cx="2533817" cy="400110"/>
          </a:xfrm>
          <a:prstGeom prst="rect">
            <a:avLst/>
          </a:prstGeom>
          <a:noFill/>
        </p:spPr>
        <p:txBody>
          <a:bodyPr wrap="none" rtlCol="0">
            <a:spAutoFit/>
          </a:bodyPr>
          <a:lstStyle/>
          <a:p>
            <a:r>
              <a:rPr lang="en-US" sz="2000" i="1" dirty="0"/>
              <a:t>Four artificial samples</a:t>
            </a:r>
          </a:p>
        </p:txBody>
      </p:sp>
    </p:spTree>
    <p:extLst>
      <p:ext uri="{BB962C8B-B14F-4D97-AF65-F5344CB8AC3E}">
        <p14:creationId xmlns:p14="http://schemas.microsoft.com/office/powerpoint/2010/main" val="4009378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noFill/>
        </p:spPr>
        <p:txBody>
          <a:bodyPr/>
          <a:lstStyle/>
          <a:p>
            <a:r>
              <a:rPr lang="en-US" b="1" dirty="0">
                <a:solidFill>
                  <a:srgbClr val="FF0000"/>
                </a:solidFill>
              </a:rPr>
              <a:t>Proteins: from sequence to function</a:t>
            </a:r>
          </a:p>
        </p:txBody>
      </p:sp>
      <p:sp>
        <p:nvSpPr>
          <p:cNvPr id="127" name="TextBox 41">
            <a:extLst>
              <a:ext uri="{FF2B5EF4-FFF2-40B4-BE49-F238E27FC236}">
                <a16:creationId xmlns:a16="http://schemas.microsoft.com/office/drawing/2014/main" id="{248EBE30-B326-5E4D-BA29-0ED2208B5103}"/>
              </a:ext>
            </a:extLst>
          </p:cNvPr>
          <p:cNvSpPr txBox="1"/>
          <p:nvPr/>
        </p:nvSpPr>
        <p:spPr>
          <a:xfrm>
            <a:off x="7339741" y="1006528"/>
            <a:ext cx="1140957" cy="400110"/>
          </a:xfrm>
          <a:prstGeom prst="rect">
            <a:avLst/>
          </a:prstGeom>
          <a:noFill/>
        </p:spPr>
        <p:txBody>
          <a:bodyPr wrap="none" rtlCol="0">
            <a:spAutoFit/>
          </a:bodyPr>
          <a:lstStyle/>
          <a:p>
            <a:r>
              <a:rPr lang="en-US" sz="2000" i="1" dirty="0"/>
              <a:t>Function</a:t>
            </a:r>
          </a:p>
        </p:txBody>
      </p:sp>
      <p:sp>
        <p:nvSpPr>
          <p:cNvPr id="128" name="Rectangle 127">
            <a:extLst>
              <a:ext uri="{FF2B5EF4-FFF2-40B4-BE49-F238E27FC236}">
                <a16:creationId xmlns:a16="http://schemas.microsoft.com/office/drawing/2014/main" id="{41F1A845-9136-7E42-AE68-FCAC964F7904}"/>
              </a:ext>
            </a:extLst>
          </p:cNvPr>
          <p:cNvSpPr/>
          <p:nvPr/>
        </p:nvSpPr>
        <p:spPr>
          <a:xfrm>
            <a:off x="360480" y="1566360"/>
            <a:ext cx="8748000" cy="2700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9" name="Group 34">
            <a:extLst>
              <a:ext uri="{FF2B5EF4-FFF2-40B4-BE49-F238E27FC236}">
                <a16:creationId xmlns:a16="http://schemas.microsoft.com/office/drawing/2014/main" id="{9FCEA3C4-959C-2E41-883F-F5A53D37FE9B}"/>
              </a:ext>
            </a:extLst>
          </p:cNvPr>
          <p:cNvGrpSpPr/>
          <p:nvPr/>
        </p:nvGrpSpPr>
        <p:grpSpPr>
          <a:xfrm>
            <a:off x="360480" y="1652102"/>
            <a:ext cx="2232194" cy="2089304"/>
            <a:chOff x="1476701" y="823663"/>
            <a:chExt cx="2232194" cy="2089304"/>
          </a:xfrm>
        </p:grpSpPr>
        <p:grpSp>
          <p:nvGrpSpPr>
            <p:cNvPr id="130" name="Group 44">
              <a:extLst>
                <a:ext uri="{FF2B5EF4-FFF2-40B4-BE49-F238E27FC236}">
                  <a16:creationId xmlns:a16="http://schemas.microsoft.com/office/drawing/2014/main" id="{347CCDFA-9CD3-334D-BB96-DE0EA0213B31}"/>
                </a:ext>
              </a:extLst>
            </p:cNvPr>
            <p:cNvGrpSpPr/>
            <p:nvPr/>
          </p:nvGrpSpPr>
          <p:grpSpPr>
            <a:xfrm>
              <a:off x="1476701" y="823663"/>
              <a:ext cx="2213018" cy="2063867"/>
              <a:chOff x="1476701" y="823663"/>
              <a:chExt cx="2213018" cy="2063867"/>
            </a:xfrm>
          </p:grpSpPr>
          <p:sp>
            <p:nvSpPr>
              <p:cNvPr id="135" name="Oval 49">
                <a:extLst>
                  <a:ext uri="{FF2B5EF4-FFF2-40B4-BE49-F238E27FC236}">
                    <a16:creationId xmlns:a16="http://schemas.microsoft.com/office/drawing/2014/main" id="{B1817D9D-F8AB-F641-A7F6-CA60B57B64D6}"/>
                  </a:ext>
                </a:extLst>
              </p:cNvPr>
              <p:cNvSpPr/>
              <p:nvPr/>
            </p:nvSpPr>
            <p:spPr>
              <a:xfrm>
                <a:off x="3275856" y="936332"/>
                <a:ext cx="354663" cy="343257"/>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L</a:t>
                </a:r>
              </a:p>
            </p:txBody>
          </p:sp>
          <p:sp>
            <p:nvSpPr>
              <p:cNvPr id="136" name="Oval 50">
                <a:extLst>
                  <a:ext uri="{FF2B5EF4-FFF2-40B4-BE49-F238E27FC236}">
                    <a16:creationId xmlns:a16="http://schemas.microsoft.com/office/drawing/2014/main" id="{1098D299-D712-8B47-85E2-0F87EF7172AD}"/>
                  </a:ext>
                </a:extLst>
              </p:cNvPr>
              <p:cNvSpPr/>
              <p:nvPr/>
            </p:nvSpPr>
            <p:spPr>
              <a:xfrm>
                <a:off x="2921193" y="866482"/>
                <a:ext cx="354663" cy="343257"/>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P</a:t>
                </a:r>
              </a:p>
            </p:txBody>
          </p:sp>
          <p:sp>
            <p:nvSpPr>
              <p:cNvPr id="137" name="Oval 51">
                <a:extLst>
                  <a:ext uri="{FF2B5EF4-FFF2-40B4-BE49-F238E27FC236}">
                    <a16:creationId xmlns:a16="http://schemas.microsoft.com/office/drawing/2014/main" id="{93897F68-EC9A-414C-9E9B-A5916B9537C6}"/>
                  </a:ext>
                </a:extLst>
              </p:cNvPr>
              <p:cNvSpPr/>
              <p:nvPr/>
            </p:nvSpPr>
            <p:spPr>
              <a:xfrm>
                <a:off x="2566530" y="823663"/>
                <a:ext cx="354663" cy="343257"/>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P</a:t>
                </a:r>
              </a:p>
            </p:txBody>
          </p:sp>
          <p:sp>
            <p:nvSpPr>
              <p:cNvPr id="138" name="Oval 52">
                <a:extLst>
                  <a:ext uri="{FF2B5EF4-FFF2-40B4-BE49-F238E27FC236}">
                    <a16:creationId xmlns:a16="http://schemas.microsoft.com/office/drawing/2014/main" id="{79D8339F-84D0-7247-B15C-EEA6716357B4}"/>
                  </a:ext>
                </a:extLst>
              </p:cNvPr>
              <p:cNvSpPr/>
              <p:nvPr/>
            </p:nvSpPr>
            <p:spPr>
              <a:xfrm>
                <a:off x="2211867" y="921795"/>
                <a:ext cx="354663" cy="343257"/>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600" dirty="0"/>
              </a:p>
            </p:txBody>
          </p:sp>
          <p:sp>
            <p:nvSpPr>
              <p:cNvPr id="139" name="Oval 53">
                <a:extLst>
                  <a:ext uri="{FF2B5EF4-FFF2-40B4-BE49-F238E27FC236}">
                    <a16:creationId xmlns:a16="http://schemas.microsoft.com/office/drawing/2014/main" id="{E2D345BF-67BC-3346-9F9B-8A93F14D4DC8}"/>
                  </a:ext>
                </a:extLst>
              </p:cNvPr>
              <p:cNvSpPr/>
              <p:nvPr/>
            </p:nvSpPr>
            <p:spPr>
              <a:xfrm>
                <a:off x="1929656" y="1166920"/>
                <a:ext cx="354663" cy="343257"/>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E</a:t>
                </a:r>
              </a:p>
            </p:txBody>
          </p:sp>
          <p:sp>
            <p:nvSpPr>
              <p:cNvPr id="140" name="Oval 54">
                <a:extLst>
                  <a:ext uri="{FF2B5EF4-FFF2-40B4-BE49-F238E27FC236}">
                    <a16:creationId xmlns:a16="http://schemas.microsoft.com/office/drawing/2014/main" id="{9928B7BF-D3B1-7D40-9E93-58841E80479E}"/>
                  </a:ext>
                </a:extLst>
              </p:cNvPr>
              <p:cNvSpPr/>
              <p:nvPr/>
            </p:nvSpPr>
            <p:spPr>
              <a:xfrm>
                <a:off x="1692824" y="1395238"/>
                <a:ext cx="354663" cy="343257"/>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K</a:t>
                </a:r>
              </a:p>
            </p:txBody>
          </p:sp>
          <p:sp>
            <p:nvSpPr>
              <p:cNvPr id="141" name="Oval 55">
                <a:extLst>
                  <a:ext uri="{FF2B5EF4-FFF2-40B4-BE49-F238E27FC236}">
                    <a16:creationId xmlns:a16="http://schemas.microsoft.com/office/drawing/2014/main" id="{E308DB3A-BE03-A145-8758-1064B8EE9848}"/>
                  </a:ext>
                </a:extLst>
              </p:cNvPr>
              <p:cNvSpPr/>
              <p:nvPr/>
            </p:nvSpPr>
            <p:spPr>
              <a:xfrm>
                <a:off x="1476701" y="1608537"/>
                <a:ext cx="354663" cy="343257"/>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R</a:t>
                </a:r>
              </a:p>
            </p:txBody>
          </p:sp>
          <p:sp>
            <p:nvSpPr>
              <p:cNvPr id="142" name="Oval 56">
                <a:extLst>
                  <a:ext uri="{FF2B5EF4-FFF2-40B4-BE49-F238E27FC236}">
                    <a16:creationId xmlns:a16="http://schemas.microsoft.com/office/drawing/2014/main" id="{E4262DB7-1240-954E-A7FA-A082FE34FC19}"/>
                  </a:ext>
                </a:extLst>
              </p:cNvPr>
              <p:cNvSpPr>
                <a:spLocks noChangeAspect="1"/>
              </p:cNvSpPr>
              <p:nvPr/>
            </p:nvSpPr>
            <p:spPr>
              <a:xfrm>
                <a:off x="1511024" y="1908239"/>
                <a:ext cx="324000" cy="31358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43" name="Oval 57">
                <a:extLst>
                  <a:ext uri="{FF2B5EF4-FFF2-40B4-BE49-F238E27FC236}">
                    <a16:creationId xmlns:a16="http://schemas.microsoft.com/office/drawing/2014/main" id="{85616338-AE87-5C4A-9FA7-7B42408D0575}"/>
                  </a:ext>
                </a:extLst>
              </p:cNvPr>
              <p:cNvSpPr>
                <a:spLocks noChangeAspect="1"/>
              </p:cNvSpPr>
              <p:nvPr/>
            </p:nvSpPr>
            <p:spPr>
              <a:xfrm>
                <a:off x="1669306" y="2034704"/>
                <a:ext cx="324000" cy="31358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44" name="Oval 58">
                <a:extLst>
                  <a:ext uri="{FF2B5EF4-FFF2-40B4-BE49-F238E27FC236}">
                    <a16:creationId xmlns:a16="http://schemas.microsoft.com/office/drawing/2014/main" id="{3FAFE18A-04FB-D948-81DE-8572BB79BF2F}"/>
                  </a:ext>
                </a:extLst>
              </p:cNvPr>
              <p:cNvSpPr>
                <a:spLocks noChangeAspect="1"/>
              </p:cNvSpPr>
              <p:nvPr/>
            </p:nvSpPr>
            <p:spPr>
              <a:xfrm>
                <a:off x="1846637" y="2149004"/>
                <a:ext cx="324000" cy="31358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45" name="Oval 59">
                <a:extLst>
                  <a:ext uri="{FF2B5EF4-FFF2-40B4-BE49-F238E27FC236}">
                    <a16:creationId xmlns:a16="http://schemas.microsoft.com/office/drawing/2014/main" id="{96D54D54-CCF8-0047-913E-E15A1A997008}"/>
                  </a:ext>
                </a:extLst>
              </p:cNvPr>
              <p:cNvSpPr>
                <a:spLocks noChangeAspect="1"/>
              </p:cNvSpPr>
              <p:nvPr/>
            </p:nvSpPr>
            <p:spPr>
              <a:xfrm>
                <a:off x="2034535" y="2113786"/>
                <a:ext cx="324000" cy="31358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46" name="Oval 60">
                <a:extLst>
                  <a:ext uri="{FF2B5EF4-FFF2-40B4-BE49-F238E27FC236}">
                    <a16:creationId xmlns:a16="http://schemas.microsoft.com/office/drawing/2014/main" id="{5EEF47C4-532A-564A-80FD-2F39C027C227}"/>
                  </a:ext>
                </a:extLst>
              </p:cNvPr>
              <p:cNvSpPr>
                <a:spLocks noChangeAspect="1"/>
              </p:cNvSpPr>
              <p:nvPr/>
            </p:nvSpPr>
            <p:spPr>
              <a:xfrm>
                <a:off x="2284319" y="2034704"/>
                <a:ext cx="324000" cy="31358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S</a:t>
                </a:r>
              </a:p>
            </p:txBody>
          </p:sp>
          <p:sp>
            <p:nvSpPr>
              <p:cNvPr id="147" name="Oval 61">
                <a:extLst>
                  <a:ext uri="{FF2B5EF4-FFF2-40B4-BE49-F238E27FC236}">
                    <a16:creationId xmlns:a16="http://schemas.microsoft.com/office/drawing/2014/main" id="{0103F5A9-36C7-9042-B24C-34CC9A8916DB}"/>
                  </a:ext>
                </a:extLst>
              </p:cNvPr>
              <p:cNvSpPr>
                <a:spLocks noChangeAspect="1"/>
              </p:cNvSpPr>
              <p:nvPr/>
            </p:nvSpPr>
            <p:spPr>
              <a:xfrm>
                <a:off x="2551212" y="2034704"/>
                <a:ext cx="324000" cy="31358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G</a:t>
                </a:r>
              </a:p>
            </p:txBody>
          </p:sp>
          <p:sp>
            <p:nvSpPr>
              <p:cNvPr id="148" name="Oval 62">
                <a:extLst>
                  <a:ext uri="{FF2B5EF4-FFF2-40B4-BE49-F238E27FC236}">
                    <a16:creationId xmlns:a16="http://schemas.microsoft.com/office/drawing/2014/main" id="{D6982030-941C-F245-B73C-8EBB54694C23}"/>
                  </a:ext>
                </a:extLst>
              </p:cNvPr>
              <p:cNvSpPr>
                <a:spLocks noChangeAspect="1"/>
              </p:cNvSpPr>
              <p:nvPr/>
            </p:nvSpPr>
            <p:spPr>
              <a:xfrm>
                <a:off x="2885978" y="2057350"/>
                <a:ext cx="324000" cy="31358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R</a:t>
                </a:r>
              </a:p>
            </p:txBody>
          </p:sp>
          <p:sp>
            <p:nvSpPr>
              <p:cNvPr id="149" name="Oval 63">
                <a:extLst>
                  <a:ext uri="{FF2B5EF4-FFF2-40B4-BE49-F238E27FC236}">
                    <a16:creationId xmlns:a16="http://schemas.microsoft.com/office/drawing/2014/main" id="{1C4E2528-7AF6-E145-B228-1D412CD9FAE3}"/>
                  </a:ext>
                </a:extLst>
              </p:cNvPr>
              <p:cNvSpPr>
                <a:spLocks noChangeAspect="1"/>
              </p:cNvSpPr>
              <p:nvPr/>
            </p:nvSpPr>
            <p:spPr>
              <a:xfrm>
                <a:off x="3220744" y="2066582"/>
                <a:ext cx="297570" cy="28800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V</a:t>
                </a:r>
              </a:p>
            </p:txBody>
          </p:sp>
          <p:sp>
            <p:nvSpPr>
              <p:cNvPr id="150" name="Oval 64">
                <a:extLst>
                  <a:ext uri="{FF2B5EF4-FFF2-40B4-BE49-F238E27FC236}">
                    <a16:creationId xmlns:a16="http://schemas.microsoft.com/office/drawing/2014/main" id="{894EE611-CFB3-1040-B809-C3F819DF17FE}"/>
                  </a:ext>
                </a:extLst>
              </p:cNvPr>
              <p:cNvSpPr/>
              <p:nvPr/>
            </p:nvSpPr>
            <p:spPr>
              <a:xfrm>
                <a:off x="3401719" y="2283366"/>
                <a:ext cx="288000" cy="28800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51" name="Oval 65">
                <a:extLst>
                  <a:ext uri="{FF2B5EF4-FFF2-40B4-BE49-F238E27FC236}">
                    <a16:creationId xmlns:a16="http://schemas.microsoft.com/office/drawing/2014/main" id="{77A93C7A-A435-A24B-AE9D-860083414761}"/>
                  </a:ext>
                </a:extLst>
              </p:cNvPr>
              <p:cNvSpPr>
                <a:spLocks noChangeAspect="1"/>
              </p:cNvSpPr>
              <p:nvPr/>
            </p:nvSpPr>
            <p:spPr>
              <a:xfrm>
                <a:off x="3437225" y="2556648"/>
                <a:ext cx="252000" cy="25200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52" name="Oval 66">
                <a:extLst>
                  <a:ext uri="{FF2B5EF4-FFF2-40B4-BE49-F238E27FC236}">
                    <a16:creationId xmlns:a16="http://schemas.microsoft.com/office/drawing/2014/main" id="{8ED87C08-742B-D042-A72B-29A8C69AC7D6}"/>
                  </a:ext>
                </a:extLst>
              </p:cNvPr>
              <p:cNvSpPr>
                <a:spLocks noChangeAspect="1"/>
              </p:cNvSpPr>
              <p:nvPr/>
            </p:nvSpPr>
            <p:spPr>
              <a:xfrm>
                <a:off x="3264097" y="2653672"/>
                <a:ext cx="216000" cy="21600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53" name="Oval 67">
                <a:extLst>
                  <a:ext uri="{FF2B5EF4-FFF2-40B4-BE49-F238E27FC236}">
                    <a16:creationId xmlns:a16="http://schemas.microsoft.com/office/drawing/2014/main" id="{02A51403-3E42-8E4D-B26C-44B70C06FFD3}"/>
                  </a:ext>
                </a:extLst>
              </p:cNvPr>
              <p:cNvSpPr>
                <a:spLocks noChangeAspect="1"/>
              </p:cNvSpPr>
              <p:nvPr/>
            </p:nvSpPr>
            <p:spPr>
              <a:xfrm>
                <a:off x="3101012" y="2704652"/>
                <a:ext cx="180000" cy="18000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54" name="Oval 68">
                <a:extLst>
                  <a:ext uri="{FF2B5EF4-FFF2-40B4-BE49-F238E27FC236}">
                    <a16:creationId xmlns:a16="http://schemas.microsoft.com/office/drawing/2014/main" id="{6B1C2620-A176-654D-B78F-506EF53D4032}"/>
                  </a:ext>
                </a:extLst>
              </p:cNvPr>
              <p:cNvSpPr>
                <a:spLocks noChangeAspect="1"/>
              </p:cNvSpPr>
              <p:nvPr/>
            </p:nvSpPr>
            <p:spPr>
              <a:xfrm>
                <a:off x="2933014" y="2707530"/>
                <a:ext cx="180000" cy="18000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55" name="Oval 69">
                <a:extLst>
                  <a:ext uri="{FF2B5EF4-FFF2-40B4-BE49-F238E27FC236}">
                    <a16:creationId xmlns:a16="http://schemas.microsoft.com/office/drawing/2014/main" id="{B312F87E-11ED-5646-9503-304461E7D263}"/>
                  </a:ext>
                </a:extLst>
              </p:cNvPr>
              <p:cNvSpPr>
                <a:spLocks noChangeAspect="1"/>
              </p:cNvSpPr>
              <p:nvPr/>
            </p:nvSpPr>
            <p:spPr>
              <a:xfrm>
                <a:off x="2801766" y="2688754"/>
                <a:ext cx="144000" cy="14400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56" name="Oval 70">
                <a:extLst>
                  <a:ext uri="{FF2B5EF4-FFF2-40B4-BE49-F238E27FC236}">
                    <a16:creationId xmlns:a16="http://schemas.microsoft.com/office/drawing/2014/main" id="{DA9DC8C9-5528-BB46-A766-82E51C45388B}"/>
                  </a:ext>
                </a:extLst>
              </p:cNvPr>
              <p:cNvSpPr>
                <a:spLocks noChangeAspect="1"/>
              </p:cNvSpPr>
              <p:nvPr/>
            </p:nvSpPr>
            <p:spPr>
              <a:xfrm>
                <a:off x="2659866" y="2654558"/>
                <a:ext cx="144000" cy="14400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57" name="Oval 71">
                <a:extLst>
                  <a:ext uri="{FF2B5EF4-FFF2-40B4-BE49-F238E27FC236}">
                    <a16:creationId xmlns:a16="http://schemas.microsoft.com/office/drawing/2014/main" id="{5620C614-6725-8648-B561-5B2B4FC35627}"/>
                  </a:ext>
                </a:extLst>
              </p:cNvPr>
              <p:cNvSpPr>
                <a:spLocks noChangeAspect="1"/>
              </p:cNvSpPr>
              <p:nvPr/>
            </p:nvSpPr>
            <p:spPr>
              <a:xfrm>
                <a:off x="2564579" y="2632142"/>
                <a:ext cx="108000" cy="10800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58" name="TextBox 72">
                <a:extLst>
                  <a:ext uri="{FF2B5EF4-FFF2-40B4-BE49-F238E27FC236}">
                    <a16:creationId xmlns:a16="http://schemas.microsoft.com/office/drawing/2014/main" id="{85A29924-5387-F644-AB7B-452F086C535C}"/>
                  </a:ext>
                </a:extLst>
              </p:cNvPr>
              <p:cNvSpPr txBox="1"/>
              <p:nvPr/>
            </p:nvSpPr>
            <p:spPr>
              <a:xfrm>
                <a:off x="1856738" y="2108459"/>
                <a:ext cx="296075" cy="338554"/>
              </a:xfrm>
              <a:prstGeom prst="rect">
                <a:avLst/>
              </a:prstGeom>
              <a:noFill/>
            </p:spPr>
            <p:txBody>
              <a:bodyPr wrap="none" rtlCol="0">
                <a:spAutoFit/>
              </a:bodyPr>
              <a:lstStyle/>
              <a:p>
                <a:r>
                  <a:rPr lang="en-US" sz="1600" dirty="0">
                    <a:solidFill>
                      <a:schemeClr val="bg1"/>
                    </a:solidFill>
                  </a:rPr>
                  <a:t>R</a:t>
                </a:r>
              </a:p>
            </p:txBody>
          </p:sp>
          <p:sp>
            <p:nvSpPr>
              <p:cNvPr id="159" name="TextBox 73">
                <a:extLst>
                  <a:ext uri="{FF2B5EF4-FFF2-40B4-BE49-F238E27FC236}">
                    <a16:creationId xmlns:a16="http://schemas.microsoft.com/office/drawing/2014/main" id="{CBF09BA4-6274-C843-B758-2352B06CB2A6}"/>
                  </a:ext>
                </a:extLst>
              </p:cNvPr>
              <p:cNvSpPr txBox="1"/>
              <p:nvPr/>
            </p:nvSpPr>
            <p:spPr>
              <a:xfrm>
                <a:off x="2065057" y="2076998"/>
                <a:ext cx="278943" cy="338554"/>
              </a:xfrm>
              <a:prstGeom prst="rect">
                <a:avLst/>
              </a:prstGeom>
              <a:noFill/>
            </p:spPr>
            <p:txBody>
              <a:bodyPr wrap="none" rtlCol="0">
                <a:spAutoFit/>
              </a:bodyPr>
              <a:lstStyle/>
              <a:p>
                <a:r>
                  <a:rPr lang="en-US" sz="1600" dirty="0">
                    <a:solidFill>
                      <a:schemeClr val="bg1"/>
                    </a:solidFill>
                  </a:rPr>
                  <a:t>S</a:t>
                </a:r>
              </a:p>
            </p:txBody>
          </p:sp>
          <p:sp>
            <p:nvSpPr>
              <p:cNvPr id="160" name="TextBox 74">
                <a:extLst>
                  <a:ext uri="{FF2B5EF4-FFF2-40B4-BE49-F238E27FC236}">
                    <a16:creationId xmlns:a16="http://schemas.microsoft.com/office/drawing/2014/main" id="{F18E699C-A0FA-6146-A011-FCD578F5B63C}"/>
                  </a:ext>
                </a:extLst>
              </p:cNvPr>
              <p:cNvSpPr txBox="1"/>
              <p:nvPr/>
            </p:nvSpPr>
            <p:spPr>
              <a:xfrm>
                <a:off x="2258436" y="902529"/>
                <a:ext cx="296075" cy="338554"/>
              </a:xfrm>
              <a:prstGeom prst="rect">
                <a:avLst/>
              </a:prstGeom>
              <a:noFill/>
            </p:spPr>
            <p:txBody>
              <a:bodyPr wrap="none" rtlCol="0">
                <a:spAutoFit/>
              </a:bodyPr>
              <a:lstStyle/>
              <a:p>
                <a:r>
                  <a:rPr lang="en-US" sz="1600" dirty="0">
                    <a:solidFill>
                      <a:schemeClr val="bg1"/>
                    </a:solidFill>
                  </a:rPr>
                  <a:t>R</a:t>
                </a:r>
              </a:p>
            </p:txBody>
          </p:sp>
          <p:sp>
            <p:nvSpPr>
              <p:cNvPr id="161" name="TextBox 75">
                <a:extLst>
                  <a:ext uri="{FF2B5EF4-FFF2-40B4-BE49-F238E27FC236}">
                    <a16:creationId xmlns:a16="http://schemas.microsoft.com/office/drawing/2014/main" id="{9E648824-AFB4-2543-9AF2-19B4880B7EBA}"/>
                  </a:ext>
                </a:extLst>
              </p:cNvPr>
              <p:cNvSpPr txBox="1"/>
              <p:nvPr/>
            </p:nvSpPr>
            <p:spPr>
              <a:xfrm>
                <a:off x="1707311" y="2016200"/>
                <a:ext cx="278943" cy="338554"/>
              </a:xfrm>
              <a:prstGeom prst="rect">
                <a:avLst/>
              </a:prstGeom>
              <a:noFill/>
            </p:spPr>
            <p:txBody>
              <a:bodyPr wrap="none" rtlCol="0">
                <a:spAutoFit/>
              </a:bodyPr>
              <a:lstStyle/>
              <a:p>
                <a:r>
                  <a:rPr lang="en-US" sz="1600" dirty="0">
                    <a:solidFill>
                      <a:schemeClr val="bg1"/>
                    </a:solidFill>
                  </a:rPr>
                  <a:t>S</a:t>
                </a:r>
              </a:p>
            </p:txBody>
          </p:sp>
          <p:sp>
            <p:nvSpPr>
              <p:cNvPr id="162" name="TextBox 76">
                <a:extLst>
                  <a:ext uri="{FF2B5EF4-FFF2-40B4-BE49-F238E27FC236}">
                    <a16:creationId xmlns:a16="http://schemas.microsoft.com/office/drawing/2014/main" id="{206D099A-7F0E-534E-AC04-6964ED90C2BD}"/>
                  </a:ext>
                </a:extLst>
              </p:cNvPr>
              <p:cNvSpPr txBox="1"/>
              <p:nvPr/>
            </p:nvSpPr>
            <p:spPr>
              <a:xfrm>
                <a:off x="1486542" y="1871921"/>
                <a:ext cx="360095" cy="338554"/>
              </a:xfrm>
              <a:prstGeom prst="rect">
                <a:avLst/>
              </a:prstGeom>
              <a:noFill/>
            </p:spPr>
            <p:txBody>
              <a:bodyPr wrap="none" rtlCol="0">
                <a:spAutoFit/>
              </a:bodyPr>
              <a:lstStyle/>
              <a:p>
                <a:r>
                  <a:rPr lang="en-US" sz="1600" dirty="0">
                    <a:solidFill>
                      <a:schemeClr val="bg1"/>
                    </a:solidFill>
                  </a:rPr>
                  <a:t>M</a:t>
                </a:r>
              </a:p>
            </p:txBody>
          </p:sp>
        </p:grpSp>
        <p:sp>
          <p:nvSpPr>
            <p:cNvPr id="131" name="TextBox 45">
              <a:extLst>
                <a:ext uri="{FF2B5EF4-FFF2-40B4-BE49-F238E27FC236}">
                  <a16:creationId xmlns:a16="http://schemas.microsoft.com/office/drawing/2014/main" id="{0AE7FC69-5E12-3D47-98BF-19476AE0B57C}"/>
                </a:ext>
              </a:extLst>
            </p:cNvPr>
            <p:cNvSpPr txBox="1"/>
            <p:nvPr/>
          </p:nvSpPr>
          <p:spPr>
            <a:xfrm>
              <a:off x="3424242" y="2493610"/>
              <a:ext cx="284653" cy="338554"/>
            </a:xfrm>
            <a:prstGeom prst="rect">
              <a:avLst/>
            </a:prstGeom>
            <a:noFill/>
          </p:spPr>
          <p:txBody>
            <a:bodyPr wrap="none" rtlCol="0">
              <a:spAutoFit/>
            </a:bodyPr>
            <a:lstStyle/>
            <a:p>
              <a:r>
                <a:rPr lang="en-US" sz="1600" dirty="0">
                  <a:solidFill>
                    <a:schemeClr val="bg1"/>
                  </a:solidFill>
                </a:rPr>
                <a:t>Y</a:t>
              </a:r>
            </a:p>
          </p:txBody>
        </p:sp>
        <p:sp>
          <p:nvSpPr>
            <p:cNvPr id="132" name="TextBox 46">
              <a:extLst>
                <a:ext uri="{FF2B5EF4-FFF2-40B4-BE49-F238E27FC236}">
                  <a16:creationId xmlns:a16="http://schemas.microsoft.com/office/drawing/2014/main" id="{8C278D22-A250-5840-827C-A0B8D0307479}"/>
                </a:ext>
              </a:extLst>
            </p:cNvPr>
            <p:cNvSpPr txBox="1"/>
            <p:nvPr/>
          </p:nvSpPr>
          <p:spPr>
            <a:xfrm>
              <a:off x="3417092" y="2238459"/>
              <a:ext cx="284653" cy="338554"/>
            </a:xfrm>
            <a:prstGeom prst="rect">
              <a:avLst/>
            </a:prstGeom>
            <a:noFill/>
          </p:spPr>
          <p:txBody>
            <a:bodyPr wrap="none" rtlCol="0">
              <a:spAutoFit/>
            </a:bodyPr>
            <a:lstStyle/>
            <a:p>
              <a:r>
                <a:rPr lang="en-US" sz="1600" dirty="0">
                  <a:solidFill>
                    <a:schemeClr val="bg1"/>
                  </a:solidFill>
                </a:rPr>
                <a:t>Y</a:t>
              </a:r>
            </a:p>
          </p:txBody>
        </p:sp>
        <p:sp>
          <p:nvSpPr>
            <p:cNvPr id="133" name="TextBox 47">
              <a:extLst>
                <a:ext uri="{FF2B5EF4-FFF2-40B4-BE49-F238E27FC236}">
                  <a16:creationId xmlns:a16="http://schemas.microsoft.com/office/drawing/2014/main" id="{227E386A-17AA-C949-A8EF-8D52E1DA1975}"/>
                </a:ext>
              </a:extLst>
            </p:cNvPr>
            <p:cNvSpPr txBox="1"/>
            <p:nvPr/>
          </p:nvSpPr>
          <p:spPr>
            <a:xfrm>
              <a:off x="3238282" y="2621686"/>
              <a:ext cx="255373" cy="276999"/>
            </a:xfrm>
            <a:prstGeom prst="rect">
              <a:avLst/>
            </a:prstGeom>
            <a:noFill/>
          </p:spPr>
          <p:txBody>
            <a:bodyPr wrap="none" rtlCol="0">
              <a:spAutoFit/>
            </a:bodyPr>
            <a:lstStyle/>
            <a:p>
              <a:r>
                <a:rPr lang="en-US" sz="1200" dirty="0">
                  <a:solidFill>
                    <a:schemeClr val="bg1"/>
                  </a:solidFill>
                </a:rPr>
                <a:t>F</a:t>
              </a:r>
            </a:p>
          </p:txBody>
        </p:sp>
        <p:sp>
          <p:nvSpPr>
            <p:cNvPr id="134" name="TextBox 48">
              <a:extLst>
                <a:ext uri="{FF2B5EF4-FFF2-40B4-BE49-F238E27FC236}">
                  <a16:creationId xmlns:a16="http://schemas.microsoft.com/office/drawing/2014/main" id="{8B406EE3-B609-DE44-93E6-ECA6FF62F900}"/>
                </a:ext>
              </a:extLst>
            </p:cNvPr>
            <p:cNvSpPr txBox="1"/>
            <p:nvPr/>
          </p:nvSpPr>
          <p:spPr>
            <a:xfrm>
              <a:off x="3059409" y="2635968"/>
              <a:ext cx="284002" cy="276999"/>
            </a:xfrm>
            <a:prstGeom prst="rect">
              <a:avLst/>
            </a:prstGeom>
            <a:noFill/>
          </p:spPr>
          <p:txBody>
            <a:bodyPr wrap="none" rtlCol="0">
              <a:spAutoFit/>
            </a:bodyPr>
            <a:lstStyle/>
            <a:p>
              <a:r>
                <a:rPr lang="en-US" sz="1200" dirty="0">
                  <a:solidFill>
                    <a:schemeClr val="bg1"/>
                  </a:solidFill>
                </a:rPr>
                <a:t>N</a:t>
              </a:r>
            </a:p>
          </p:txBody>
        </p:sp>
      </p:grpSp>
      <p:pic>
        <p:nvPicPr>
          <p:cNvPr id="163" name="Image 2">
            <a:extLst>
              <a:ext uri="{FF2B5EF4-FFF2-40B4-BE49-F238E27FC236}">
                <a16:creationId xmlns:a16="http://schemas.microsoft.com/office/drawing/2014/main" id="{0C1B779E-EA8E-4E40-A6CC-F601C72BB79F}"/>
              </a:ext>
            </a:extLst>
          </p:cNvPr>
          <p:cNvPicPr>
            <a:picLocks noChangeAspect="1"/>
          </p:cNvPicPr>
          <p:nvPr/>
        </p:nvPicPr>
        <p:blipFill rotWithShape="1">
          <a:blip r:embed="rId3"/>
          <a:srcRect t="11237"/>
          <a:stretch/>
        </p:blipFill>
        <p:spPr>
          <a:xfrm>
            <a:off x="6937132" y="1589598"/>
            <a:ext cx="2160325" cy="2340000"/>
          </a:xfrm>
          <a:prstGeom prst="rect">
            <a:avLst/>
          </a:prstGeom>
        </p:spPr>
      </p:pic>
      <p:pic>
        <p:nvPicPr>
          <p:cNvPr id="164" name="Picture 36" descr="vmdscene.dat.tga">
            <a:extLst>
              <a:ext uri="{FF2B5EF4-FFF2-40B4-BE49-F238E27FC236}">
                <a16:creationId xmlns:a16="http://schemas.microsoft.com/office/drawing/2014/main" id="{67119F9D-2A44-EB41-AC8F-7EB00E0B74E2}"/>
              </a:ext>
            </a:extLst>
          </p:cNvPr>
          <p:cNvPicPr>
            <a:picLocks noChangeAspect="1"/>
          </p:cNvPicPr>
          <p:nvPr/>
        </p:nvPicPr>
        <p:blipFill rotWithShape="1">
          <a:blip r:embed="rId4">
            <a:extLst>
              <a:ext uri="{28A0092B-C50C-407E-A947-70E740481C1C}">
                <a14:useLocalDpi xmlns:a14="http://schemas.microsoft.com/office/drawing/2010/main" val="0"/>
              </a:ext>
            </a:extLst>
          </a:blip>
          <a:srcRect l="34110" t="31774" r="17450" b="17649"/>
          <a:stretch/>
        </p:blipFill>
        <p:spPr>
          <a:xfrm>
            <a:off x="3795673" y="1566360"/>
            <a:ext cx="2172173" cy="2268000"/>
          </a:xfrm>
          <a:prstGeom prst="rect">
            <a:avLst/>
          </a:prstGeom>
        </p:spPr>
      </p:pic>
      <p:cxnSp>
        <p:nvCxnSpPr>
          <p:cNvPr id="165" name="Straight Arrow Connector 37">
            <a:extLst>
              <a:ext uri="{FF2B5EF4-FFF2-40B4-BE49-F238E27FC236}">
                <a16:creationId xmlns:a16="http://schemas.microsoft.com/office/drawing/2014/main" id="{B1D6DCA1-1926-8A44-8DA0-F182C0044DB0}"/>
              </a:ext>
            </a:extLst>
          </p:cNvPr>
          <p:cNvCxnSpPr/>
          <p:nvPr/>
        </p:nvCxnSpPr>
        <p:spPr>
          <a:xfrm>
            <a:off x="2872554" y="2566934"/>
            <a:ext cx="92311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6" name="Straight Arrow Connector 38">
            <a:extLst>
              <a:ext uri="{FF2B5EF4-FFF2-40B4-BE49-F238E27FC236}">
                <a16:creationId xmlns:a16="http://schemas.microsoft.com/office/drawing/2014/main" id="{C00634D1-108E-614C-B6A3-AC5607D7D0DD}"/>
              </a:ext>
            </a:extLst>
          </p:cNvPr>
          <p:cNvCxnSpPr/>
          <p:nvPr/>
        </p:nvCxnSpPr>
        <p:spPr>
          <a:xfrm>
            <a:off x="5967846" y="2566934"/>
            <a:ext cx="92311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7" name="TextBox 39">
            <a:extLst>
              <a:ext uri="{FF2B5EF4-FFF2-40B4-BE49-F238E27FC236}">
                <a16:creationId xmlns:a16="http://schemas.microsoft.com/office/drawing/2014/main" id="{0E1D6C28-662D-F648-BF4E-0E78F6A4BCA2}"/>
              </a:ext>
            </a:extLst>
          </p:cNvPr>
          <p:cNvSpPr txBox="1"/>
          <p:nvPr/>
        </p:nvSpPr>
        <p:spPr>
          <a:xfrm>
            <a:off x="829968" y="1158928"/>
            <a:ext cx="1232003" cy="400110"/>
          </a:xfrm>
          <a:prstGeom prst="rect">
            <a:avLst/>
          </a:prstGeom>
          <a:noFill/>
        </p:spPr>
        <p:txBody>
          <a:bodyPr wrap="none" rtlCol="0">
            <a:spAutoFit/>
          </a:bodyPr>
          <a:lstStyle/>
          <a:p>
            <a:r>
              <a:rPr lang="en-US" sz="2000" i="1" dirty="0"/>
              <a:t>Sequence</a:t>
            </a:r>
          </a:p>
        </p:txBody>
      </p:sp>
      <p:sp>
        <p:nvSpPr>
          <p:cNvPr id="168" name="TextBox 40">
            <a:extLst>
              <a:ext uri="{FF2B5EF4-FFF2-40B4-BE49-F238E27FC236}">
                <a16:creationId xmlns:a16="http://schemas.microsoft.com/office/drawing/2014/main" id="{D5457F63-C7A1-2640-8F3F-C0F108995348}"/>
              </a:ext>
            </a:extLst>
          </p:cNvPr>
          <p:cNvSpPr txBox="1"/>
          <p:nvPr/>
        </p:nvSpPr>
        <p:spPr>
          <a:xfrm>
            <a:off x="4403144" y="1158928"/>
            <a:ext cx="1202823" cy="400110"/>
          </a:xfrm>
          <a:prstGeom prst="rect">
            <a:avLst/>
          </a:prstGeom>
          <a:noFill/>
        </p:spPr>
        <p:txBody>
          <a:bodyPr wrap="none" rtlCol="0">
            <a:spAutoFit/>
          </a:bodyPr>
          <a:lstStyle/>
          <a:p>
            <a:r>
              <a:rPr lang="en-US" sz="2000" i="1" dirty="0"/>
              <a:t>Structure</a:t>
            </a:r>
          </a:p>
        </p:txBody>
      </p:sp>
      <p:sp>
        <p:nvSpPr>
          <p:cNvPr id="169" name="TextBox 42">
            <a:extLst>
              <a:ext uri="{FF2B5EF4-FFF2-40B4-BE49-F238E27FC236}">
                <a16:creationId xmlns:a16="http://schemas.microsoft.com/office/drawing/2014/main" id="{64F441D1-996D-6A4A-B7C3-6B508301DDEE}"/>
              </a:ext>
            </a:extLst>
          </p:cNvPr>
          <p:cNvSpPr txBox="1"/>
          <p:nvPr/>
        </p:nvSpPr>
        <p:spPr>
          <a:xfrm>
            <a:off x="2821754" y="2041109"/>
            <a:ext cx="1009085" cy="400110"/>
          </a:xfrm>
          <a:prstGeom prst="rect">
            <a:avLst/>
          </a:prstGeom>
          <a:noFill/>
        </p:spPr>
        <p:txBody>
          <a:bodyPr wrap="none" rtlCol="0">
            <a:spAutoFit/>
          </a:bodyPr>
          <a:lstStyle/>
          <a:p>
            <a:r>
              <a:rPr lang="en-US" sz="2000" i="1" dirty="0"/>
              <a:t>Folding</a:t>
            </a:r>
          </a:p>
        </p:txBody>
      </p:sp>
      <p:sp>
        <p:nvSpPr>
          <p:cNvPr id="170" name="TextBox 43">
            <a:extLst>
              <a:ext uri="{FF2B5EF4-FFF2-40B4-BE49-F238E27FC236}">
                <a16:creationId xmlns:a16="http://schemas.microsoft.com/office/drawing/2014/main" id="{F9172692-752F-1B44-BF42-06BC0B77E439}"/>
              </a:ext>
            </a:extLst>
          </p:cNvPr>
          <p:cNvSpPr txBox="1"/>
          <p:nvPr/>
        </p:nvSpPr>
        <p:spPr>
          <a:xfrm>
            <a:off x="5902429" y="2067644"/>
            <a:ext cx="1081596" cy="400110"/>
          </a:xfrm>
          <a:prstGeom prst="rect">
            <a:avLst/>
          </a:prstGeom>
          <a:noFill/>
        </p:spPr>
        <p:txBody>
          <a:bodyPr wrap="none" rtlCol="0">
            <a:spAutoFit/>
          </a:bodyPr>
          <a:lstStyle/>
          <a:p>
            <a:r>
              <a:rPr lang="en-US" sz="2000" i="1" dirty="0"/>
              <a:t>Docking</a:t>
            </a:r>
          </a:p>
        </p:txBody>
      </p:sp>
      <p:sp>
        <p:nvSpPr>
          <p:cNvPr id="171" name="TextBox 101">
            <a:extLst>
              <a:ext uri="{FF2B5EF4-FFF2-40B4-BE49-F238E27FC236}">
                <a16:creationId xmlns:a16="http://schemas.microsoft.com/office/drawing/2014/main" id="{72D109AC-77D2-984A-9765-98D44075884B}"/>
              </a:ext>
            </a:extLst>
          </p:cNvPr>
          <p:cNvSpPr txBox="1"/>
          <p:nvPr/>
        </p:nvSpPr>
        <p:spPr>
          <a:xfrm>
            <a:off x="7372714" y="4145211"/>
            <a:ext cx="1791260" cy="369332"/>
          </a:xfrm>
          <a:prstGeom prst="rect">
            <a:avLst/>
          </a:prstGeom>
          <a:noFill/>
        </p:spPr>
        <p:txBody>
          <a:bodyPr wrap="none" rtlCol="0">
            <a:spAutoFit/>
          </a:bodyPr>
          <a:lstStyle/>
          <a:p>
            <a:r>
              <a:rPr lang="en-US" i="1" dirty="0">
                <a:solidFill>
                  <a:srgbClr val="FF7200"/>
                </a:solidFill>
              </a:rPr>
              <a:t>[Russ et al. 2005]</a:t>
            </a:r>
          </a:p>
        </p:txBody>
      </p:sp>
      <p:sp>
        <p:nvSpPr>
          <p:cNvPr id="48" name="ZoneTexte 47">
            <a:extLst>
              <a:ext uri="{FF2B5EF4-FFF2-40B4-BE49-F238E27FC236}">
                <a16:creationId xmlns:a16="http://schemas.microsoft.com/office/drawing/2014/main" id="{41BB6880-88BA-3A4C-8E89-29E8A57277E3}"/>
              </a:ext>
            </a:extLst>
          </p:cNvPr>
          <p:cNvSpPr txBox="1"/>
          <p:nvPr/>
        </p:nvSpPr>
        <p:spPr>
          <a:xfrm>
            <a:off x="7689275" y="3768422"/>
            <a:ext cx="1361270" cy="369332"/>
          </a:xfrm>
          <a:prstGeom prst="rect">
            <a:avLst/>
          </a:prstGeom>
          <a:noFill/>
        </p:spPr>
        <p:txBody>
          <a:bodyPr wrap="none" rtlCol="0">
            <a:spAutoFit/>
          </a:bodyPr>
          <a:lstStyle/>
          <a:p>
            <a:r>
              <a:rPr lang="fr-FR" dirty="0"/>
              <a:t>WW </a:t>
            </a:r>
            <a:r>
              <a:rPr lang="fr-FR" dirty="0" err="1"/>
              <a:t>domain</a:t>
            </a:r>
            <a:endParaRPr lang="fr-FR" dirty="0"/>
          </a:p>
        </p:txBody>
      </p:sp>
    </p:spTree>
    <p:extLst>
      <p:ext uri="{BB962C8B-B14F-4D97-AF65-F5344CB8AC3E}">
        <p14:creationId xmlns:p14="http://schemas.microsoft.com/office/powerpoint/2010/main" val="1535877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p:cNvSpPr txBox="1"/>
          <p:nvPr/>
        </p:nvSpPr>
        <p:spPr>
          <a:xfrm>
            <a:off x="3026734" y="5251845"/>
            <a:ext cx="3304623" cy="923330"/>
          </a:xfrm>
          <a:prstGeom prst="rect">
            <a:avLst/>
          </a:prstGeom>
          <a:noFill/>
        </p:spPr>
        <p:txBody>
          <a:bodyPr wrap="none" rtlCol="0">
            <a:spAutoFit/>
          </a:bodyPr>
          <a:lstStyle/>
          <a:p>
            <a:pPr algn="ctr"/>
            <a:r>
              <a:rPr lang="en-GB" dirty="0">
                <a:solidFill>
                  <a:srgbClr val="FF0000"/>
                </a:solidFill>
              </a:rPr>
              <a:t>VERY HARD FROM</a:t>
            </a:r>
            <a:endParaRPr lang="en-US" dirty="0">
              <a:solidFill>
                <a:srgbClr val="FF0000"/>
              </a:solidFill>
            </a:endParaRPr>
          </a:p>
          <a:p>
            <a:pPr algn="ctr"/>
            <a:r>
              <a:rPr lang="en-US" dirty="0">
                <a:solidFill>
                  <a:srgbClr val="FF0000"/>
                </a:solidFill>
              </a:rPr>
              <a:t>FIRST PRINCIPLE METHODS</a:t>
            </a:r>
          </a:p>
          <a:p>
            <a:pPr algn="ctr"/>
            <a:r>
              <a:rPr lang="en-US" dirty="0">
                <a:solidFill>
                  <a:srgbClr val="FF0000"/>
                </a:solidFill>
              </a:rPr>
              <a:t>(</a:t>
            </a:r>
            <a:r>
              <a:rPr lang="en-GB" dirty="0">
                <a:solidFill>
                  <a:srgbClr val="FF0000"/>
                </a:solidFill>
              </a:rPr>
              <a:t>Molecular Dynamics, </a:t>
            </a:r>
            <a:r>
              <a:rPr lang="en-GB" dirty="0" err="1">
                <a:solidFill>
                  <a:srgbClr val="FF0000"/>
                </a:solidFill>
              </a:rPr>
              <a:t>Ab</a:t>
            </a:r>
            <a:r>
              <a:rPr lang="en-GB" dirty="0">
                <a:solidFill>
                  <a:srgbClr val="FF0000"/>
                </a:solidFill>
              </a:rPr>
              <a:t> Initio</a:t>
            </a:r>
            <a:r>
              <a:rPr lang="mr-IN" dirty="0">
                <a:solidFill>
                  <a:srgbClr val="FF0000"/>
                </a:solidFill>
              </a:rPr>
              <a:t>…</a:t>
            </a:r>
            <a:r>
              <a:rPr lang="en-GB" dirty="0">
                <a:solidFill>
                  <a:srgbClr val="FF0000"/>
                </a:solidFill>
              </a:rPr>
              <a:t>) </a:t>
            </a:r>
          </a:p>
        </p:txBody>
      </p:sp>
      <p:sp>
        <p:nvSpPr>
          <p:cNvPr id="81" name="Title 5">
            <a:extLst>
              <a:ext uri="{FF2B5EF4-FFF2-40B4-BE49-F238E27FC236}">
                <a16:creationId xmlns:a16="http://schemas.microsoft.com/office/drawing/2014/main" id="{0763551D-3461-8148-BF22-12D30B728FDF}"/>
              </a:ext>
            </a:extLst>
          </p:cNvPr>
          <p:cNvSpPr>
            <a:spLocks noGrp="1"/>
          </p:cNvSpPr>
          <p:nvPr>
            <p:ph type="title"/>
          </p:nvPr>
        </p:nvSpPr>
        <p:spPr>
          <a:xfrm>
            <a:off x="0" y="15918"/>
            <a:ext cx="9144000" cy="707886"/>
          </a:xfrm>
          <a:noFill/>
        </p:spPr>
        <p:txBody>
          <a:bodyPr/>
          <a:lstStyle/>
          <a:p>
            <a:r>
              <a:rPr lang="en-US" b="1" dirty="0">
                <a:solidFill>
                  <a:srgbClr val="FF0000"/>
                </a:solidFill>
              </a:rPr>
              <a:t>Proteins: from sequence to function</a:t>
            </a:r>
          </a:p>
        </p:txBody>
      </p:sp>
      <p:sp>
        <p:nvSpPr>
          <p:cNvPr id="82" name="TextBox 41">
            <a:extLst>
              <a:ext uri="{FF2B5EF4-FFF2-40B4-BE49-F238E27FC236}">
                <a16:creationId xmlns:a16="http://schemas.microsoft.com/office/drawing/2014/main" id="{B9D87F4E-5650-7043-B2A3-85F5D77E9213}"/>
              </a:ext>
            </a:extLst>
          </p:cNvPr>
          <p:cNvSpPr txBox="1"/>
          <p:nvPr/>
        </p:nvSpPr>
        <p:spPr>
          <a:xfrm>
            <a:off x="7339741" y="1006528"/>
            <a:ext cx="1140957" cy="400110"/>
          </a:xfrm>
          <a:prstGeom prst="rect">
            <a:avLst/>
          </a:prstGeom>
          <a:noFill/>
        </p:spPr>
        <p:txBody>
          <a:bodyPr wrap="none" rtlCol="0">
            <a:spAutoFit/>
          </a:bodyPr>
          <a:lstStyle/>
          <a:p>
            <a:r>
              <a:rPr lang="en-US" sz="2000" i="1" dirty="0"/>
              <a:t>Function</a:t>
            </a:r>
          </a:p>
        </p:txBody>
      </p:sp>
      <p:sp>
        <p:nvSpPr>
          <p:cNvPr id="83" name="Rectangle 82">
            <a:extLst>
              <a:ext uri="{FF2B5EF4-FFF2-40B4-BE49-F238E27FC236}">
                <a16:creationId xmlns:a16="http://schemas.microsoft.com/office/drawing/2014/main" id="{BB9EABCF-11D1-C945-9F86-FDEA72CF2944}"/>
              </a:ext>
            </a:extLst>
          </p:cNvPr>
          <p:cNvSpPr/>
          <p:nvPr/>
        </p:nvSpPr>
        <p:spPr>
          <a:xfrm>
            <a:off x="360480" y="1566360"/>
            <a:ext cx="8748000" cy="2700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4" name="Group 34">
            <a:extLst>
              <a:ext uri="{FF2B5EF4-FFF2-40B4-BE49-F238E27FC236}">
                <a16:creationId xmlns:a16="http://schemas.microsoft.com/office/drawing/2014/main" id="{43675B82-8A64-7846-B122-02DCBB20CB10}"/>
              </a:ext>
            </a:extLst>
          </p:cNvPr>
          <p:cNvGrpSpPr/>
          <p:nvPr/>
        </p:nvGrpSpPr>
        <p:grpSpPr>
          <a:xfrm>
            <a:off x="360480" y="1652102"/>
            <a:ext cx="2232194" cy="2089304"/>
            <a:chOff x="1476701" y="823663"/>
            <a:chExt cx="2232194" cy="2089304"/>
          </a:xfrm>
        </p:grpSpPr>
        <p:grpSp>
          <p:nvGrpSpPr>
            <p:cNvPr id="85" name="Group 44">
              <a:extLst>
                <a:ext uri="{FF2B5EF4-FFF2-40B4-BE49-F238E27FC236}">
                  <a16:creationId xmlns:a16="http://schemas.microsoft.com/office/drawing/2014/main" id="{63C122DB-7481-FE47-BF73-E7E3CAA3B9B4}"/>
                </a:ext>
              </a:extLst>
            </p:cNvPr>
            <p:cNvGrpSpPr/>
            <p:nvPr/>
          </p:nvGrpSpPr>
          <p:grpSpPr>
            <a:xfrm>
              <a:off x="1476701" y="823663"/>
              <a:ext cx="2213018" cy="2063867"/>
              <a:chOff x="1476701" y="823663"/>
              <a:chExt cx="2213018" cy="2063867"/>
            </a:xfrm>
          </p:grpSpPr>
          <p:sp>
            <p:nvSpPr>
              <p:cNvPr id="90" name="Oval 49">
                <a:extLst>
                  <a:ext uri="{FF2B5EF4-FFF2-40B4-BE49-F238E27FC236}">
                    <a16:creationId xmlns:a16="http://schemas.microsoft.com/office/drawing/2014/main" id="{CAC93371-6F47-5B41-BEC2-7C66862DF633}"/>
                  </a:ext>
                </a:extLst>
              </p:cNvPr>
              <p:cNvSpPr/>
              <p:nvPr/>
            </p:nvSpPr>
            <p:spPr>
              <a:xfrm>
                <a:off x="3275856" y="936332"/>
                <a:ext cx="354663" cy="343257"/>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L</a:t>
                </a:r>
              </a:p>
            </p:txBody>
          </p:sp>
          <p:sp>
            <p:nvSpPr>
              <p:cNvPr id="91" name="Oval 50">
                <a:extLst>
                  <a:ext uri="{FF2B5EF4-FFF2-40B4-BE49-F238E27FC236}">
                    <a16:creationId xmlns:a16="http://schemas.microsoft.com/office/drawing/2014/main" id="{F236D823-65D8-3244-B661-CEEF81DC989C}"/>
                  </a:ext>
                </a:extLst>
              </p:cNvPr>
              <p:cNvSpPr/>
              <p:nvPr/>
            </p:nvSpPr>
            <p:spPr>
              <a:xfrm>
                <a:off x="2921193" y="866482"/>
                <a:ext cx="354663" cy="343257"/>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P</a:t>
                </a:r>
              </a:p>
            </p:txBody>
          </p:sp>
          <p:sp>
            <p:nvSpPr>
              <p:cNvPr id="92" name="Oval 51">
                <a:extLst>
                  <a:ext uri="{FF2B5EF4-FFF2-40B4-BE49-F238E27FC236}">
                    <a16:creationId xmlns:a16="http://schemas.microsoft.com/office/drawing/2014/main" id="{AF871C6A-4574-8E4B-B8BC-4787DAEA393B}"/>
                  </a:ext>
                </a:extLst>
              </p:cNvPr>
              <p:cNvSpPr/>
              <p:nvPr/>
            </p:nvSpPr>
            <p:spPr>
              <a:xfrm>
                <a:off x="2566530" y="823663"/>
                <a:ext cx="354663" cy="343257"/>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P</a:t>
                </a:r>
              </a:p>
            </p:txBody>
          </p:sp>
          <p:sp>
            <p:nvSpPr>
              <p:cNvPr id="93" name="Oval 52">
                <a:extLst>
                  <a:ext uri="{FF2B5EF4-FFF2-40B4-BE49-F238E27FC236}">
                    <a16:creationId xmlns:a16="http://schemas.microsoft.com/office/drawing/2014/main" id="{3F94EBDB-D8E6-A542-8CC5-287DEBB85629}"/>
                  </a:ext>
                </a:extLst>
              </p:cNvPr>
              <p:cNvSpPr/>
              <p:nvPr/>
            </p:nvSpPr>
            <p:spPr>
              <a:xfrm>
                <a:off x="2211867" y="921795"/>
                <a:ext cx="354663" cy="343257"/>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600" dirty="0"/>
              </a:p>
            </p:txBody>
          </p:sp>
          <p:sp>
            <p:nvSpPr>
              <p:cNvPr id="94" name="Oval 53">
                <a:extLst>
                  <a:ext uri="{FF2B5EF4-FFF2-40B4-BE49-F238E27FC236}">
                    <a16:creationId xmlns:a16="http://schemas.microsoft.com/office/drawing/2014/main" id="{922F4BCF-D983-5341-AAF2-CB725F116E30}"/>
                  </a:ext>
                </a:extLst>
              </p:cNvPr>
              <p:cNvSpPr/>
              <p:nvPr/>
            </p:nvSpPr>
            <p:spPr>
              <a:xfrm>
                <a:off x="1929656" y="1166920"/>
                <a:ext cx="354663" cy="343257"/>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E</a:t>
                </a:r>
              </a:p>
            </p:txBody>
          </p:sp>
          <p:sp>
            <p:nvSpPr>
              <p:cNvPr id="95" name="Oval 54">
                <a:extLst>
                  <a:ext uri="{FF2B5EF4-FFF2-40B4-BE49-F238E27FC236}">
                    <a16:creationId xmlns:a16="http://schemas.microsoft.com/office/drawing/2014/main" id="{4F91C73D-3887-BB47-BB09-D3D3D91754F5}"/>
                  </a:ext>
                </a:extLst>
              </p:cNvPr>
              <p:cNvSpPr/>
              <p:nvPr/>
            </p:nvSpPr>
            <p:spPr>
              <a:xfrm>
                <a:off x="1692824" y="1395238"/>
                <a:ext cx="354663" cy="343257"/>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K</a:t>
                </a:r>
              </a:p>
            </p:txBody>
          </p:sp>
          <p:sp>
            <p:nvSpPr>
              <p:cNvPr id="96" name="Oval 55">
                <a:extLst>
                  <a:ext uri="{FF2B5EF4-FFF2-40B4-BE49-F238E27FC236}">
                    <a16:creationId xmlns:a16="http://schemas.microsoft.com/office/drawing/2014/main" id="{DAD73854-23D7-EA48-9574-2AD8180B243B}"/>
                  </a:ext>
                </a:extLst>
              </p:cNvPr>
              <p:cNvSpPr/>
              <p:nvPr/>
            </p:nvSpPr>
            <p:spPr>
              <a:xfrm>
                <a:off x="1476701" y="1608537"/>
                <a:ext cx="354663" cy="343257"/>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R</a:t>
                </a:r>
              </a:p>
            </p:txBody>
          </p:sp>
          <p:sp>
            <p:nvSpPr>
              <p:cNvPr id="97" name="Oval 56">
                <a:extLst>
                  <a:ext uri="{FF2B5EF4-FFF2-40B4-BE49-F238E27FC236}">
                    <a16:creationId xmlns:a16="http://schemas.microsoft.com/office/drawing/2014/main" id="{8981E88C-882A-524F-A0C8-B6083332C687}"/>
                  </a:ext>
                </a:extLst>
              </p:cNvPr>
              <p:cNvSpPr>
                <a:spLocks noChangeAspect="1"/>
              </p:cNvSpPr>
              <p:nvPr/>
            </p:nvSpPr>
            <p:spPr>
              <a:xfrm>
                <a:off x="1511024" y="1908239"/>
                <a:ext cx="324000" cy="31358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98" name="Oval 57">
                <a:extLst>
                  <a:ext uri="{FF2B5EF4-FFF2-40B4-BE49-F238E27FC236}">
                    <a16:creationId xmlns:a16="http://schemas.microsoft.com/office/drawing/2014/main" id="{6B2731FD-AF56-D644-A916-0133FACB8E9D}"/>
                  </a:ext>
                </a:extLst>
              </p:cNvPr>
              <p:cNvSpPr>
                <a:spLocks noChangeAspect="1"/>
              </p:cNvSpPr>
              <p:nvPr/>
            </p:nvSpPr>
            <p:spPr>
              <a:xfrm>
                <a:off x="1669306" y="2034704"/>
                <a:ext cx="324000" cy="31358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99" name="Oval 58">
                <a:extLst>
                  <a:ext uri="{FF2B5EF4-FFF2-40B4-BE49-F238E27FC236}">
                    <a16:creationId xmlns:a16="http://schemas.microsoft.com/office/drawing/2014/main" id="{DC362F17-6CD3-7746-9A5B-B37899F985C5}"/>
                  </a:ext>
                </a:extLst>
              </p:cNvPr>
              <p:cNvSpPr>
                <a:spLocks noChangeAspect="1"/>
              </p:cNvSpPr>
              <p:nvPr/>
            </p:nvSpPr>
            <p:spPr>
              <a:xfrm>
                <a:off x="1846637" y="2149004"/>
                <a:ext cx="324000" cy="31358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00" name="Oval 59">
                <a:extLst>
                  <a:ext uri="{FF2B5EF4-FFF2-40B4-BE49-F238E27FC236}">
                    <a16:creationId xmlns:a16="http://schemas.microsoft.com/office/drawing/2014/main" id="{65F0FB17-0624-9C4A-A998-30E06F57E4B6}"/>
                  </a:ext>
                </a:extLst>
              </p:cNvPr>
              <p:cNvSpPr>
                <a:spLocks noChangeAspect="1"/>
              </p:cNvSpPr>
              <p:nvPr/>
            </p:nvSpPr>
            <p:spPr>
              <a:xfrm>
                <a:off x="2034535" y="2113786"/>
                <a:ext cx="324000" cy="31358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01" name="Oval 60">
                <a:extLst>
                  <a:ext uri="{FF2B5EF4-FFF2-40B4-BE49-F238E27FC236}">
                    <a16:creationId xmlns:a16="http://schemas.microsoft.com/office/drawing/2014/main" id="{ACB55962-F922-9E4C-9EB6-C1900080D0CE}"/>
                  </a:ext>
                </a:extLst>
              </p:cNvPr>
              <p:cNvSpPr>
                <a:spLocks noChangeAspect="1"/>
              </p:cNvSpPr>
              <p:nvPr/>
            </p:nvSpPr>
            <p:spPr>
              <a:xfrm>
                <a:off x="2284319" y="2034704"/>
                <a:ext cx="324000" cy="31358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S</a:t>
                </a:r>
              </a:p>
            </p:txBody>
          </p:sp>
          <p:sp>
            <p:nvSpPr>
              <p:cNvPr id="103" name="Oval 61">
                <a:extLst>
                  <a:ext uri="{FF2B5EF4-FFF2-40B4-BE49-F238E27FC236}">
                    <a16:creationId xmlns:a16="http://schemas.microsoft.com/office/drawing/2014/main" id="{228F3C02-8B50-444C-8BB2-1071223CA372}"/>
                  </a:ext>
                </a:extLst>
              </p:cNvPr>
              <p:cNvSpPr>
                <a:spLocks noChangeAspect="1"/>
              </p:cNvSpPr>
              <p:nvPr/>
            </p:nvSpPr>
            <p:spPr>
              <a:xfrm>
                <a:off x="2551212" y="2034704"/>
                <a:ext cx="324000" cy="31358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G</a:t>
                </a:r>
              </a:p>
            </p:txBody>
          </p:sp>
          <p:sp>
            <p:nvSpPr>
              <p:cNvPr id="104" name="Oval 62">
                <a:extLst>
                  <a:ext uri="{FF2B5EF4-FFF2-40B4-BE49-F238E27FC236}">
                    <a16:creationId xmlns:a16="http://schemas.microsoft.com/office/drawing/2014/main" id="{86D85C01-2113-EA44-894F-A81126E28DCB}"/>
                  </a:ext>
                </a:extLst>
              </p:cNvPr>
              <p:cNvSpPr>
                <a:spLocks noChangeAspect="1"/>
              </p:cNvSpPr>
              <p:nvPr/>
            </p:nvSpPr>
            <p:spPr>
              <a:xfrm>
                <a:off x="2885978" y="2057350"/>
                <a:ext cx="324000" cy="31358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R</a:t>
                </a:r>
              </a:p>
            </p:txBody>
          </p:sp>
          <p:sp>
            <p:nvSpPr>
              <p:cNvPr id="105" name="Oval 63">
                <a:extLst>
                  <a:ext uri="{FF2B5EF4-FFF2-40B4-BE49-F238E27FC236}">
                    <a16:creationId xmlns:a16="http://schemas.microsoft.com/office/drawing/2014/main" id="{6E610A0B-9C2F-3448-B979-CDC2F88BC0EC}"/>
                  </a:ext>
                </a:extLst>
              </p:cNvPr>
              <p:cNvSpPr>
                <a:spLocks noChangeAspect="1"/>
              </p:cNvSpPr>
              <p:nvPr/>
            </p:nvSpPr>
            <p:spPr>
              <a:xfrm>
                <a:off x="3220744" y="2066582"/>
                <a:ext cx="297570" cy="28800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V</a:t>
                </a:r>
              </a:p>
            </p:txBody>
          </p:sp>
          <p:sp>
            <p:nvSpPr>
              <p:cNvPr id="106" name="Oval 64">
                <a:extLst>
                  <a:ext uri="{FF2B5EF4-FFF2-40B4-BE49-F238E27FC236}">
                    <a16:creationId xmlns:a16="http://schemas.microsoft.com/office/drawing/2014/main" id="{026570A1-DBE0-9249-A4BA-40C9E10F3A60}"/>
                  </a:ext>
                </a:extLst>
              </p:cNvPr>
              <p:cNvSpPr/>
              <p:nvPr/>
            </p:nvSpPr>
            <p:spPr>
              <a:xfrm>
                <a:off x="3401719" y="2283366"/>
                <a:ext cx="288000" cy="28800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07" name="Oval 65">
                <a:extLst>
                  <a:ext uri="{FF2B5EF4-FFF2-40B4-BE49-F238E27FC236}">
                    <a16:creationId xmlns:a16="http://schemas.microsoft.com/office/drawing/2014/main" id="{8FC0AF6B-776E-6B4B-9CC0-8E91D802333A}"/>
                  </a:ext>
                </a:extLst>
              </p:cNvPr>
              <p:cNvSpPr>
                <a:spLocks noChangeAspect="1"/>
              </p:cNvSpPr>
              <p:nvPr/>
            </p:nvSpPr>
            <p:spPr>
              <a:xfrm>
                <a:off x="3437225" y="2556648"/>
                <a:ext cx="252000" cy="25200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08" name="Oval 66">
                <a:extLst>
                  <a:ext uri="{FF2B5EF4-FFF2-40B4-BE49-F238E27FC236}">
                    <a16:creationId xmlns:a16="http://schemas.microsoft.com/office/drawing/2014/main" id="{5F6DD08B-6642-AB44-979B-2898D96A60E2}"/>
                  </a:ext>
                </a:extLst>
              </p:cNvPr>
              <p:cNvSpPr>
                <a:spLocks noChangeAspect="1"/>
              </p:cNvSpPr>
              <p:nvPr/>
            </p:nvSpPr>
            <p:spPr>
              <a:xfrm>
                <a:off x="3264097" y="2653672"/>
                <a:ext cx="216000" cy="21600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9" name="Oval 67">
                <a:extLst>
                  <a:ext uri="{FF2B5EF4-FFF2-40B4-BE49-F238E27FC236}">
                    <a16:creationId xmlns:a16="http://schemas.microsoft.com/office/drawing/2014/main" id="{D6344289-98A6-9E44-8751-2A91EAEFFBF6}"/>
                  </a:ext>
                </a:extLst>
              </p:cNvPr>
              <p:cNvSpPr>
                <a:spLocks noChangeAspect="1"/>
              </p:cNvSpPr>
              <p:nvPr/>
            </p:nvSpPr>
            <p:spPr>
              <a:xfrm>
                <a:off x="3101012" y="2704652"/>
                <a:ext cx="180000" cy="18000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0" name="Oval 68">
                <a:extLst>
                  <a:ext uri="{FF2B5EF4-FFF2-40B4-BE49-F238E27FC236}">
                    <a16:creationId xmlns:a16="http://schemas.microsoft.com/office/drawing/2014/main" id="{1328C71A-D1F7-474B-8A51-01BF4295D6E4}"/>
                  </a:ext>
                </a:extLst>
              </p:cNvPr>
              <p:cNvSpPr>
                <a:spLocks noChangeAspect="1"/>
              </p:cNvSpPr>
              <p:nvPr/>
            </p:nvSpPr>
            <p:spPr>
              <a:xfrm>
                <a:off x="2933014" y="2707530"/>
                <a:ext cx="180000" cy="18000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1" name="Oval 69">
                <a:extLst>
                  <a:ext uri="{FF2B5EF4-FFF2-40B4-BE49-F238E27FC236}">
                    <a16:creationId xmlns:a16="http://schemas.microsoft.com/office/drawing/2014/main" id="{CF421685-849C-7344-BB41-C85BB38C62A0}"/>
                  </a:ext>
                </a:extLst>
              </p:cNvPr>
              <p:cNvSpPr>
                <a:spLocks noChangeAspect="1"/>
              </p:cNvSpPr>
              <p:nvPr/>
            </p:nvSpPr>
            <p:spPr>
              <a:xfrm>
                <a:off x="2801766" y="2688754"/>
                <a:ext cx="144000" cy="14400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2" name="Oval 70">
                <a:extLst>
                  <a:ext uri="{FF2B5EF4-FFF2-40B4-BE49-F238E27FC236}">
                    <a16:creationId xmlns:a16="http://schemas.microsoft.com/office/drawing/2014/main" id="{C42C576F-5FDB-EA4F-AE6C-1DBF63AE68A0}"/>
                  </a:ext>
                </a:extLst>
              </p:cNvPr>
              <p:cNvSpPr>
                <a:spLocks noChangeAspect="1"/>
              </p:cNvSpPr>
              <p:nvPr/>
            </p:nvSpPr>
            <p:spPr>
              <a:xfrm>
                <a:off x="2659866" y="2654558"/>
                <a:ext cx="144000" cy="14400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3" name="Oval 71">
                <a:extLst>
                  <a:ext uri="{FF2B5EF4-FFF2-40B4-BE49-F238E27FC236}">
                    <a16:creationId xmlns:a16="http://schemas.microsoft.com/office/drawing/2014/main" id="{31D6FE72-C9CE-3B4F-AA95-E496014F42FD}"/>
                  </a:ext>
                </a:extLst>
              </p:cNvPr>
              <p:cNvSpPr>
                <a:spLocks noChangeAspect="1"/>
              </p:cNvSpPr>
              <p:nvPr/>
            </p:nvSpPr>
            <p:spPr>
              <a:xfrm>
                <a:off x="2564579" y="2632142"/>
                <a:ext cx="108000" cy="10800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4" name="TextBox 72">
                <a:extLst>
                  <a:ext uri="{FF2B5EF4-FFF2-40B4-BE49-F238E27FC236}">
                    <a16:creationId xmlns:a16="http://schemas.microsoft.com/office/drawing/2014/main" id="{D5E83A1F-7D34-BD43-8F67-3AF393E88BD1}"/>
                  </a:ext>
                </a:extLst>
              </p:cNvPr>
              <p:cNvSpPr txBox="1"/>
              <p:nvPr/>
            </p:nvSpPr>
            <p:spPr>
              <a:xfrm>
                <a:off x="1856738" y="2108459"/>
                <a:ext cx="296075" cy="338554"/>
              </a:xfrm>
              <a:prstGeom prst="rect">
                <a:avLst/>
              </a:prstGeom>
              <a:noFill/>
            </p:spPr>
            <p:txBody>
              <a:bodyPr wrap="none" rtlCol="0">
                <a:spAutoFit/>
              </a:bodyPr>
              <a:lstStyle/>
              <a:p>
                <a:r>
                  <a:rPr lang="en-US" sz="1600" dirty="0">
                    <a:solidFill>
                      <a:schemeClr val="bg1"/>
                    </a:solidFill>
                  </a:rPr>
                  <a:t>R</a:t>
                </a:r>
              </a:p>
            </p:txBody>
          </p:sp>
          <p:sp>
            <p:nvSpPr>
              <p:cNvPr id="115" name="TextBox 73">
                <a:extLst>
                  <a:ext uri="{FF2B5EF4-FFF2-40B4-BE49-F238E27FC236}">
                    <a16:creationId xmlns:a16="http://schemas.microsoft.com/office/drawing/2014/main" id="{9D0D9B46-3279-6347-909F-D24846DF3954}"/>
                  </a:ext>
                </a:extLst>
              </p:cNvPr>
              <p:cNvSpPr txBox="1"/>
              <p:nvPr/>
            </p:nvSpPr>
            <p:spPr>
              <a:xfrm>
                <a:off x="2065057" y="2076998"/>
                <a:ext cx="278943" cy="338554"/>
              </a:xfrm>
              <a:prstGeom prst="rect">
                <a:avLst/>
              </a:prstGeom>
              <a:noFill/>
            </p:spPr>
            <p:txBody>
              <a:bodyPr wrap="none" rtlCol="0">
                <a:spAutoFit/>
              </a:bodyPr>
              <a:lstStyle/>
              <a:p>
                <a:r>
                  <a:rPr lang="en-US" sz="1600" dirty="0">
                    <a:solidFill>
                      <a:schemeClr val="bg1"/>
                    </a:solidFill>
                  </a:rPr>
                  <a:t>S</a:t>
                </a:r>
              </a:p>
            </p:txBody>
          </p:sp>
          <p:sp>
            <p:nvSpPr>
              <p:cNvPr id="116" name="TextBox 74">
                <a:extLst>
                  <a:ext uri="{FF2B5EF4-FFF2-40B4-BE49-F238E27FC236}">
                    <a16:creationId xmlns:a16="http://schemas.microsoft.com/office/drawing/2014/main" id="{8A822713-1E46-0144-BCB0-183103B76BAD}"/>
                  </a:ext>
                </a:extLst>
              </p:cNvPr>
              <p:cNvSpPr txBox="1"/>
              <p:nvPr/>
            </p:nvSpPr>
            <p:spPr>
              <a:xfrm>
                <a:off x="2258436" y="902529"/>
                <a:ext cx="296075" cy="338554"/>
              </a:xfrm>
              <a:prstGeom prst="rect">
                <a:avLst/>
              </a:prstGeom>
              <a:noFill/>
            </p:spPr>
            <p:txBody>
              <a:bodyPr wrap="none" rtlCol="0">
                <a:spAutoFit/>
              </a:bodyPr>
              <a:lstStyle/>
              <a:p>
                <a:r>
                  <a:rPr lang="en-US" sz="1600" dirty="0">
                    <a:solidFill>
                      <a:schemeClr val="bg1"/>
                    </a:solidFill>
                  </a:rPr>
                  <a:t>R</a:t>
                </a:r>
              </a:p>
            </p:txBody>
          </p:sp>
          <p:sp>
            <p:nvSpPr>
              <p:cNvPr id="117" name="TextBox 75">
                <a:extLst>
                  <a:ext uri="{FF2B5EF4-FFF2-40B4-BE49-F238E27FC236}">
                    <a16:creationId xmlns:a16="http://schemas.microsoft.com/office/drawing/2014/main" id="{FBB8A848-3077-C442-BD2D-472BB8BC8A12}"/>
                  </a:ext>
                </a:extLst>
              </p:cNvPr>
              <p:cNvSpPr txBox="1"/>
              <p:nvPr/>
            </p:nvSpPr>
            <p:spPr>
              <a:xfrm>
                <a:off x="1707311" y="2016200"/>
                <a:ext cx="278943" cy="338554"/>
              </a:xfrm>
              <a:prstGeom prst="rect">
                <a:avLst/>
              </a:prstGeom>
              <a:noFill/>
            </p:spPr>
            <p:txBody>
              <a:bodyPr wrap="none" rtlCol="0">
                <a:spAutoFit/>
              </a:bodyPr>
              <a:lstStyle/>
              <a:p>
                <a:r>
                  <a:rPr lang="en-US" sz="1600" dirty="0">
                    <a:solidFill>
                      <a:schemeClr val="bg1"/>
                    </a:solidFill>
                  </a:rPr>
                  <a:t>S</a:t>
                </a:r>
              </a:p>
            </p:txBody>
          </p:sp>
          <p:sp>
            <p:nvSpPr>
              <p:cNvPr id="118" name="TextBox 76">
                <a:extLst>
                  <a:ext uri="{FF2B5EF4-FFF2-40B4-BE49-F238E27FC236}">
                    <a16:creationId xmlns:a16="http://schemas.microsoft.com/office/drawing/2014/main" id="{7D9B1D15-F712-C04C-9242-7A7B3AC24C2E}"/>
                  </a:ext>
                </a:extLst>
              </p:cNvPr>
              <p:cNvSpPr txBox="1"/>
              <p:nvPr/>
            </p:nvSpPr>
            <p:spPr>
              <a:xfrm>
                <a:off x="1486542" y="1871921"/>
                <a:ext cx="360095" cy="338554"/>
              </a:xfrm>
              <a:prstGeom prst="rect">
                <a:avLst/>
              </a:prstGeom>
              <a:noFill/>
            </p:spPr>
            <p:txBody>
              <a:bodyPr wrap="none" rtlCol="0">
                <a:spAutoFit/>
              </a:bodyPr>
              <a:lstStyle/>
              <a:p>
                <a:r>
                  <a:rPr lang="en-US" sz="1600" dirty="0">
                    <a:solidFill>
                      <a:schemeClr val="bg1"/>
                    </a:solidFill>
                  </a:rPr>
                  <a:t>M</a:t>
                </a:r>
              </a:p>
            </p:txBody>
          </p:sp>
        </p:grpSp>
        <p:sp>
          <p:nvSpPr>
            <p:cNvPr id="86" name="TextBox 45">
              <a:extLst>
                <a:ext uri="{FF2B5EF4-FFF2-40B4-BE49-F238E27FC236}">
                  <a16:creationId xmlns:a16="http://schemas.microsoft.com/office/drawing/2014/main" id="{0783F81E-4D44-EA49-A0FB-3A70C432F001}"/>
                </a:ext>
              </a:extLst>
            </p:cNvPr>
            <p:cNvSpPr txBox="1"/>
            <p:nvPr/>
          </p:nvSpPr>
          <p:spPr>
            <a:xfrm>
              <a:off x="3424242" y="2493610"/>
              <a:ext cx="284653" cy="338554"/>
            </a:xfrm>
            <a:prstGeom prst="rect">
              <a:avLst/>
            </a:prstGeom>
            <a:noFill/>
          </p:spPr>
          <p:txBody>
            <a:bodyPr wrap="none" rtlCol="0">
              <a:spAutoFit/>
            </a:bodyPr>
            <a:lstStyle/>
            <a:p>
              <a:r>
                <a:rPr lang="en-US" sz="1600" dirty="0">
                  <a:solidFill>
                    <a:schemeClr val="bg1"/>
                  </a:solidFill>
                </a:rPr>
                <a:t>Y</a:t>
              </a:r>
            </a:p>
          </p:txBody>
        </p:sp>
        <p:sp>
          <p:nvSpPr>
            <p:cNvPr id="87" name="TextBox 46">
              <a:extLst>
                <a:ext uri="{FF2B5EF4-FFF2-40B4-BE49-F238E27FC236}">
                  <a16:creationId xmlns:a16="http://schemas.microsoft.com/office/drawing/2014/main" id="{BA15CE1C-0FE5-7E43-B19A-25F90AE9B0C8}"/>
                </a:ext>
              </a:extLst>
            </p:cNvPr>
            <p:cNvSpPr txBox="1"/>
            <p:nvPr/>
          </p:nvSpPr>
          <p:spPr>
            <a:xfrm>
              <a:off x="3417092" y="2238459"/>
              <a:ext cx="284653" cy="338554"/>
            </a:xfrm>
            <a:prstGeom prst="rect">
              <a:avLst/>
            </a:prstGeom>
            <a:noFill/>
          </p:spPr>
          <p:txBody>
            <a:bodyPr wrap="none" rtlCol="0">
              <a:spAutoFit/>
            </a:bodyPr>
            <a:lstStyle/>
            <a:p>
              <a:r>
                <a:rPr lang="en-US" sz="1600" dirty="0">
                  <a:solidFill>
                    <a:schemeClr val="bg1"/>
                  </a:solidFill>
                </a:rPr>
                <a:t>Y</a:t>
              </a:r>
            </a:p>
          </p:txBody>
        </p:sp>
        <p:sp>
          <p:nvSpPr>
            <p:cNvPr id="88" name="TextBox 47">
              <a:extLst>
                <a:ext uri="{FF2B5EF4-FFF2-40B4-BE49-F238E27FC236}">
                  <a16:creationId xmlns:a16="http://schemas.microsoft.com/office/drawing/2014/main" id="{889F0E3B-EF1F-F444-84BB-74BA9F9265A9}"/>
                </a:ext>
              </a:extLst>
            </p:cNvPr>
            <p:cNvSpPr txBox="1"/>
            <p:nvPr/>
          </p:nvSpPr>
          <p:spPr>
            <a:xfrm>
              <a:off x="3238282" y="2621686"/>
              <a:ext cx="255373" cy="276999"/>
            </a:xfrm>
            <a:prstGeom prst="rect">
              <a:avLst/>
            </a:prstGeom>
            <a:noFill/>
          </p:spPr>
          <p:txBody>
            <a:bodyPr wrap="none" rtlCol="0">
              <a:spAutoFit/>
            </a:bodyPr>
            <a:lstStyle/>
            <a:p>
              <a:r>
                <a:rPr lang="en-US" sz="1200" dirty="0">
                  <a:solidFill>
                    <a:schemeClr val="bg1"/>
                  </a:solidFill>
                </a:rPr>
                <a:t>F</a:t>
              </a:r>
            </a:p>
          </p:txBody>
        </p:sp>
        <p:sp>
          <p:nvSpPr>
            <p:cNvPr id="89" name="TextBox 48">
              <a:extLst>
                <a:ext uri="{FF2B5EF4-FFF2-40B4-BE49-F238E27FC236}">
                  <a16:creationId xmlns:a16="http://schemas.microsoft.com/office/drawing/2014/main" id="{EDF30C47-C9EE-A84A-A59F-078FD67EAEA4}"/>
                </a:ext>
              </a:extLst>
            </p:cNvPr>
            <p:cNvSpPr txBox="1"/>
            <p:nvPr/>
          </p:nvSpPr>
          <p:spPr>
            <a:xfrm>
              <a:off x="3059409" y="2635968"/>
              <a:ext cx="284002" cy="276999"/>
            </a:xfrm>
            <a:prstGeom prst="rect">
              <a:avLst/>
            </a:prstGeom>
            <a:noFill/>
          </p:spPr>
          <p:txBody>
            <a:bodyPr wrap="none" rtlCol="0">
              <a:spAutoFit/>
            </a:bodyPr>
            <a:lstStyle/>
            <a:p>
              <a:r>
                <a:rPr lang="en-US" sz="1200" dirty="0">
                  <a:solidFill>
                    <a:schemeClr val="bg1"/>
                  </a:solidFill>
                </a:rPr>
                <a:t>N</a:t>
              </a:r>
            </a:p>
          </p:txBody>
        </p:sp>
      </p:grpSp>
      <p:pic>
        <p:nvPicPr>
          <p:cNvPr id="119" name="Image 2">
            <a:extLst>
              <a:ext uri="{FF2B5EF4-FFF2-40B4-BE49-F238E27FC236}">
                <a16:creationId xmlns:a16="http://schemas.microsoft.com/office/drawing/2014/main" id="{94C61CD6-FED3-EF41-AD0A-5B103DD66876}"/>
              </a:ext>
            </a:extLst>
          </p:cNvPr>
          <p:cNvPicPr>
            <a:picLocks noChangeAspect="1"/>
          </p:cNvPicPr>
          <p:nvPr/>
        </p:nvPicPr>
        <p:blipFill rotWithShape="1">
          <a:blip r:embed="rId3"/>
          <a:srcRect t="11237"/>
          <a:stretch/>
        </p:blipFill>
        <p:spPr>
          <a:xfrm>
            <a:off x="6937132" y="1589598"/>
            <a:ext cx="2160325" cy="2340000"/>
          </a:xfrm>
          <a:prstGeom prst="rect">
            <a:avLst/>
          </a:prstGeom>
        </p:spPr>
      </p:pic>
      <p:pic>
        <p:nvPicPr>
          <p:cNvPr id="120" name="Picture 36" descr="vmdscene.dat.tga">
            <a:extLst>
              <a:ext uri="{FF2B5EF4-FFF2-40B4-BE49-F238E27FC236}">
                <a16:creationId xmlns:a16="http://schemas.microsoft.com/office/drawing/2014/main" id="{523EFE2F-DE01-C642-BC0E-E9C0AD6E580C}"/>
              </a:ext>
            </a:extLst>
          </p:cNvPr>
          <p:cNvPicPr>
            <a:picLocks noChangeAspect="1"/>
          </p:cNvPicPr>
          <p:nvPr/>
        </p:nvPicPr>
        <p:blipFill rotWithShape="1">
          <a:blip r:embed="rId4">
            <a:extLst>
              <a:ext uri="{28A0092B-C50C-407E-A947-70E740481C1C}">
                <a14:useLocalDpi xmlns:a14="http://schemas.microsoft.com/office/drawing/2010/main" val="0"/>
              </a:ext>
            </a:extLst>
          </a:blip>
          <a:srcRect l="34110" t="31774" r="17450" b="17649"/>
          <a:stretch/>
        </p:blipFill>
        <p:spPr>
          <a:xfrm>
            <a:off x="3795673" y="1566360"/>
            <a:ext cx="2172173" cy="2268000"/>
          </a:xfrm>
          <a:prstGeom prst="rect">
            <a:avLst/>
          </a:prstGeom>
        </p:spPr>
      </p:pic>
      <p:cxnSp>
        <p:nvCxnSpPr>
          <p:cNvPr id="121" name="Straight Arrow Connector 37">
            <a:extLst>
              <a:ext uri="{FF2B5EF4-FFF2-40B4-BE49-F238E27FC236}">
                <a16:creationId xmlns:a16="http://schemas.microsoft.com/office/drawing/2014/main" id="{0A1890A4-51E4-4A45-83C1-CD58599E36C0}"/>
              </a:ext>
            </a:extLst>
          </p:cNvPr>
          <p:cNvCxnSpPr/>
          <p:nvPr/>
        </p:nvCxnSpPr>
        <p:spPr>
          <a:xfrm>
            <a:off x="2872554" y="2566934"/>
            <a:ext cx="92311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2" name="Straight Arrow Connector 38">
            <a:extLst>
              <a:ext uri="{FF2B5EF4-FFF2-40B4-BE49-F238E27FC236}">
                <a16:creationId xmlns:a16="http://schemas.microsoft.com/office/drawing/2014/main" id="{0A0E376C-CFF4-5741-9442-347EF394A288}"/>
              </a:ext>
            </a:extLst>
          </p:cNvPr>
          <p:cNvCxnSpPr/>
          <p:nvPr/>
        </p:nvCxnSpPr>
        <p:spPr>
          <a:xfrm>
            <a:off x="5967846" y="2566934"/>
            <a:ext cx="92311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3" name="TextBox 39">
            <a:extLst>
              <a:ext uri="{FF2B5EF4-FFF2-40B4-BE49-F238E27FC236}">
                <a16:creationId xmlns:a16="http://schemas.microsoft.com/office/drawing/2014/main" id="{6F3268C7-EE27-9D4A-852F-2090850CA0E3}"/>
              </a:ext>
            </a:extLst>
          </p:cNvPr>
          <p:cNvSpPr txBox="1"/>
          <p:nvPr/>
        </p:nvSpPr>
        <p:spPr>
          <a:xfrm>
            <a:off x="829968" y="1158928"/>
            <a:ext cx="1232003" cy="400110"/>
          </a:xfrm>
          <a:prstGeom prst="rect">
            <a:avLst/>
          </a:prstGeom>
          <a:noFill/>
        </p:spPr>
        <p:txBody>
          <a:bodyPr wrap="none" rtlCol="0">
            <a:spAutoFit/>
          </a:bodyPr>
          <a:lstStyle/>
          <a:p>
            <a:r>
              <a:rPr lang="en-US" sz="2000" i="1" dirty="0"/>
              <a:t>Sequence</a:t>
            </a:r>
          </a:p>
        </p:txBody>
      </p:sp>
      <p:sp>
        <p:nvSpPr>
          <p:cNvPr id="124" name="TextBox 40">
            <a:extLst>
              <a:ext uri="{FF2B5EF4-FFF2-40B4-BE49-F238E27FC236}">
                <a16:creationId xmlns:a16="http://schemas.microsoft.com/office/drawing/2014/main" id="{38483451-F668-8C42-BC7A-BEB085568099}"/>
              </a:ext>
            </a:extLst>
          </p:cNvPr>
          <p:cNvSpPr txBox="1"/>
          <p:nvPr/>
        </p:nvSpPr>
        <p:spPr>
          <a:xfrm>
            <a:off x="4403144" y="1158928"/>
            <a:ext cx="1202823" cy="400110"/>
          </a:xfrm>
          <a:prstGeom prst="rect">
            <a:avLst/>
          </a:prstGeom>
          <a:noFill/>
        </p:spPr>
        <p:txBody>
          <a:bodyPr wrap="none" rtlCol="0">
            <a:spAutoFit/>
          </a:bodyPr>
          <a:lstStyle/>
          <a:p>
            <a:r>
              <a:rPr lang="en-US" sz="2000" i="1" dirty="0"/>
              <a:t>Structure</a:t>
            </a:r>
          </a:p>
        </p:txBody>
      </p:sp>
      <p:sp>
        <p:nvSpPr>
          <p:cNvPr id="125" name="TextBox 42">
            <a:extLst>
              <a:ext uri="{FF2B5EF4-FFF2-40B4-BE49-F238E27FC236}">
                <a16:creationId xmlns:a16="http://schemas.microsoft.com/office/drawing/2014/main" id="{BC43E6F4-8570-6D4E-B7B6-9D78C9AABB29}"/>
              </a:ext>
            </a:extLst>
          </p:cNvPr>
          <p:cNvSpPr txBox="1"/>
          <p:nvPr/>
        </p:nvSpPr>
        <p:spPr>
          <a:xfrm>
            <a:off x="2821754" y="2041109"/>
            <a:ext cx="1009085" cy="400110"/>
          </a:xfrm>
          <a:prstGeom prst="rect">
            <a:avLst/>
          </a:prstGeom>
          <a:noFill/>
        </p:spPr>
        <p:txBody>
          <a:bodyPr wrap="none" rtlCol="0">
            <a:spAutoFit/>
          </a:bodyPr>
          <a:lstStyle/>
          <a:p>
            <a:r>
              <a:rPr lang="en-US" sz="2000" i="1" dirty="0"/>
              <a:t>Folding</a:t>
            </a:r>
          </a:p>
        </p:txBody>
      </p:sp>
      <p:sp>
        <p:nvSpPr>
          <p:cNvPr id="126" name="TextBox 43">
            <a:extLst>
              <a:ext uri="{FF2B5EF4-FFF2-40B4-BE49-F238E27FC236}">
                <a16:creationId xmlns:a16="http://schemas.microsoft.com/office/drawing/2014/main" id="{85C9DAB4-7831-E040-BD2B-FB3AE5AA8175}"/>
              </a:ext>
            </a:extLst>
          </p:cNvPr>
          <p:cNvSpPr txBox="1"/>
          <p:nvPr/>
        </p:nvSpPr>
        <p:spPr>
          <a:xfrm>
            <a:off x="5902429" y="2067644"/>
            <a:ext cx="1081596" cy="400110"/>
          </a:xfrm>
          <a:prstGeom prst="rect">
            <a:avLst/>
          </a:prstGeom>
          <a:noFill/>
        </p:spPr>
        <p:txBody>
          <a:bodyPr wrap="none" rtlCol="0">
            <a:spAutoFit/>
          </a:bodyPr>
          <a:lstStyle/>
          <a:p>
            <a:r>
              <a:rPr lang="en-US" sz="2000" i="1" dirty="0"/>
              <a:t>Docking</a:t>
            </a:r>
          </a:p>
        </p:txBody>
      </p:sp>
      <p:sp>
        <p:nvSpPr>
          <p:cNvPr id="127" name="TextBox 101">
            <a:extLst>
              <a:ext uri="{FF2B5EF4-FFF2-40B4-BE49-F238E27FC236}">
                <a16:creationId xmlns:a16="http://schemas.microsoft.com/office/drawing/2014/main" id="{543F4F27-2E34-EE47-BFAB-CEDF57274EF1}"/>
              </a:ext>
            </a:extLst>
          </p:cNvPr>
          <p:cNvSpPr txBox="1"/>
          <p:nvPr/>
        </p:nvSpPr>
        <p:spPr>
          <a:xfrm>
            <a:off x="7372714" y="4145211"/>
            <a:ext cx="1791260" cy="369332"/>
          </a:xfrm>
          <a:prstGeom prst="rect">
            <a:avLst/>
          </a:prstGeom>
          <a:noFill/>
        </p:spPr>
        <p:txBody>
          <a:bodyPr wrap="none" rtlCol="0">
            <a:spAutoFit/>
          </a:bodyPr>
          <a:lstStyle/>
          <a:p>
            <a:r>
              <a:rPr lang="en-US" i="1" dirty="0">
                <a:solidFill>
                  <a:srgbClr val="FF7200"/>
                </a:solidFill>
              </a:rPr>
              <a:t>[Russ et al. 2005]</a:t>
            </a:r>
          </a:p>
        </p:txBody>
      </p:sp>
      <p:cxnSp>
        <p:nvCxnSpPr>
          <p:cNvPr id="130" name="Straight Arrow Connector 78">
            <a:extLst>
              <a:ext uri="{FF2B5EF4-FFF2-40B4-BE49-F238E27FC236}">
                <a16:creationId xmlns:a16="http://schemas.microsoft.com/office/drawing/2014/main" id="{0D46E4CB-ABEE-DA4D-87B8-DA999DF7D18D}"/>
              </a:ext>
            </a:extLst>
          </p:cNvPr>
          <p:cNvCxnSpPr/>
          <p:nvPr/>
        </p:nvCxnSpPr>
        <p:spPr>
          <a:xfrm flipH="1" flipV="1">
            <a:off x="3251200" y="3342665"/>
            <a:ext cx="1427846" cy="190918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1" name="Straight Arrow Connector 79">
            <a:extLst>
              <a:ext uri="{FF2B5EF4-FFF2-40B4-BE49-F238E27FC236}">
                <a16:creationId xmlns:a16="http://schemas.microsoft.com/office/drawing/2014/main" id="{809BD17D-F379-D246-89B6-05D00136A4DE}"/>
              </a:ext>
            </a:extLst>
          </p:cNvPr>
          <p:cNvCxnSpPr/>
          <p:nvPr/>
        </p:nvCxnSpPr>
        <p:spPr>
          <a:xfrm flipV="1">
            <a:off x="4679046" y="3342665"/>
            <a:ext cx="1652311" cy="190918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1" name="ZoneTexte 50">
            <a:extLst>
              <a:ext uri="{FF2B5EF4-FFF2-40B4-BE49-F238E27FC236}">
                <a16:creationId xmlns:a16="http://schemas.microsoft.com/office/drawing/2014/main" id="{201B2E4D-0605-A048-A9B8-7776DAC44126}"/>
              </a:ext>
            </a:extLst>
          </p:cNvPr>
          <p:cNvSpPr txBox="1"/>
          <p:nvPr/>
        </p:nvSpPr>
        <p:spPr>
          <a:xfrm>
            <a:off x="7689275" y="3768422"/>
            <a:ext cx="1361270" cy="369332"/>
          </a:xfrm>
          <a:prstGeom prst="rect">
            <a:avLst/>
          </a:prstGeom>
          <a:noFill/>
        </p:spPr>
        <p:txBody>
          <a:bodyPr wrap="none" rtlCol="0">
            <a:spAutoFit/>
          </a:bodyPr>
          <a:lstStyle/>
          <a:p>
            <a:r>
              <a:rPr lang="fr-FR" dirty="0"/>
              <a:t>WW </a:t>
            </a:r>
            <a:r>
              <a:rPr lang="fr-FR" dirty="0" err="1"/>
              <a:t>domain</a:t>
            </a:r>
            <a:endParaRPr lang="fr-FR" dirty="0"/>
          </a:p>
        </p:txBody>
      </p:sp>
    </p:spTree>
    <p:extLst>
      <p:ext uri="{BB962C8B-B14F-4D97-AF65-F5344CB8AC3E}">
        <p14:creationId xmlns:p14="http://schemas.microsoft.com/office/powerpoint/2010/main" val="3039774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8800" y="4620493"/>
            <a:ext cx="7296036" cy="1631216"/>
          </a:xfrm>
          <a:prstGeom prst="rect">
            <a:avLst/>
          </a:prstGeom>
          <a:noFill/>
        </p:spPr>
        <p:txBody>
          <a:bodyPr wrap="none" rtlCol="0">
            <a:spAutoFit/>
          </a:bodyPr>
          <a:lstStyle/>
          <a:p>
            <a:pPr marL="285750" indent="-285750">
              <a:buFont typeface="Arial"/>
              <a:buChar char="•"/>
            </a:pPr>
            <a:r>
              <a:rPr lang="en-US" sz="2000" b="1" u="sng" dirty="0"/>
              <a:t>Stability:</a:t>
            </a:r>
            <a:r>
              <a:rPr lang="en-US" sz="2000" dirty="0"/>
              <a:t> Must fold, and only in the native(s) fold(s)</a:t>
            </a:r>
          </a:p>
          <a:p>
            <a:pPr marL="285750" indent="-285750">
              <a:buFont typeface="Arial"/>
              <a:buChar char="•"/>
            </a:pPr>
            <a:r>
              <a:rPr lang="en-US" sz="2000" b="1" u="sng" dirty="0"/>
              <a:t>Affinity: </a:t>
            </a:r>
            <a:r>
              <a:rPr lang="en-US" sz="2000" dirty="0"/>
              <a:t>Must bind to target ligand</a:t>
            </a:r>
          </a:p>
          <a:p>
            <a:pPr marL="285750" indent="-285750">
              <a:buFont typeface="Arial"/>
              <a:buChar char="•"/>
            </a:pPr>
            <a:r>
              <a:rPr lang="en-US" sz="2000" b="1" u="sng" dirty="0"/>
              <a:t>Specificity:</a:t>
            </a:r>
            <a:r>
              <a:rPr lang="en-US" sz="2000" dirty="0"/>
              <a:t> Must  preferentially bind a specific ligands</a:t>
            </a:r>
            <a:r>
              <a:rPr lang="mr-IN" sz="2000" dirty="0"/>
              <a:t>…</a:t>
            </a:r>
            <a:endParaRPr lang="en-US" sz="2000" dirty="0"/>
          </a:p>
          <a:p>
            <a:pPr marL="285750" indent="-285750">
              <a:buFont typeface="Arial"/>
              <a:buChar char="•"/>
            </a:pPr>
            <a:r>
              <a:rPr lang="en-US" sz="2000" b="1" u="sng" dirty="0"/>
              <a:t>Catalytic Activity: </a:t>
            </a:r>
            <a:r>
              <a:rPr lang="en-US" sz="2000" dirty="0"/>
              <a:t>Must promote reaction within the target ligand</a:t>
            </a:r>
          </a:p>
          <a:p>
            <a:pPr marL="285750" indent="-285750">
              <a:buFont typeface="Arial"/>
              <a:buChar char="•"/>
            </a:pPr>
            <a:r>
              <a:rPr lang="en-US" sz="2000" b="1" u="sng" dirty="0" err="1"/>
              <a:t>Allostery</a:t>
            </a:r>
            <a:r>
              <a:rPr lang="en-US" sz="2000" b="1" u="sng" dirty="0"/>
              <a:t>: </a:t>
            </a:r>
            <a:r>
              <a:rPr lang="en-US" sz="2000" dirty="0"/>
              <a:t>Must change conformation upon partner binding</a:t>
            </a:r>
            <a:r>
              <a:rPr lang="mr-IN" sz="2000" dirty="0"/>
              <a:t>…</a:t>
            </a:r>
            <a:endParaRPr lang="en-US" sz="2000" b="1" u="sng" dirty="0"/>
          </a:p>
        </p:txBody>
      </p:sp>
      <p:sp>
        <p:nvSpPr>
          <p:cNvPr id="78" name="Title 5">
            <a:extLst>
              <a:ext uri="{FF2B5EF4-FFF2-40B4-BE49-F238E27FC236}">
                <a16:creationId xmlns:a16="http://schemas.microsoft.com/office/drawing/2014/main" id="{24DF919A-6791-734A-8389-1FD7CAE02F21}"/>
              </a:ext>
            </a:extLst>
          </p:cNvPr>
          <p:cNvSpPr>
            <a:spLocks noGrp="1"/>
          </p:cNvSpPr>
          <p:nvPr>
            <p:ph type="title"/>
          </p:nvPr>
        </p:nvSpPr>
        <p:spPr>
          <a:xfrm>
            <a:off x="0" y="15918"/>
            <a:ext cx="9144000" cy="707886"/>
          </a:xfrm>
          <a:noFill/>
        </p:spPr>
        <p:txBody>
          <a:bodyPr/>
          <a:lstStyle/>
          <a:p>
            <a:r>
              <a:rPr lang="en-US" b="1" dirty="0">
                <a:solidFill>
                  <a:srgbClr val="FF0000"/>
                </a:solidFill>
              </a:rPr>
              <a:t>Constraints on  protein sequences</a:t>
            </a:r>
          </a:p>
        </p:txBody>
      </p:sp>
      <p:sp>
        <p:nvSpPr>
          <p:cNvPr id="80" name="TextBox 41">
            <a:extLst>
              <a:ext uri="{FF2B5EF4-FFF2-40B4-BE49-F238E27FC236}">
                <a16:creationId xmlns:a16="http://schemas.microsoft.com/office/drawing/2014/main" id="{58EC340E-BE8B-CF4C-AA88-5444DA5FB018}"/>
              </a:ext>
            </a:extLst>
          </p:cNvPr>
          <p:cNvSpPr txBox="1"/>
          <p:nvPr/>
        </p:nvSpPr>
        <p:spPr>
          <a:xfrm>
            <a:off x="7339741" y="1006528"/>
            <a:ext cx="1140957" cy="400110"/>
          </a:xfrm>
          <a:prstGeom prst="rect">
            <a:avLst/>
          </a:prstGeom>
          <a:noFill/>
        </p:spPr>
        <p:txBody>
          <a:bodyPr wrap="none" rtlCol="0">
            <a:spAutoFit/>
          </a:bodyPr>
          <a:lstStyle/>
          <a:p>
            <a:r>
              <a:rPr lang="en-US" sz="2000" i="1" dirty="0"/>
              <a:t>Function</a:t>
            </a:r>
          </a:p>
        </p:txBody>
      </p:sp>
      <p:sp>
        <p:nvSpPr>
          <p:cNvPr id="81" name="Rectangle 80">
            <a:extLst>
              <a:ext uri="{FF2B5EF4-FFF2-40B4-BE49-F238E27FC236}">
                <a16:creationId xmlns:a16="http://schemas.microsoft.com/office/drawing/2014/main" id="{445B8A12-C692-8848-AA8A-95DEBFDA5C8E}"/>
              </a:ext>
            </a:extLst>
          </p:cNvPr>
          <p:cNvSpPr/>
          <p:nvPr/>
        </p:nvSpPr>
        <p:spPr>
          <a:xfrm>
            <a:off x="360480" y="1566360"/>
            <a:ext cx="8748000" cy="2700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2" name="Group 34">
            <a:extLst>
              <a:ext uri="{FF2B5EF4-FFF2-40B4-BE49-F238E27FC236}">
                <a16:creationId xmlns:a16="http://schemas.microsoft.com/office/drawing/2014/main" id="{DED95C7B-A766-5A4F-9610-99C7DC340988}"/>
              </a:ext>
            </a:extLst>
          </p:cNvPr>
          <p:cNvGrpSpPr/>
          <p:nvPr/>
        </p:nvGrpSpPr>
        <p:grpSpPr>
          <a:xfrm>
            <a:off x="360480" y="1652102"/>
            <a:ext cx="2232194" cy="2089304"/>
            <a:chOff x="1476701" y="823663"/>
            <a:chExt cx="2232194" cy="2089304"/>
          </a:xfrm>
        </p:grpSpPr>
        <p:grpSp>
          <p:nvGrpSpPr>
            <p:cNvPr id="83" name="Group 44">
              <a:extLst>
                <a:ext uri="{FF2B5EF4-FFF2-40B4-BE49-F238E27FC236}">
                  <a16:creationId xmlns:a16="http://schemas.microsoft.com/office/drawing/2014/main" id="{17CC7ECE-46A7-3545-BA0D-3ABA6050FD13}"/>
                </a:ext>
              </a:extLst>
            </p:cNvPr>
            <p:cNvGrpSpPr/>
            <p:nvPr/>
          </p:nvGrpSpPr>
          <p:grpSpPr>
            <a:xfrm>
              <a:off x="1476701" y="823663"/>
              <a:ext cx="2213018" cy="2063867"/>
              <a:chOff x="1476701" y="823663"/>
              <a:chExt cx="2213018" cy="2063867"/>
            </a:xfrm>
          </p:grpSpPr>
          <p:sp>
            <p:nvSpPr>
              <p:cNvPr id="88" name="Oval 49">
                <a:extLst>
                  <a:ext uri="{FF2B5EF4-FFF2-40B4-BE49-F238E27FC236}">
                    <a16:creationId xmlns:a16="http://schemas.microsoft.com/office/drawing/2014/main" id="{CE06D4FB-54A5-2D4F-B7DD-95A33F67FA1E}"/>
                  </a:ext>
                </a:extLst>
              </p:cNvPr>
              <p:cNvSpPr/>
              <p:nvPr/>
            </p:nvSpPr>
            <p:spPr>
              <a:xfrm>
                <a:off x="3275856" y="936332"/>
                <a:ext cx="354663" cy="343257"/>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L</a:t>
                </a:r>
              </a:p>
            </p:txBody>
          </p:sp>
          <p:sp>
            <p:nvSpPr>
              <p:cNvPr id="89" name="Oval 50">
                <a:extLst>
                  <a:ext uri="{FF2B5EF4-FFF2-40B4-BE49-F238E27FC236}">
                    <a16:creationId xmlns:a16="http://schemas.microsoft.com/office/drawing/2014/main" id="{79A47EFE-0063-B443-8F76-1C12A6EEA714}"/>
                  </a:ext>
                </a:extLst>
              </p:cNvPr>
              <p:cNvSpPr/>
              <p:nvPr/>
            </p:nvSpPr>
            <p:spPr>
              <a:xfrm>
                <a:off x="2921193" y="866482"/>
                <a:ext cx="354663" cy="343257"/>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P</a:t>
                </a:r>
              </a:p>
            </p:txBody>
          </p:sp>
          <p:sp>
            <p:nvSpPr>
              <p:cNvPr id="90" name="Oval 51">
                <a:extLst>
                  <a:ext uri="{FF2B5EF4-FFF2-40B4-BE49-F238E27FC236}">
                    <a16:creationId xmlns:a16="http://schemas.microsoft.com/office/drawing/2014/main" id="{DCA8AAF6-3835-4D41-B46B-3EA9902A1C82}"/>
                  </a:ext>
                </a:extLst>
              </p:cNvPr>
              <p:cNvSpPr/>
              <p:nvPr/>
            </p:nvSpPr>
            <p:spPr>
              <a:xfrm>
                <a:off x="2566530" y="823663"/>
                <a:ext cx="354663" cy="343257"/>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P</a:t>
                </a:r>
              </a:p>
            </p:txBody>
          </p:sp>
          <p:sp>
            <p:nvSpPr>
              <p:cNvPr id="91" name="Oval 52">
                <a:extLst>
                  <a:ext uri="{FF2B5EF4-FFF2-40B4-BE49-F238E27FC236}">
                    <a16:creationId xmlns:a16="http://schemas.microsoft.com/office/drawing/2014/main" id="{0F211329-457A-2644-81B5-680865E9C8F1}"/>
                  </a:ext>
                </a:extLst>
              </p:cNvPr>
              <p:cNvSpPr/>
              <p:nvPr/>
            </p:nvSpPr>
            <p:spPr>
              <a:xfrm>
                <a:off x="2211867" y="921795"/>
                <a:ext cx="354663" cy="343257"/>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600" dirty="0"/>
              </a:p>
            </p:txBody>
          </p:sp>
          <p:sp>
            <p:nvSpPr>
              <p:cNvPr id="92" name="Oval 53">
                <a:extLst>
                  <a:ext uri="{FF2B5EF4-FFF2-40B4-BE49-F238E27FC236}">
                    <a16:creationId xmlns:a16="http://schemas.microsoft.com/office/drawing/2014/main" id="{24FBCB44-18DD-F247-9425-8E7A79FFBFDF}"/>
                  </a:ext>
                </a:extLst>
              </p:cNvPr>
              <p:cNvSpPr/>
              <p:nvPr/>
            </p:nvSpPr>
            <p:spPr>
              <a:xfrm>
                <a:off x="1929656" y="1166920"/>
                <a:ext cx="354663" cy="343257"/>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E</a:t>
                </a:r>
              </a:p>
            </p:txBody>
          </p:sp>
          <p:sp>
            <p:nvSpPr>
              <p:cNvPr id="93" name="Oval 54">
                <a:extLst>
                  <a:ext uri="{FF2B5EF4-FFF2-40B4-BE49-F238E27FC236}">
                    <a16:creationId xmlns:a16="http://schemas.microsoft.com/office/drawing/2014/main" id="{A672B7F7-2A17-5C4E-9ABC-3B77119A4868}"/>
                  </a:ext>
                </a:extLst>
              </p:cNvPr>
              <p:cNvSpPr/>
              <p:nvPr/>
            </p:nvSpPr>
            <p:spPr>
              <a:xfrm>
                <a:off x="1692824" y="1395238"/>
                <a:ext cx="354663" cy="343257"/>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K</a:t>
                </a:r>
              </a:p>
            </p:txBody>
          </p:sp>
          <p:sp>
            <p:nvSpPr>
              <p:cNvPr id="94" name="Oval 55">
                <a:extLst>
                  <a:ext uri="{FF2B5EF4-FFF2-40B4-BE49-F238E27FC236}">
                    <a16:creationId xmlns:a16="http://schemas.microsoft.com/office/drawing/2014/main" id="{3FB4E68F-A7F2-E841-B712-91FBDE420724}"/>
                  </a:ext>
                </a:extLst>
              </p:cNvPr>
              <p:cNvSpPr/>
              <p:nvPr/>
            </p:nvSpPr>
            <p:spPr>
              <a:xfrm>
                <a:off x="1476701" y="1608537"/>
                <a:ext cx="354663" cy="343257"/>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R</a:t>
                </a:r>
              </a:p>
            </p:txBody>
          </p:sp>
          <p:sp>
            <p:nvSpPr>
              <p:cNvPr id="95" name="Oval 56">
                <a:extLst>
                  <a:ext uri="{FF2B5EF4-FFF2-40B4-BE49-F238E27FC236}">
                    <a16:creationId xmlns:a16="http://schemas.microsoft.com/office/drawing/2014/main" id="{1962EB03-F0CE-C142-A611-CF789AB1D4A2}"/>
                  </a:ext>
                </a:extLst>
              </p:cNvPr>
              <p:cNvSpPr>
                <a:spLocks noChangeAspect="1"/>
              </p:cNvSpPr>
              <p:nvPr/>
            </p:nvSpPr>
            <p:spPr>
              <a:xfrm>
                <a:off x="1511024" y="1908239"/>
                <a:ext cx="324000" cy="31358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96" name="Oval 57">
                <a:extLst>
                  <a:ext uri="{FF2B5EF4-FFF2-40B4-BE49-F238E27FC236}">
                    <a16:creationId xmlns:a16="http://schemas.microsoft.com/office/drawing/2014/main" id="{D15D7F7D-E5AD-9149-B3BE-D221EB8C21EE}"/>
                  </a:ext>
                </a:extLst>
              </p:cNvPr>
              <p:cNvSpPr>
                <a:spLocks noChangeAspect="1"/>
              </p:cNvSpPr>
              <p:nvPr/>
            </p:nvSpPr>
            <p:spPr>
              <a:xfrm>
                <a:off x="1669306" y="2034704"/>
                <a:ext cx="324000" cy="31358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97" name="Oval 58">
                <a:extLst>
                  <a:ext uri="{FF2B5EF4-FFF2-40B4-BE49-F238E27FC236}">
                    <a16:creationId xmlns:a16="http://schemas.microsoft.com/office/drawing/2014/main" id="{35BA969C-2A1C-3F42-86F6-40BBF6556A34}"/>
                  </a:ext>
                </a:extLst>
              </p:cNvPr>
              <p:cNvSpPr>
                <a:spLocks noChangeAspect="1"/>
              </p:cNvSpPr>
              <p:nvPr/>
            </p:nvSpPr>
            <p:spPr>
              <a:xfrm>
                <a:off x="1846637" y="2149004"/>
                <a:ext cx="324000" cy="31358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98" name="Oval 59">
                <a:extLst>
                  <a:ext uri="{FF2B5EF4-FFF2-40B4-BE49-F238E27FC236}">
                    <a16:creationId xmlns:a16="http://schemas.microsoft.com/office/drawing/2014/main" id="{86A0FA61-0C7B-B849-AEDB-C0F2E221FCA3}"/>
                  </a:ext>
                </a:extLst>
              </p:cNvPr>
              <p:cNvSpPr>
                <a:spLocks noChangeAspect="1"/>
              </p:cNvSpPr>
              <p:nvPr/>
            </p:nvSpPr>
            <p:spPr>
              <a:xfrm>
                <a:off x="2034535" y="2113786"/>
                <a:ext cx="324000" cy="31358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99" name="Oval 60">
                <a:extLst>
                  <a:ext uri="{FF2B5EF4-FFF2-40B4-BE49-F238E27FC236}">
                    <a16:creationId xmlns:a16="http://schemas.microsoft.com/office/drawing/2014/main" id="{E5188A99-919A-B146-96AA-E2D659ADC99D}"/>
                  </a:ext>
                </a:extLst>
              </p:cNvPr>
              <p:cNvSpPr>
                <a:spLocks noChangeAspect="1"/>
              </p:cNvSpPr>
              <p:nvPr/>
            </p:nvSpPr>
            <p:spPr>
              <a:xfrm>
                <a:off x="2284319" y="2034704"/>
                <a:ext cx="324000" cy="31358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S</a:t>
                </a:r>
              </a:p>
            </p:txBody>
          </p:sp>
          <p:sp>
            <p:nvSpPr>
              <p:cNvPr id="100" name="Oval 61">
                <a:extLst>
                  <a:ext uri="{FF2B5EF4-FFF2-40B4-BE49-F238E27FC236}">
                    <a16:creationId xmlns:a16="http://schemas.microsoft.com/office/drawing/2014/main" id="{5A8AADA2-8193-9844-ADFC-893CE4C12EB2}"/>
                  </a:ext>
                </a:extLst>
              </p:cNvPr>
              <p:cNvSpPr>
                <a:spLocks noChangeAspect="1"/>
              </p:cNvSpPr>
              <p:nvPr/>
            </p:nvSpPr>
            <p:spPr>
              <a:xfrm>
                <a:off x="2551212" y="2034704"/>
                <a:ext cx="324000" cy="31358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G</a:t>
                </a:r>
              </a:p>
            </p:txBody>
          </p:sp>
          <p:sp>
            <p:nvSpPr>
              <p:cNvPr id="101" name="Oval 62">
                <a:extLst>
                  <a:ext uri="{FF2B5EF4-FFF2-40B4-BE49-F238E27FC236}">
                    <a16:creationId xmlns:a16="http://schemas.microsoft.com/office/drawing/2014/main" id="{6A1F3377-EFE0-2445-9FAD-A1390A657C61}"/>
                  </a:ext>
                </a:extLst>
              </p:cNvPr>
              <p:cNvSpPr>
                <a:spLocks noChangeAspect="1"/>
              </p:cNvSpPr>
              <p:nvPr/>
            </p:nvSpPr>
            <p:spPr>
              <a:xfrm>
                <a:off x="2885978" y="2057350"/>
                <a:ext cx="324000" cy="31358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R</a:t>
                </a:r>
              </a:p>
            </p:txBody>
          </p:sp>
          <p:sp>
            <p:nvSpPr>
              <p:cNvPr id="103" name="Oval 63">
                <a:extLst>
                  <a:ext uri="{FF2B5EF4-FFF2-40B4-BE49-F238E27FC236}">
                    <a16:creationId xmlns:a16="http://schemas.microsoft.com/office/drawing/2014/main" id="{3F4D23A7-D09F-0B47-9CE0-565CEF99743F}"/>
                  </a:ext>
                </a:extLst>
              </p:cNvPr>
              <p:cNvSpPr>
                <a:spLocks noChangeAspect="1"/>
              </p:cNvSpPr>
              <p:nvPr/>
            </p:nvSpPr>
            <p:spPr>
              <a:xfrm>
                <a:off x="3220744" y="2066582"/>
                <a:ext cx="297570" cy="28800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V</a:t>
                </a:r>
              </a:p>
            </p:txBody>
          </p:sp>
          <p:sp>
            <p:nvSpPr>
              <p:cNvPr id="104" name="Oval 64">
                <a:extLst>
                  <a:ext uri="{FF2B5EF4-FFF2-40B4-BE49-F238E27FC236}">
                    <a16:creationId xmlns:a16="http://schemas.microsoft.com/office/drawing/2014/main" id="{96F06593-FFC6-4748-A0C9-EF27CE3FDB23}"/>
                  </a:ext>
                </a:extLst>
              </p:cNvPr>
              <p:cNvSpPr/>
              <p:nvPr/>
            </p:nvSpPr>
            <p:spPr>
              <a:xfrm>
                <a:off x="3401719" y="2283366"/>
                <a:ext cx="288000" cy="28800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05" name="Oval 65">
                <a:extLst>
                  <a:ext uri="{FF2B5EF4-FFF2-40B4-BE49-F238E27FC236}">
                    <a16:creationId xmlns:a16="http://schemas.microsoft.com/office/drawing/2014/main" id="{4D1FF69D-2F6C-E54C-944D-07DE012F5E28}"/>
                  </a:ext>
                </a:extLst>
              </p:cNvPr>
              <p:cNvSpPr>
                <a:spLocks noChangeAspect="1"/>
              </p:cNvSpPr>
              <p:nvPr/>
            </p:nvSpPr>
            <p:spPr>
              <a:xfrm>
                <a:off x="3437225" y="2556648"/>
                <a:ext cx="252000" cy="25200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06" name="Oval 66">
                <a:extLst>
                  <a:ext uri="{FF2B5EF4-FFF2-40B4-BE49-F238E27FC236}">
                    <a16:creationId xmlns:a16="http://schemas.microsoft.com/office/drawing/2014/main" id="{726F8D47-3A3E-C54E-8478-90492BDB59CA}"/>
                  </a:ext>
                </a:extLst>
              </p:cNvPr>
              <p:cNvSpPr>
                <a:spLocks noChangeAspect="1"/>
              </p:cNvSpPr>
              <p:nvPr/>
            </p:nvSpPr>
            <p:spPr>
              <a:xfrm>
                <a:off x="3264097" y="2653672"/>
                <a:ext cx="216000" cy="21600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7" name="Oval 67">
                <a:extLst>
                  <a:ext uri="{FF2B5EF4-FFF2-40B4-BE49-F238E27FC236}">
                    <a16:creationId xmlns:a16="http://schemas.microsoft.com/office/drawing/2014/main" id="{826BE770-21AE-754D-8328-3DCEB8A7FEF3}"/>
                  </a:ext>
                </a:extLst>
              </p:cNvPr>
              <p:cNvSpPr>
                <a:spLocks noChangeAspect="1"/>
              </p:cNvSpPr>
              <p:nvPr/>
            </p:nvSpPr>
            <p:spPr>
              <a:xfrm>
                <a:off x="3101012" y="2704652"/>
                <a:ext cx="180000" cy="18000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8" name="Oval 68">
                <a:extLst>
                  <a:ext uri="{FF2B5EF4-FFF2-40B4-BE49-F238E27FC236}">
                    <a16:creationId xmlns:a16="http://schemas.microsoft.com/office/drawing/2014/main" id="{E3284FB6-1872-EE4B-B185-D6362896AF9C}"/>
                  </a:ext>
                </a:extLst>
              </p:cNvPr>
              <p:cNvSpPr>
                <a:spLocks noChangeAspect="1"/>
              </p:cNvSpPr>
              <p:nvPr/>
            </p:nvSpPr>
            <p:spPr>
              <a:xfrm>
                <a:off x="2933014" y="2707530"/>
                <a:ext cx="180000" cy="18000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9" name="Oval 69">
                <a:extLst>
                  <a:ext uri="{FF2B5EF4-FFF2-40B4-BE49-F238E27FC236}">
                    <a16:creationId xmlns:a16="http://schemas.microsoft.com/office/drawing/2014/main" id="{0D0342F4-180E-3740-B124-ED8913A0E141}"/>
                  </a:ext>
                </a:extLst>
              </p:cNvPr>
              <p:cNvSpPr>
                <a:spLocks noChangeAspect="1"/>
              </p:cNvSpPr>
              <p:nvPr/>
            </p:nvSpPr>
            <p:spPr>
              <a:xfrm>
                <a:off x="2801766" y="2688754"/>
                <a:ext cx="144000" cy="14400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0" name="Oval 70">
                <a:extLst>
                  <a:ext uri="{FF2B5EF4-FFF2-40B4-BE49-F238E27FC236}">
                    <a16:creationId xmlns:a16="http://schemas.microsoft.com/office/drawing/2014/main" id="{C90122DD-7903-A748-BE06-252D5F6377EC}"/>
                  </a:ext>
                </a:extLst>
              </p:cNvPr>
              <p:cNvSpPr>
                <a:spLocks noChangeAspect="1"/>
              </p:cNvSpPr>
              <p:nvPr/>
            </p:nvSpPr>
            <p:spPr>
              <a:xfrm>
                <a:off x="2659866" y="2654558"/>
                <a:ext cx="144000" cy="14400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1" name="Oval 71">
                <a:extLst>
                  <a:ext uri="{FF2B5EF4-FFF2-40B4-BE49-F238E27FC236}">
                    <a16:creationId xmlns:a16="http://schemas.microsoft.com/office/drawing/2014/main" id="{0B19D13B-BFDC-5746-91D7-E149D541B9D8}"/>
                  </a:ext>
                </a:extLst>
              </p:cNvPr>
              <p:cNvSpPr>
                <a:spLocks noChangeAspect="1"/>
              </p:cNvSpPr>
              <p:nvPr/>
            </p:nvSpPr>
            <p:spPr>
              <a:xfrm>
                <a:off x="2564579" y="2632142"/>
                <a:ext cx="108000" cy="10800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2" name="TextBox 72">
                <a:extLst>
                  <a:ext uri="{FF2B5EF4-FFF2-40B4-BE49-F238E27FC236}">
                    <a16:creationId xmlns:a16="http://schemas.microsoft.com/office/drawing/2014/main" id="{A8646B48-2ED8-BC44-8F07-DCDC0C586CE6}"/>
                  </a:ext>
                </a:extLst>
              </p:cNvPr>
              <p:cNvSpPr txBox="1"/>
              <p:nvPr/>
            </p:nvSpPr>
            <p:spPr>
              <a:xfrm>
                <a:off x="1856738" y="2108459"/>
                <a:ext cx="296075" cy="338554"/>
              </a:xfrm>
              <a:prstGeom prst="rect">
                <a:avLst/>
              </a:prstGeom>
              <a:noFill/>
            </p:spPr>
            <p:txBody>
              <a:bodyPr wrap="none" rtlCol="0">
                <a:spAutoFit/>
              </a:bodyPr>
              <a:lstStyle/>
              <a:p>
                <a:r>
                  <a:rPr lang="en-US" sz="1600" dirty="0">
                    <a:solidFill>
                      <a:schemeClr val="bg1"/>
                    </a:solidFill>
                  </a:rPr>
                  <a:t>R</a:t>
                </a:r>
              </a:p>
            </p:txBody>
          </p:sp>
          <p:sp>
            <p:nvSpPr>
              <p:cNvPr id="113" name="TextBox 73">
                <a:extLst>
                  <a:ext uri="{FF2B5EF4-FFF2-40B4-BE49-F238E27FC236}">
                    <a16:creationId xmlns:a16="http://schemas.microsoft.com/office/drawing/2014/main" id="{DD389CDA-FA18-9F48-8EA1-AD97B02E20AD}"/>
                  </a:ext>
                </a:extLst>
              </p:cNvPr>
              <p:cNvSpPr txBox="1"/>
              <p:nvPr/>
            </p:nvSpPr>
            <p:spPr>
              <a:xfrm>
                <a:off x="2065057" y="2076998"/>
                <a:ext cx="278943" cy="338554"/>
              </a:xfrm>
              <a:prstGeom prst="rect">
                <a:avLst/>
              </a:prstGeom>
              <a:noFill/>
            </p:spPr>
            <p:txBody>
              <a:bodyPr wrap="none" rtlCol="0">
                <a:spAutoFit/>
              </a:bodyPr>
              <a:lstStyle/>
              <a:p>
                <a:r>
                  <a:rPr lang="en-US" sz="1600" dirty="0">
                    <a:solidFill>
                      <a:schemeClr val="bg1"/>
                    </a:solidFill>
                  </a:rPr>
                  <a:t>S</a:t>
                </a:r>
              </a:p>
            </p:txBody>
          </p:sp>
          <p:sp>
            <p:nvSpPr>
              <p:cNvPr id="114" name="TextBox 74">
                <a:extLst>
                  <a:ext uri="{FF2B5EF4-FFF2-40B4-BE49-F238E27FC236}">
                    <a16:creationId xmlns:a16="http://schemas.microsoft.com/office/drawing/2014/main" id="{DCEE3986-EA81-D244-A9FF-32681F15D7F4}"/>
                  </a:ext>
                </a:extLst>
              </p:cNvPr>
              <p:cNvSpPr txBox="1"/>
              <p:nvPr/>
            </p:nvSpPr>
            <p:spPr>
              <a:xfrm>
                <a:off x="2258436" y="902529"/>
                <a:ext cx="296075" cy="338554"/>
              </a:xfrm>
              <a:prstGeom prst="rect">
                <a:avLst/>
              </a:prstGeom>
              <a:noFill/>
            </p:spPr>
            <p:txBody>
              <a:bodyPr wrap="none" rtlCol="0">
                <a:spAutoFit/>
              </a:bodyPr>
              <a:lstStyle/>
              <a:p>
                <a:r>
                  <a:rPr lang="en-US" sz="1600" dirty="0">
                    <a:solidFill>
                      <a:schemeClr val="bg1"/>
                    </a:solidFill>
                  </a:rPr>
                  <a:t>R</a:t>
                </a:r>
              </a:p>
            </p:txBody>
          </p:sp>
          <p:sp>
            <p:nvSpPr>
              <p:cNvPr id="115" name="TextBox 75">
                <a:extLst>
                  <a:ext uri="{FF2B5EF4-FFF2-40B4-BE49-F238E27FC236}">
                    <a16:creationId xmlns:a16="http://schemas.microsoft.com/office/drawing/2014/main" id="{898191EB-6E21-4344-B1F7-4AF15DDF4AC6}"/>
                  </a:ext>
                </a:extLst>
              </p:cNvPr>
              <p:cNvSpPr txBox="1"/>
              <p:nvPr/>
            </p:nvSpPr>
            <p:spPr>
              <a:xfrm>
                <a:off x="1707311" y="2016200"/>
                <a:ext cx="278943" cy="338554"/>
              </a:xfrm>
              <a:prstGeom prst="rect">
                <a:avLst/>
              </a:prstGeom>
              <a:noFill/>
            </p:spPr>
            <p:txBody>
              <a:bodyPr wrap="none" rtlCol="0">
                <a:spAutoFit/>
              </a:bodyPr>
              <a:lstStyle/>
              <a:p>
                <a:r>
                  <a:rPr lang="en-US" sz="1600" dirty="0">
                    <a:solidFill>
                      <a:schemeClr val="bg1"/>
                    </a:solidFill>
                  </a:rPr>
                  <a:t>S</a:t>
                </a:r>
              </a:p>
            </p:txBody>
          </p:sp>
          <p:sp>
            <p:nvSpPr>
              <p:cNvPr id="116" name="TextBox 76">
                <a:extLst>
                  <a:ext uri="{FF2B5EF4-FFF2-40B4-BE49-F238E27FC236}">
                    <a16:creationId xmlns:a16="http://schemas.microsoft.com/office/drawing/2014/main" id="{EB88D5BB-0D53-8C44-BE9D-0629F83C245A}"/>
                  </a:ext>
                </a:extLst>
              </p:cNvPr>
              <p:cNvSpPr txBox="1"/>
              <p:nvPr/>
            </p:nvSpPr>
            <p:spPr>
              <a:xfrm>
                <a:off x="1486542" y="1871921"/>
                <a:ext cx="360095" cy="338554"/>
              </a:xfrm>
              <a:prstGeom prst="rect">
                <a:avLst/>
              </a:prstGeom>
              <a:noFill/>
            </p:spPr>
            <p:txBody>
              <a:bodyPr wrap="none" rtlCol="0">
                <a:spAutoFit/>
              </a:bodyPr>
              <a:lstStyle/>
              <a:p>
                <a:r>
                  <a:rPr lang="en-US" sz="1600" dirty="0">
                    <a:solidFill>
                      <a:schemeClr val="bg1"/>
                    </a:solidFill>
                  </a:rPr>
                  <a:t>M</a:t>
                </a:r>
              </a:p>
            </p:txBody>
          </p:sp>
        </p:grpSp>
        <p:sp>
          <p:nvSpPr>
            <p:cNvPr id="84" name="TextBox 45">
              <a:extLst>
                <a:ext uri="{FF2B5EF4-FFF2-40B4-BE49-F238E27FC236}">
                  <a16:creationId xmlns:a16="http://schemas.microsoft.com/office/drawing/2014/main" id="{6282118A-748C-4140-BF33-DA8D9530926C}"/>
                </a:ext>
              </a:extLst>
            </p:cNvPr>
            <p:cNvSpPr txBox="1"/>
            <p:nvPr/>
          </p:nvSpPr>
          <p:spPr>
            <a:xfrm>
              <a:off x="3424242" y="2493610"/>
              <a:ext cx="284653" cy="338554"/>
            </a:xfrm>
            <a:prstGeom prst="rect">
              <a:avLst/>
            </a:prstGeom>
            <a:noFill/>
          </p:spPr>
          <p:txBody>
            <a:bodyPr wrap="none" rtlCol="0">
              <a:spAutoFit/>
            </a:bodyPr>
            <a:lstStyle/>
            <a:p>
              <a:r>
                <a:rPr lang="en-US" sz="1600" dirty="0">
                  <a:solidFill>
                    <a:schemeClr val="bg1"/>
                  </a:solidFill>
                </a:rPr>
                <a:t>Y</a:t>
              </a:r>
            </a:p>
          </p:txBody>
        </p:sp>
        <p:sp>
          <p:nvSpPr>
            <p:cNvPr id="85" name="TextBox 46">
              <a:extLst>
                <a:ext uri="{FF2B5EF4-FFF2-40B4-BE49-F238E27FC236}">
                  <a16:creationId xmlns:a16="http://schemas.microsoft.com/office/drawing/2014/main" id="{8C7844B1-CF4E-6943-BFE8-B358773F3E4E}"/>
                </a:ext>
              </a:extLst>
            </p:cNvPr>
            <p:cNvSpPr txBox="1"/>
            <p:nvPr/>
          </p:nvSpPr>
          <p:spPr>
            <a:xfrm>
              <a:off x="3417092" y="2238459"/>
              <a:ext cx="284653" cy="338554"/>
            </a:xfrm>
            <a:prstGeom prst="rect">
              <a:avLst/>
            </a:prstGeom>
            <a:noFill/>
          </p:spPr>
          <p:txBody>
            <a:bodyPr wrap="none" rtlCol="0">
              <a:spAutoFit/>
            </a:bodyPr>
            <a:lstStyle/>
            <a:p>
              <a:r>
                <a:rPr lang="en-US" sz="1600" dirty="0">
                  <a:solidFill>
                    <a:schemeClr val="bg1"/>
                  </a:solidFill>
                </a:rPr>
                <a:t>Y</a:t>
              </a:r>
            </a:p>
          </p:txBody>
        </p:sp>
        <p:sp>
          <p:nvSpPr>
            <p:cNvPr id="86" name="TextBox 47">
              <a:extLst>
                <a:ext uri="{FF2B5EF4-FFF2-40B4-BE49-F238E27FC236}">
                  <a16:creationId xmlns:a16="http://schemas.microsoft.com/office/drawing/2014/main" id="{14A4E8DA-0CFD-6B49-B6A7-C6E383538F95}"/>
                </a:ext>
              </a:extLst>
            </p:cNvPr>
            <p:cNvSpPr txBox="1"/>
            <p:nvPr/>
          </p:nvSpPr>
          <p:spPr>
            <a:xfrm>
              <a:off x="3238282" y="2621686"/>
              <a:ext cx="255373" cy="276999"/>
            </a:xfrm>
            <a:prstGeom prst="rect">
              <a:avLst/>
            </a:prstGeom>
            <a:noFill/>
          </p:spPr>
          <p:txBody>
            <a:bodyPr wrap="none" rtlCol="0">
              <a:spAutoFit/>
            </a:bodyPr>
            <a:lstStyle/>
            <a:p>
              <a:r>
                <a:rPr lang="en-US" sz="1200" dirty="0">
                  <a:solidFill>
                    <a:schemeClr val="bg1"/>
                  </a:solidFill>
                </a:rPr>
                <a:t>F</a:t>
              </a:r>
            </a:p>
          </p:txBody>
        </p:sp>
        <p:sp>
          <p:nvSpPr>
            <p:cNvPr id="87" name="TextBox 48">
              <a:extLst>
                <a:ext uri="{FF2B5EF4-FFF2-40B4-BE49-F238E27FC236}">
                  <a16:creationId xmlns:a16="http://schemas.microsoft.com/office/drawing/2014/main" id="{CF2964CF-89BE-C145-8F1D-36CFE50EE351}"/>
                </a:ext>
              </a:extLst>
            </p:cNvPr>
            <p:cNvSpPr txBox="1"/>
            <p:nvPr/>
          </p:nvSpPr>
          <p:spPr>
            <a:xfrm>
              <a:off x="3059409" y="2635968"/>
              <a:ext cx="284002" cy="276999"/>
            </a:xfrm>
            <a:prstGeom prst="rect">
              <a:avLst/>
            </a:prstGeom>
            <a:noFill/>
          </p:spPr>
          <p:txBody>
            <a:bodyPr wrap="none" rtlCol="0">
              <a:spAutoFit/>
            </a:bodyPr>
            <a:lstStyle/>
            <a:p>
              <a:r>
                <a:rPr lang="en-US" sz="1200" dirty="0">
                  <a:solidFill>
                    <a:schemeClr val="bg1"/>
                  </a:solidFill>
                </a:rPr>
                <a:t>N</a:t>
              </a:r>
            </a:p>
          </p:txBody>
        </p:sp>
      </p:grpSp>
      <p:pic>
        <p:nvPicPr>
          <p:cNvPr id="117" name="Image 2">
            <a:extLst>
              <a:ext uri="{FF2B5EF4-FFF2-40B4-BE49-F238E27FC236}">
                <a16:creationId xmlns:a16="http://schemas.microsoft.com/office/drawing/2014/main" id="{85218661-4416-7A45-A7F0-641F922B36EB}"/>
              </a:ext>
            </a:extLst>
          </p:cNvPr>
          <p:cNvPicPr>
            <a:picLocks noChangeAspect="1"/>
          </p:cNvPicPr>
          <p:nvPr/>
        </p:nvPicPr>
        <p:blipFill rotWithShape="1">
          <a:blip r:embed="rId3"/>
          <a:srcRect t="11237"/>
          <a:stretch/>
        </p:blipFill>
        <p:spPr>
          <a:xfrm>
            <a:off x="6937132" y="1589598"/>
            <a:ext cx="2160325" cy="2340000"/>
          </a:xfrm>
          <a:prstGeom prst="rect">
            <a:avLst/>
          </a:prstGeom>
        </p:spPr>
      </p:pic>
      <p:pic>
        <p:nvPicPr>
          <p:cNvPr id="118" name="Picture 36" descr="vmdscene.dat.tga">
            <a:extLst>
              <a:ext uri="{FF2B5EF4-FFF2-40B4-BE49-F238E27FC236}">
                <a16:creationId xmlns:a16="http://schemas.microsoft.com/office/drawing/2014/main" id="{89482837-A201-1048-92E0-CF078315C44F}"/>
              </a:ext>
            </a:extLst>
          </p:cNvPr>
          <p:cNvPicPr>
            <a:picLocks noChangeAspect="1"/>
          </p:cNvPicPr>
          <p:nvPr/>
        </p:nvPicPr>
        <p:blipFill rotWithShape="1">
          <a:blip r:embed="rId4">
            <a:extLst>
              <a:ext uri="{28A0092B-C50C-407E-A947-70E740481C1C}">
                <a14:useLocalDpi xmlns:a14="http://schemas.microsoft.com/office/drawing/2010/main" val="0"/>
              </a:ext>
            </a:extLst>
          </a:blip>
          <a:srcRect l="34110" t="31774" r="17450" b="17649"/>
          <a:stretch/>
        </p:blipFill>
        <p:spPr>
          <a:xfrm>
            <a:off x="3795673" y="1566360"/>
            <a:ext cx="2172173" cy="2268000"/>
          </a:xfrm>
          <a:prstGeom prst="rect">
            <a:avLst/>
          </a:prstGeom>
        </p:spPr>
      </p:pic>
      <p:cxnSp>
        <p:nvCxnSpPr>
          <p:cNvPr id="119" name="Straight Arrow Connector 37">
            <a:extLst>
              <a:ext uri="{FF2B5EF4-FFF2-40B4-BE49-F238E27FC236}">
                <a16:creationId xmlns:a16="http://schemas.microsoft.com/office/drawing/2014/main" id="{E79C182E-70C7-F44E-9A5F-F9CE8A6F15D7}"/>
              </a:ext>
            </a:extLst>
          </p:cNvPr>
          <p:cNvCxnSpPr/>
          <p:nvPr/>
        </p:nvCxnSpPr>
        <p:spPr>
          <a:xfrm>
            <a:off x="2872554" y="2566934"/>
            <a:ext cx="92311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0" name="Straight Arrow Connector 38">
            <a:extLst>
              <a:ext uri="{FF2B5EF4-FFF2-40B4-BE49-F238E27FC236}">
                <a16:creationId xmlns:a16="http://schemas.microsoft.com/office/drawing/2014/main" id="{337DEBD2-02B7-B340-B3EB-9CC0AE8B8289}"/>
              </a:ext>
            </a:extLst>
          </p:cNvPr>
          <p:cNvCxnSpPr/>
          <p:nvPr/>
        </p:nvCxnSpPr>
        <p:spPr>
          <a:xfrm>
            <a:off x="5967846" y="2566934"/>
            <a:ext cx="92311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1" name="TextBox 39">
            <a:extLst>
              <a:ext uri="{FF2B5EF4-FFF2-40B4-BE49-F238E27FC236}">
                <a16:creationId xmlns:a16="http://schemas.microsoft.com/office/drawing/2014/main" id="{4F6D1F09-B961-9641-BD2E-575C85A9C7C3}"/>
              </a:ext>
            </a:extLst>
          </p:cNvPr>
          <p:cNvSpPr txBox="1"/>
          <p:nvPr/>
        </p:nvSpPr>
        <p:spPr>
          <a:xfrm>
            <a:off x="829968" y="1158928"/>
            <a:ext cx="1232003" cy="400110"/>
          </a:xfrm>
          <a:prstGeom prst="rect">
            <a:avLst/>
          </a:prstGeom>
          <a:noFill/>
        </p:spPr>
        <p:txBody>
          <a:bodyPr wrap="none" rtlCol="0">
            <a:spAutoFit/>
          </a:bodyPr>
          <a:lstStyle/>
          <a:p>
            <a:r>
              <a:rPr lang="en-US" sz="2000" i="1" dirty="0"/>
              <a:t>Sequence</a:t>
            </a:r>
          </a:p>
        </p:txBody>
      </p:sp>
      <p:sp>
        <p:nvSpPr>
          <p:cNvPr id="122" name="TextBox 40">
            <a:extLst>
              <a:ext uri="{FF2B5EF4-FFF2-40B4-BE49-F238E27FC236}">
                <a16:creationId xmlns:a16="http://schemas.microsoft.com/office/drawing/2014/main" id="{CBE7CF60-1953-134D-A172-9C2730F73866}"/>
              </a:ext>
            </a:extLst>
          </p:cNvPr>
          <p:cNvSpPr txBox="1"/>
          <p:nvPr/>
        </p:nvSpPr>
        <p:spPr>
          <a:xfrm>
            <a:off x="4403144" y="1158928"/>
            <a:ext cx="1202823" cy="400110"/>
          </a:xfrm>
          <a:prstGeom prst="rect">
            <a:avLst/>
          </a:prstGeom>
          <a:noFill/>
        </p:spPr>
        <p:txBody>
          <a:bodyPr wrap="none" rtlCol="0">
            <a:spAutoFit/>
          </a:bodyPr>
          <a:lstStyle/>
          <a:p>
            <a:r>
              <a:rPr lang="en-US" sz="2000" i="1" dirty="0"/>
              <a:t>Structure</a:t>
            </a:r>
          </a:p>
        </p:txBody>
      </p:sp>
      <p:sp>
        <p:nvSpPr>
          <p:cNvPr id="123" name="TextBox 42">
            <a:extLst>
              <a:ext uri="{FF2B5EF4-FFF2-40B4-BE49-F238E27FC236}">
                <a16:creationId xmlns:a16="http://schemas.microsoft.com/office/drawing/2014/main" id="{12AD9741-0F7E-6F47-8FCE-2D27E3254798}"/>
              </a:ext>
            </a:extLst>
          </p:cNvPr>
          <p:cNvSpPr txBox="1"/>
          <p:nvPr/>
        </p:nvSpPr>
        <p:spPr>
          <a:xfrm>
            <a:off x="2821754" y="2041109"/>
            <a:ext cx="1009085" cy="400110"/>
          </a:xfrm>
          <a:prstGeom prst="rect">
            <a:avLst/>
          </a:prstGeom>
          <a:noFill/>
        </p:spPr>
        <p:txBody>
          <a:bodyPr wrap="none" rtlCol="0">
            <a:spAutoFit/>
          </a:bodyPr>
          <a:lstStyle/>
          <a:p>
            <a:r>
              <a:rPr lang="en-US" sz="2000" i="1" dirty="0"/>
              <a:t>Folding</a:t>
            </a:r>
          </a:p>
        </p:txBody>
      </p:sp>
      <p:sp>
        <p:nvSpPr>
          <p:cNvPr id="124" name="TextBox 43">
            <a:extLst>
              <a:ext uri="{FF2B5EF4-FFF2-40B4-BE49-F238E27FC236}">
                <a16:creationId xmlns:a16="http://schemas.microsoft.com/office/drawing/2014/main" id="{1AE3DCB5-AE6E-9544-965C-E260D1EC9E1C}"/>
              </a:ext>
            </a:extLst>
          </p:cNvPr>
          <p:cNvSpPr txBox="1"/>
          <p:nvPr/>
        </p:nvSpPr>
        <p:spPr>
          <a:xfrm>
            <a:off x="5902429" y="2067644"/>
            <a:ext cx="1081596" cy="400110"/>
          </a:xfrm>
          <a:prstGeom prst="rect">
            <a:avLst/>
          </a:prstGeom>
          <a:noFill/>
        </p:spPr>
        <p:txBody>
          <a:bodyPr wrap="none" rtlCol="0">
            <a:spAutoFit/>
          </a:bodyPr>
          <a:lstStyle/>
          <a:p>
            <a:r>
              <a:rPr lang="en-US" sz="2000" i="1" dirty="0"/>
              <a:t>Docking</a:t>
            </a:r>
          </a:p>
        </p:txBody>
      </p:sp>
      <p:sp>
        <p:nvSpPr>
          <p:cNvPr id="125" name="TextBox 101">
            <a:extLst>
              <a:ext uri="{FF2B5EF4-FFF2-40B4-BE49-F238E27FC236}">
                <a16:creationId xmlns:a16="http://schemas.microsoft.com/office/drawing/2014/main" id="{3AF3A484-2CB7-EB43-9FDA-BB25E55D92E9}"/>
              </a:ext>
            </a:extLst>
          </p:cNvPr>
          <p:cNvSpPr txBox="1"/>
          <p:nvPr/>
        </p:nvSpPr>
        <p:spPr>
          <a:xfrm>
            <a:off x="7372714" y="4145211"/>
            <a:ext cx="1791260" cy="369332"/>
          </a:xfrm>
          <a:prstGeom prst="rect">
            <a:avLst/>
          </a:prstGeom>
          <a:noFill/>
        </p:spPr>
        <p:txBody>
          <a:bodyPr wrap="none" rtlCol="0">
            <a:spAutoFit/>
          </a:bodyPr>
          <a:lstStyle/>
          <a:p>
            <a:r>
              <a:rPr lang="en-US" i="1" dirty="0">
                <a:solidFill>
                  <a:srgbClr val="FF7200"/>
                </a:solidFill>
              </a:rPr>
              <a:t>[Russ et al. 2005]</a:t>
            </a:r>
          </a:p>
        </p:txBody>
      </p:sp>
      <p:sp>
        <p:nvSpPr>
          <p:cNvPr id="126" name="ZoneTexte 125">
            <a:extLst>
              <a:ext uri="{FF2B5EF4-FFF2-40B4-BE49-F238E27FC236}">
                <a16:creationId xmlns:a16="http://schemas.microsoft.com/office/drawing/2014/main" id="{CB7695C2-99F7-8B40-AEF0-B19D2C826304}"/>
              </a:ext>
            </a:extLst>
          </p:cNvPr>
          <p:cNvSpPr txBox="1"/>
          <p:nvPr/>
        </p:nvSpPr>
        <p:spPr>
          <a:xfrm>
            <a:off x="7689275" y="3768422"/>
            <a:ext cx="1361270" cy="369332"/>
          </a:xfrm>
          <a:prstGeom prst="rect">
            <a:avLst/>
          </a:prstGeom>
          <a:noFill/>
        </p:spPr>
        <p:txBody>
          <a:bodyPr wrap="none" rtlCol="0">
            <a:spAutoFit/>
          </a:bodyPr>
          <a:lstStyle/>
          <a:p>
            <a:r>
              <a:rPr lang="fr-FR" dirty="0"/>
              <a:t>WW </a:t>
            </a:r>
            <a:r>
              <a:rPr lang="fr-FR" dirty="0" err="1"/>
              <a:t>domain</a:t>
            </a:r>
            <a:endParaRPr lang="fr-FR" dirty="0"/>
          </a:p>
        </p:txBody>
      </p:sp>
    </p:spTree>
    <p:extLst>
      <p:ext uri="{BB962C8B-B14F-4D97-AF65-F5344CB8AC3E}">
        <p14:creationId xmlns:p14="http://schemas.microsoft.com/office/powerpoint/2010/main" val="3046064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25572" y="4391213"/>
            <a:ext cx="3951836" cy="1138773"/>
          </a:xfrm>
          <a:prstGeom prst="rect">
            <a:avLst/>
          </a:prstGeom>
        </p:spPr>
        <p:txBody>
          <a:bodyPr wrap="square">
            <a:spAutoFit/>
          </a:bodyPr>
          <a:lstStyle/>
          <a:p>
            <a:pPr algn="ctr"/>
            <a:r>
              <a:rPr lang="en-US" i="1" dirty="0"/>
              <a:t>Multiple Sequence Alignment of </a:t>
            </a:r>
          </a:p>
          <a:p>
            <a:pPr algn="ctr"/>
            <a:r>
              <a:rPr lang="en-US" i="1" dirty="0"/>
              <a:t>Functional WW-domain sequences from diverse organism and genes</a:t>
            </a:r>
          </a:p>
          <a:p>
            <a:pPr algn="ctr"/>
            <a:r>
              <a:rPr lang="en-US" sz="1400" i="1" dirty="0">
                <a:solidFill>
                  <a:srgbClr val="FF6600"/>
                </a:solidFill>
              </a:rPr>
              <a:t>(Source: PFAM)</a:t>
            </a:r>
          </a:p>
        </p:txBody>
      </p:sp>
      <p:pic>
        <p:nvPicPr>
          <p:cNvPr id="18" name="Picture 17" descr="Screen Shot 2018-11-26 at 16.59.20.png"/>
          <p:cNvPicPr>
            <a:picLocks noChangeAspect="1"/>
          </p:cNvPicPr>
          <p:nvPr/>
        </p:nvPicPr>
        <p:blipFill rotWithShape="1">
          <a:blip r:embed="rId2">
            <a:extLst>
              <a:ext uri="{28A0092B-C50C-407E-A947-70E740481C1C}">
                <a14:useLocalDpi xmlns:a14="http://schemas.microsoft.com/office/drawing/2010/main" val="0"/>
              </a:ext>
            </a:extLst>
          </a:blip>
          <a:srcRect r="24418"/>
          <a:stretch/>
        </p:blipFill>
        <p:spPr>
          <a:xfrm>
            <a:off x="134743" y="1428750"/>
            <a:ext cx="4233165" cy="2273300"/>
          </a:xfrm>
          <a:prstGeom prst="rect">
            <a:avLst/>
          </a:prstGeom>
        </p:spPr>
      </p:pic>
      <p:sp>
        <p:nvSpPr>
          <p:cNvPr id="11" name="Title 5">
            <a:extLst>
              <a:ext uri="{FF2B5EF4-FFF2-40B4-BE49-F238E27FC236}">
                <a16:creationId xmlns:a16="http://schemas.microsoft.com/office/drawing/2014/main" id="{7FAFADEB-1A88-2941-AD9C-E6A8D7D3C85B}"/>
              </a:ext>
            </a:extLst>
          </p:cNvPr>
          <p:cNvSpPr>
            <a:spLocks noGrp="1"/>
          </p:cNvSpPr>
          <p:nvPr>
            <p:ph type="title"/>
          </p:nvPr>
        </p:nvSpPr>
        <p:spPr>
          <a:xfrm>
            <a:off x="0" y="15918"/>
            <a:ext cx="9144000" cy="707886"/>
          </a:xfrm>
          <a:noFill/>
        </p:spPr>
        <p:txBody>
          <a:bodyPr/>
          <a:lstStyle/>
          <a:p>
            <a:r>
              <a:rPr lang="en-US" b="1" dirty="0">
                <a:solidFill>
                  <a:srgbClr val="002060"/>
                </a:solidFill>
              </a:rPr>
              <a:t>Proteins: from sequence to function</a:t>
            </a:r>
          </a:p>
        </p:txBody>
      </p:sp>
    </p:spTree>
    <p:extLst>
      <p:ext uri="{BB962C8B-B14F-4D97-AF65-F5344CB8AC3E}">
        <p14:creationId xmlns:p14="http://schemas.microsoft.com/office/powerpoint/2010/main" val="2923307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25572" y="4391213"/>
            <a:ext cx="3951836" cy="861774"/>
          </a:xfrm>
          <a:prstGeom prst="rect">
            <a:avLst/>
          </a:prstGeom>
        </p:spPr>
        <p:txBody>
          <a:bodyPr wrap="square">
            <a:spAutoFit/>
          </a:bodyPr>
          <a:lstStyle/>
          <a:p>
            <a:pPr algn="ctr"/>
            <a:r>
              <a:rPr lang="en-US" i="1" dirty="0"/>
              <a:t>Functional WW-domain sequences from diverse organism and genes</a:t>
            </a:r>
          </a:p>
          <a:p>
            <a:pPr algn="ctr"/>
            <a:r>
              <a:rPr lang="en-US" sz="1400" i="1" dirty="0">
                <a:solidFill>
                  <a:srgbClr val="FF6600"/>
                </a:solidFill>
              </a:rPr>
              <a:t>(Source: PFAM)</a:t>
            </a:r>
          </a:p>
        </p:txBody>
      </p:sp>
      <p:pic>
        <p:nvPicPr>
          <p:cNvPr id="18" name="Picture 17" descr="Screen Shot 2018-11-26 at 16.59.20.png"/>
          <p:cNvPicPr>
            <a:picLocks noChangeAspect="1"/>
          </p:cNvPicPr>
          <p:nvPr/>
        </p:nvPicPr>
        <p:blipFill rotWithShape="1">
          <a:blip r:embed="rId3">
            <a:extLst>
              <a:ext uri="{28A0092B-C50C-407E-A947-70E740481C1C}">
                <a14:useLocalDpi xmlns:a14="http://schemas.microsoft.com/office/drawing/2010/main" val="0"/>
              </a:ext>
            </a:extLst>
          </a:blip>
          <a:srcRect r="24418"/>
          <a:stretch/>
        </p:blipFill>
        <p:spPr>
          <a:xfrm>
            <a:off x="134743" y="1428750"/>
            <a:ext cx="4233165" cy="2273300"/>
          </a:xfrm>
          <a:prstGeom prst="rect">
            <a:avLst/>
          </a:prstGeom>
        </p:spPr>
      </p:pic>
      <p:pic>
        <p:nvPicPr>
          <p:cNvPr id="13" name="Picture 12" descr="Screen Shot 2018-11-26 at 16.18.2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1670" y="1790700"/>
            <a:ext cx="4397021" cy="1485900"/>
          </a:xfrm>
          <a:prstGeom prst="rect">
            <a:avLst/>
          </a:prstGeom>
        </p:spPr>
      </p:pic>
      <p:sp>
        <p:nvSpPr>
          <p:cNvPr id="14" name="Rectangle 13"/>
          <p:cNvSpPr/>
          <p:nvPr/>
        </p:nvSpPr>
        <p:spPr>
          <a:xfrm>
            <a:off x="4367908" y="4351138"/>
            <a:ext cx="5311717" cy="861774"/>
          </a:xfrm>
          <a:prstGeom prst="rect">
            <a:avLst/>
          </a:prstGeom>
        </p:spPr>
        <p:txBody>
          <a:bodyPr wrap="square">
            <a:spAutoFit/>
          </a:bodyPr>
          <a:lstStyle/>
          <a:p>
            <a:pPr algn="ctr"/>
            <a:r>
              <a:rPr lang="en-US" i="1" dirty="0"/>
              <a:t>Examples of non-functional  WW sequences </a:t>
            </a:r>
          </a:p>
          <a:p>
            <a:pPr algn="ctr"/>
            <a:r>
              <a:rPr lang="en-US" i="1" dirty="0"/>
              <a:t>obtained by mutagenesis</a:t>
            </a:r>
          </a:p>
          <a:p>
            <a:pPr algn="ctr"/>
            <a:r>
              <a:rPr lang="en-US" sz="1400" i="1" dirty="0">
                <a:solidFill>
                  <a:srgbClr val="FF6600"/>
                </a:solidFill>
              </a:rPr>
              <a:t>(Fowler et al. Nature Methods 2011)</a:t>
            </a:r>
          </a:p>
        </p:txBody>
      </p:sp>
      <p:cxnSp>
        <p:nvCxnSpPr>
          <p:cNvPr id="8" name="Straight Connector 7"/>
          <p:cNvCxnSpPr/>
          <p:nvPr/>
        </p:nvCxnSpPr>
        <p:spPr>
          <a:xfrm flipH="1">
            <a:off x="4559300" y="1295400"/>
            <a:ext cx="12700" cy="4234586"/>
          </a:xfrm>
          <a:prstGeom prst="line">
            <a:avLst/>
          </a:prstGeom>
        </p:spPr>
        <p:style>
          <a:lnRef idx="2">
            <a:schemeClr val="accent1"/>
          </a:lnRef>
          <a:fillRef idx="0">
            <a:schemeClr val="accent1"/>
          </a:fillRef>
          <a:effectRef idx="1">
            <a:schemeClr val="accent1"/>
          </a:effectRef>
          <a:fontRef idx="minor">
            <a:schemeClr val="tx1"/>
          </a:fontRef>
        </p:style>
      </p:cxnSp>
      <p:sp>
        <p:nvSpPr>
          <p:cNvPr id="15" name="Title 5">
            <a:extLst>
              <a:ext uri="{FF2B5EF4-FFF2-40B4-BE49-F238E27FC236}">
                <a16:creationId xmlns:a16="http://schemas.microsoft.com/office/drawing/2014/main" id="{1EF1A4BC-F6A0-8C4F-A513-FDD036B8F7A7}"/>
              </a:ext>
            </a:extLst>
          </p:cNvPr>
          <p:cNvSpPr>
            <a:spLocks noGrp="1"/>
          </p:cNvSpPr>
          <p:nvPr>
            <p:ph type="title"/>
          </p:nvPr>
        </p:nvSpPr>
        <p:spPr>
          <a:xfrm>
            <a:off x="0" y="15918"/>
            <a:ext cx="9144000" cy="707886"/>
          </a:xfrm>
          <a:noFill/>
        </p:spPr>
        <p:txBody>
          <a:bodyPr/>
          <a:lstStyle/>
          <a:p>
            <a:r>
              <a:rPr lang="en-US" b="1" dirty="0">
                <a:solidFill>
                  <a:srgbClr val="002060"/>
                </a:solidFill>
              </a:rPr>
              <a:t>Proteins: from sequence to function</a:t>
            </a:r>
          </a:p>
        </p:txBody>
      </p:sp>
    </p:spTree>
    <p:extLst>
      <p:ext uri="{BB962C8B-B14F-4D97-AF65-F5344CB8AC3E}">
        <p14:creationId xmlns:p14="http://schemas.microsoft.com/office/powerpoint/2010/main" val="2509923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25572" y="4391213"/>
            <a:ext cx="3951836" cy="861774"/>
          </a:xfrm>
          <a:prstGeom prst="rect">
            <a:avLst/>
          </a:prstGeom>
        </p:spPr>
        <p:txBody>
          <a:bodyPr wrap="square">
            <a:spAutoFit/>
          </a:bodyPr>
          <a:lstStyle/>
          <a:p>
            <a:pPr algn="ctr"/>
            <a:r>
              <a:rPr lang="en-US" i="1" dirty="0"/>
              <a:t>Functional WW-domain sequences from diverse organism and genes</a:t>
            </a:r>
          </a:p>
          <a:p>
            <a:pPr algn="ctr"/>
            <a:r>
              <a:rPr lang="en-US" sz="1400" i="1" dirty="0">
                <a:solidFill>
                  <a:srgbClr val="FF6600"/>
                </a:solidFill>
              </a:rPr>
              <a:t>(Source: PFAM)</a:t>
            </a:r>
          </a:p>
        </p:txBody>
      </p:sp>
      <p:pic>
        <p:nvPicPr>
          <p:cNvPr id="18" name="Picture 17" descr="Screen Shot 2018-11-26 at 16.59.20.png"/>
          <p:cNvPicPr>
            <a:picLocks noChangeAspect="1"/>
          </p:cNvPicPr>
          <p:nvPr/>
        </p:nvPicPr>
        <p:blipFill rotWithShape="1">
          <a:blip r:embed="rId2">
            <a:extLst>
              <a:ext uri="{28A0092B-C50C-407E-A947-70E740481C1C}">
                <a14:useLocalDpi xmlns:a14="http://schemas.microsoft.com/office/drawing/2010/main" val="0"/>
              </a:ext>
            </a:extLst>
          </a:blip>
          <a:srcRect r="24418"/>
          <a:stretch/>
        </p:blipFill>
        <p:spPr>
          <a:xfrm>
            <a:off x="134743" y="1428750"/>
            <a:ext cx="4233165" cy="2273300"/>
          </a:xfrm>
          <a:prstGeom prst="rect">
            <a:avLst/>
          </a:prstGeom>
        </p:spPr>
      </p:pic>
      <p:pic>
        <p:nvPicPr>
          <p:cNvPr id="13" name="Picture 12" descr="Screen Shot 2018-11-26 at 16.18.2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1670" y="1790700"/>
            <a:ext cx="4397021" cy="1485900"/>
          </a:xfrm>
          <a:prstGeom prst="rect">
            <a:avLst/>
          </a:prstGeom>
        </p:spPr>
      </p:pic>
      <p:sp>
        <p:nvSpPr>
          <p:cNvPr id="14" name="Rectangle 13"/>
          <p:cNvSpPr/>
          <p:nvPr/>
        </p:nvSpPr>
        <p:spPr>
          <a:xfrm>
            <a:off x="4367908" y="4351138"/>
            <a:ext cx="5311717" cy="861774"/>
          </a:xfrm>
          <a:prstGeom prst="rect">
            <a:avLst/>
          </a:prstGeom>
        </p:spPr>
        <p:txBody>
          <a:bodyPr wrap="square">
            <a:spAutoFit/>
          </a:bodyPr>
          <a:lstStyle/>
          <a:p>
            <a:pPr algn="ctr"/>
            <a:r>
              <a:rPr lang="en-US" i="1" dirty="0"/>
              <a:t>Examples of non-functional  WW sequences </a:t>
            </a:r>
          </a:p>
          <a:p>
            <a:pPr algn="ctr"/>
            <a:r>
              <a:rPr lang="en-US" i="1" dirty="0"/>
              <a:t>obtained by mutagenesis</a:t>
            </a:r>
          </a:p>
          <a:p>
            <a:pPr algn="ctr"/>
            <a:r>
              <a:rPr lang="en-US" sz="1400" i="1" dirty="0">
                <a:solidFill>
                  <a:srgbClr val="FF6600"/>
                </a:solidFill>
              </a:rPr>
              <a:t>(Fowler et al. Nature Methods 2011)</a:t>
            </a:r>
          </a:p>
        </p:txBody>
      </p:sp>
      <p:cxnSp>
        <p:nvCxnSpPr>
          <p:cNvPr id="8" name="Straight Connector 7"/>
          <p:cNvCxnSpPr/>
          <p:nvPr/>
        </p:nvCxnSpPr>
        <p:spPr>
          <a:xfrm flipH="1">
            <a:off x="4559300" y="1295400"/>
            <a:ext cx="12700" cy="42345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28" idx="0"/>
          </p:cNvCxnSpPr>
          <p:nvPr/>
        </p:nvCxnSpPr>
        <p:spPr>
          <a:xfrm flipH="1" flipV="1">
            <a:off x="317500" y="3568700"/>
            <a:ext cx="1785412" cy="1961286"/>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27" name="Straight Arrow Connector 26"/>
          <p:cNvCxnSpPr>
            <a:stCxn id="28" idx="0"/>
          </p:cNvCxnSpPr>
          <p:nvPr/>
        </p:nvCxnSpPr>
        <p:spPr>
          <a:xfrm flipH="1" flipV="1">
            <a:off x="317500" y="1701800"/>
            <a:ext cx="1785412" cy="3828186"/>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28" name="TextBox 27"/>
          <p:cNvSpPr txBox="1"/>
          <p:nvPr/>
        </p:nvSpPr>
        <p:spPr>
          <a:xfrm>
            <a:off x="626793" y="5529986"/>
            <a:ext cx="2952238" cy="892552"/>
          </a:xfrm>
          <a:prstGeom prst="rect">
            <a:avLst/>
          </a:prstGeom>
          <a:noFill/>
        </p:spPr>
        <p:txBody>
          <a:bodyPr wrap="none" rtlCol="0">
            <a:spAutoFit/>
          </a:bodyPr>
          <a:lstStyle/>
          <a:p>
            <a:pPr algn="ctr"/>
            <a:r>
              <a:rPr lang="en-US" dirty="0">
                <a:solidFill>
                  <a:schemeClr val="accent3"/>
                </a:solidFill>
              </a:rPr>
              <a:t>&lt;50% Sequence identity.</a:t>
            </a:r>
          </a:p>
          <a:p>
            <a:pPr algn="ctr"/>
            <a:r>
              <a:rPr lang="en-US" dirty="0">
                <a:solidFill>
                  <a:schemeClr val="accent3"/>
                </a:solidFill>
              </a:rPr>
              <a:t>Same activity </a:t>
            </a:r>
            <a:r>
              <a:rPr lang="en-US" i="1" dirty="0">
                <a:solidFill>
                  <a:schemeClr val="accent3"/>
                </a:solidFill>
              </a:rPr>
              <a:t>in vitro</a:t>
            </a:r>
          </a:p>
          <a:p>
            <a:pPr algn="ctr"/>
            <a:r>
              <a:rPr lang="da-DK" sz="1600" i="1" dirty="0">
                <a:solidFill>
                  <a:srgbClr val="FF6600"/>
                </a:solidFill>
              </a:rPr>
              <a:t>(Otte et al. Protein Science 2003)</a:t>
            </a:r>
            <a:endParaRPr lang="en-US" sz="1600" i="1" dirty="0">
              <a:solidFill>
                <a:srgbClr val="FF6600"/>
              </a:solidFill>
            </a:endParaRPr>
          </a:p>
        </p:txBody>
      </p:sp>
      <p:sp>
        <p:nvSpPr>
          <p:cNvPr id="16" name="Title 5">
            <a:extLst>
              <a:ext uri="{FF2B5EF4-FFF2-40B4-BE49-F238E27FC236}">
                <a16:creationId xmlns:a16="http://schemas.microsoft.com/office/drawing/2014/main" id="{0A4A43D0-4EE8-6E49-9567-42E66151D6FD}"/>
              </a:ext>
            </a:extLst>
          </p:cNvPr>
          <p:cNvSpPr>
            <a:spLocks noGrp="1"/>
          </p:cNvSpPr>
          <p:nvPr>
            <p:ph type="title"/>
          </p:nvPr>
        </p:nvSpPr>
        <p:spPr>
          <a:xfrm>
            <a:off x="0" y="15918"/>
            <a:ext cx="9144000" cy="707886"/>
          </a:xfrm>
          <a:noFill/>
        </p:spPr>
        <p:txBody>
          <a:bodyPr/>
          <a:lstStyle/>
          <a:p>
            <a:r>
              <a:rPr lang="en-US" b="1" dirty="0">
                <a:solidFill>
                  <a:srgbClr val="002060"/>
                </a:solidFill>
              </a:rPr>
              <a:t>Proteins: from sequence to function</a:t>
            </a:r>
          </a:p>
        </p:txBody>
      </p:sp>
    </p:spTree>
    <p:extLst>
      <p:ext uri="{BB962C8B-B14F-4D97-AF65-F5344CB8AC3E}">
        <p14:creationId xmlns:p14="http://schemas.microsoft.com/office/powerpoint/2010/main" val="435952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25572" y="4391213"/>
            <a:ext cx="3951836" cy="1138773"/>
          </a:xfrm>
          <a:prstGeom prst="rect">
            <a:avLst/>
          </a:prstGeom>
        </p:spPr>
        <p:txBody>
          <a:bodyPr wrap="square">
            <a:spAutoFit/>
          </a:bodyPr>
          <a:lstStyle/>
          <a:p>
            <a:pPr algn="ctr"/>
            <a:r>
              <a:rPr lang="en-US" i="1" dirty="0"/>
              <a:t>Multiple Sequence Alignment of </a:t>
            </a:r>
          </a:p>
          <a:p>
            <a:pPr algn="ctr"/>
            <a:r>
              <a:rPr lang="en-US" i="1" dirty="0"/>
              <a:t>Functional WW-domain sequences from diverse organism and genes</a:t>
            </a:r>
          </a:p>
          <a:p>
            <a:pPr algn="ctr"/>
            <a:r>
              <a:rPr lang="en-US" sz="1400" i="1" dirty="0">
                <a:solidFill>
                  <a:srgbClr val="FF6600"/>
                </a:solidFill>
              </a:rPr>
              <a:t>(Source: PFAM)</a:t>
            </a:r>
          </a:p>
        </p:txBody>
      </p:sp>
      <p:pic>
        <p:nvPicPr>
          <p:cNvPr id="18" name="Picture 17" descr="Screen Shot 2018-11-26 at 16.59.20.png"/>
          <p:cNvPicPr>
            <a:picLocks noChangeAspect="1"/>
          </p:cNvPicPr>
          <p:nvPr/>
        </p:nvPicPr>
        <p:blipFill rotWithShape="1">
          <a:blip r:embed="rId2">
            <a:extLst>
              <a:ext uri="{28A0092B-C50C-407E-A947-70E740481C1C}">
                <a14:useLocalDpi xmlns:a14="http://schemas.microsoft.com/office/drawing/2010/main" val="0"/>
              </a:ext>
            </a:extLst>
          </a:blip>
          <a:srcRect r="24418"/>
          <a:stretch/>
        </p:blipFill>
        <p:spPr>
          <a:xfrm>
            <a:off x="134743" y="1428750"/>
            <a:ext cx="4233165" cy="2273300"/>
          </a:xfrm>
          <a:prstGeom prst="rect">
            <a:avLst/>
          </a:prstGeom>
        </p:spPr>
      </p:pic>
      <p:pic>
        <p:nvPicPr>
          <p:cNvPr id="13" name="Picture 12" descr="Screen Shot 2018-11-26 at 16.18.2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1670" y="1790700"/>
            <a:ext cx="4397021" cy="1485900"/>
          </a:xfrm>
          <a:prstGeom prst="rect">
            <a:avLst/>
          </a:prstGeom>
        </p:spPr>
      </p:pic>
      <p:sp>
        <p:nvSpPr>
          <p:cNvPr id="14" name="Rectangle 13"/>
          <p:cNvSpPr/>
          <p:nvPr/>
        </p:nvSpPr>
        <p:spPr>
          <a:xfrm>
            <a:off x="4367908" y="4351138"/>
            <a:ext cx="5311717" cy="861774"/>
          </a:xfrm>
          <a:prstGeom prst="rect">
            <a:avLst/>
          </a:prstGeom>
        </p:spPr>
        <p:txBody>
          <a:bodyPr wrap="square">
            <a:spAutoFit/>
          </a:bodyPr>
          <a:lstStyle/>
          <a:p>
            <a:pPr algn="ctr"/>
            <a:r>
              <a:rPr lang="en-US" i="1" dirty="0"/>
              <a:t>Examples of non-functional  WW sequences </a:t>
            </a:r>
          </a:p>
          <a:p>
            <a:pPr algn="ctr"/>
            <a:r>
              <a:rPr lang="en-US" i="1" dirty="0"/>
              <a:t>obtained by mutagenesis</a:t>
            </a:r>
          </a:p>
          <a:p>
            <a:pPr algn="ctr"/>
            <a:r>
              <a:rPr lang="en-US" sz="1400" i="1" dirty="0">
                <a:solidFill>
                  <a:srgbClr val="FF6600"/>
                </a:solidFill>
              </a:rPr>
              <a:t>(Fowler et al. Nature Methods 2011)</a:t>
            </a:r>
          </a:p>
        </p:txBody>
      </p:sp>
      <p:cxnSp>
        <p:nvCxnSpPr>
          <p:cNvPr id="8" name="Straight Connector 7"/>
          <p:cNvCxnSpPr/>
          <p:nvPr/>
        </p:nvCxnSpPr>
        <p:spPr>
          <a:xfrm flipH="1">
            <a:off x="4559300" y="1295400"/>
            <a:ext cx="12700" cy="4234586"/>
          </a:xfrm>
          <a:prstGeom prst="line">
            <a:avLst/>
          </a:prstGeom>
        </p:spPr>
        <p:style>
          <a:lnRef idx="2">
            <a:schemeClr val="accent1"/>
          </a:lnRef>
          <a:fillRef idx="0">
            <a:schemeClr val="accent1"/>
          </a:fillRef>
          <a:effectRef idx="1">
            <a:schemeClr val="accent1"/>
          </a:effectRef>
          <a:fontRef idx="minor">
            <a:schemeClr val="tx1"/>
          </a:fontRef>
        </p:style>
      </p:cxnSp>
      <p:sp>
        <p:nvSpPr>
          <p:cNvPr id="15" name="Oval 14"/>
          <p:cNvSpPr>
            <a:spLocks noChangeAspect="1"/>
          </p:cNvSpPr>
          <p:nvPr/>
        </p:nvSpPr>
        <p:spPr>
          <a:xfrm>
            <a:off x="2256746" y="2417100"/>
            <a:ext cx="270935" cy="288000"/>
          </a:xfrm>
          <a:prstGeom prst="ellipse">
            <a:avLst/>
          </a:prstGeom>
          <a:noFill/>
          <a:ln w="28575"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76200" cmpd="sng">
                <a:solidFill>
                  <a:schemeClr val="tx1"/>
                </a:solidFill>
              </a:ln>
            </a:endParaRPr>
          </a:p>
        </p:txBody>
      </p:sp>
      <p:cxnSp>
        <p:nvCxnSpPr>
          <p:cNvPr id="17" name="Straight Arrow Connector 16"/>
          <p:cNvCxnSpPr>
            <a:cxnSpLocks/>
            <a:stCxn id="20" idx="0"/>
          </p:cNvCxnSpPr>
          <p:nvPr/>
        </p:nvCxnSpPr>
        <p:spPr>
          <a:xfrm flipV="1">
            <a:off x="4572000" y="2806300"/>
            <a:ext cx="2469088" cy="2699939"/>
          </a:xfrm>
          <a:prstGeom prst="straightConnector1">
            <a:avLst/>
          </a:prstGeom>
          <a:ln>
            <a:solidFill>
              <a:srgbClr val="FF6600"/>
            </a:solidFill>
            <a:tailEnd type="arrow"/>
          </a:ln>
        </p:spPr>
        <p:style>
          <a:lnRef idx="2">
            <a:schemeClr val="accent6"/>
          </a:lnRef>
          <a:fillRef idx="0">
            <a:schemeClr val="accent6"/>
          </a:fillRef>
          <a:effectRef idx="1">
            <a:schemeClr val="accent6"/>
          </a:effectRef>
          <a:fontRef idx="minor">
            <a:schemeClr val="tx1"/>
          </a:fontRef>
        </p:style>
      </p:cxnSp>
      <p:cxnSp>
        <p:nvCxnSpPr>
          <p:cNvPr id="19" name="Straight Arrow Connector 18"/>
          <p:cNvCxnSpPr>
            <a:cxnSpLocks/>
            <a:stCxn id="20" idx="0"/>
          </p:cNvCxnSpPr>
          <p:nvPr/>
        </p:nvCxnSpPr>
        <p:spPr>
          <a:xfrm flipH="1" flipV="1">
            <a:off x="2402076" y="2773057"/>
            <a:ext cx="2169924" cy="2733182"/>
          </a:xfrm>
          <a:prstGeom prst="straightConnector1">
            <a:avLst/>
          </a:prstGeom>
          <a:ln>
            <a:solidFill>
              <a:srgbClr val="FF6600"/>
            </a:solidFill>
            <a:tailEnd type="arrow"/>
          </a:ln>
        </p:spPr>
        <p:style>
          <a:lnRef idx="2">
            <a:schemeClr val="accent6"/>
          </a:lnRef>
          <a:fillRef idx="0">
            <a:schemeClr val="accent6"/>
          </a:fillRef>
          <a:effectRef idx="1">
            <a:schemeClr val="accent6"/>
          </a:effectRef>
          <a:fontRef idx="minor">
            <a:schemeClr val="tx1"/>
          </a:fontRef>
        </p:style>
      </p:cxnSp>
      <p:sp>
        <p:nvSpPr>
          <p:cNvPr id="20" name="TextBox 19"/>
          <p:cNvSpPr txBox="1"/>
          <p:nvPr/>
        </p:nvSpPr>
        <p:spPr>
          <a:xfrm>
            <a:off x="3613607" y="5506239"/>
            <a:ext cx="1916786" cy="707886"/>
          </a:xfrm>
          <a:prstGeom prst="rect">
            <a:avLst/>
          </a:prstGeom>
          <a:solidFill>
            <a:srgbClr val="FFFFFF">
              <a:alpha val="89000"/>
            </a:srgbClr>
          </a:solidFill>
        </p:spPr>
        <p:txBody>
          <a:bodyPr wrap="none" rtlCol="0">
            <a:spAutoFit/>
          </a:bodyPr>
          <a:lstStyle/>
          <a:p>
            <a:pPr algn="ctr"/>
            <a:r>
              <a:rPr lang="en-US" sz="2000" dirty="0">
                <a:solidFill>
                  <a:schemeClr val="accent6"/>
                </a:solidFill>
              </a:rPr>
              <a:t>Differ by a single </a:t>
            </a:r>
          </a:p>
          <a:p>
            <a:pPr algn="ctr"/>
            <a:r>
              <a:rPr lang="en-US" sz="2000" dirty="0">
                <a:solidFill>
                  <a:schemeClr val="accent6"/>
                </a:solidFill>
              </a:rPr>
              <a:t>amino-acid</a:t>
            </a:r>
          </a:p>
        </p:txBody>
      </p:sp>
      <p:cxnSp>
        <p:nvCxnSpPr>
          <p:cNvPr id="26" name="Straight Arrow Connector 25"/>
          <p:cNvCxnSpPr>
            <a:stCxn id="28" idx="0"/>
          </p:cNvCxnSpPr>
          <p:nvPr/>
        </p:nvCxnSpPr>
        <p:spPr>
          <a:xfrm flipH="1" flipV="1">
            <a:off x="317500" y="3568700"/>
            <a:ext cx="1785412" cy="1961286"/>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27" name="Straight Arrow Connector 26"/>
          <p:cNvCxnSpPr>
            <a:stCxn id="28" idx="0"/>
          </p:cNvCxnSpPr>
          <p:nvPr/>
        </p:nvCxnSpPr>
        <p:spPr>
          <a:xfrm flipH="1" flipV="1">
            <a:off x="317500" y="1701800"/>
            <a:ext cx="1785412" cy="3828186"/>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28" name="TextBox 27"/>
          <p:cNvSpPr txBox="1"/>
          <p:nvPr/>
        </p:nvSpPr>
        <p:spPr>
          <a:xfrm>
            <a:off x="626793" y="5529986"/>
            <a:ext cx="2952238" cy="892552"/>
          </a:xfrm>
          <a:prstGeom prst="rect">
            <a:avLst/>
          </a:prstGeom>
          <a:noFill/>
        </p:spPr>
        <p:txBody>
          <a:bodyPr wrap="none" rtlCol="0">
            <a:spAutoFit/>
          </a:bodyPr>
          <a:lstStyle/>
          <a:p>
            <a:pPr algn="ctr"/>
            <a:r>
              <a:rPr lang="en-US" dirty="0">
                <a:solidFill>
                  <a:schemeClr val="accent3"/>
                </a:solidFill>
              </a:rPr>
              <a:t>&lt;50% Sequence identity.</a:t>
            </a:r>
          </a:p>
          <a:p>
            <a:pPr algn="ctr"/>
            <a:r>
              <a:rPr lang="en-US" dirty="0">
                <a:solidFill>
                  <a:schemeClr val="accent3"/>
                </a:solidFill>
              </a:rPr>
              <a:t>Same activity </a:t>
            </a:r>
            <a:r>
              <a:rPr lang="en-US" i="1" dirty="0">
                <a:solidFill>
                  <a:schemeClr val="accent3"/>
                </a:solidFill>
              </a:rPr>
              <a:t>in vitro</a:t>
            </a:r>
          </a:p>
          <a:p>
            <a:pPr algn="ctr"/>
            <a:r>
              <a:rPr lang="da-DK" sz="1600" i="1" dirty="0">
                <a:solidFill>
                  <a:srgbClr val="FF6600"/>
                </a:solidFill>
              </a:rPr>
              <a:t>(Otte et al. Protein Science 2003)</a:t>
            </a:r>
            <a:endParaRPr lang="en-US" sz="1600" i="1" dirty="0">
              <a:solidFill>
                <a:srgbClr val="FF6600"/>
              </a:solidFill>
            </a:endParaRPr>
          </a:p>
        </p:txBody>
      </p:sp>
      <p:sp>
        <p:nvSpPr>
          <p:cNvPr id="22" name="Oval 15">
            <a:extLst>
              <a:ext uri="{FF2B5EF4-FFF2-40B4-BE49-F238E27FC236}">
                <a16:creationId xmlns:a16="http://schemas.microsoft.com/office/drawing/2014/main" id="{09866773-589C-394D-ABDC-57A5A818D22D}"/>
              </a:ext>
            </a:extLst>
          </p:cNvPr>
          <p:cNvSpPr>
            <a:spLocks noChangeAspect="1"/>
          </p:cNvSpPr>
          <p:nvPr/>
        </p:nvSpPr>
        <p:spPr>
          <a:xfrm>
            <a:off x="6923542" y="2500869"/>
            <a:ext cx="270935" cy="288000"/>
          </a:xfrm>
          <a:prstGeom prst="ellipse">
            <a:avLst/>
          </a:prstGeom>
          <a:noFill/>
          <a:ln w="28575"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76200" cmpd="sng">
                <a:solidFill>
                  <a:schemeClr val="tx1"/>
                </a:solidFill>
              </a:ln>
            </a:endParaRPr>
          </a:p>
        </p:txBody>
      </p:sp>
      <p:sp>
        <p:nvSpPr>
          <p:cNvPr id="23" name="Title 5">
            <a:extLst>
              <a:ext uri="{FF2B5EF4-FFF2-40B4-BE49-F238E27FC236}">
                <a16:creationId xmlns:a16="http://schemas.microsoft.com/office/drawing/2014/main" id="{65C669A8-A3C0-AC46-AC2B-C8F4F304274F}"/>
              </a:ext>
            </a:extLst>
          </p:cNvPr>
          <p:cNvSpPr>
            <a:spLocks noGrp="1"/>
          </p:cNvSpPr>
          <p:nvPr>
            <p:ph type="title"/>
          </p:nvPr>
        </p:nvSpPr>
        <p:spPr>
          <a:xfrm>
            <a:off x="0" y="15918"/>
            <a:ext cx="9144000" cy="707886"/>
          </a:xfrm>
          <a:noFill/>
        </p:spPr>
        <p:txBody>
          <a:bodyPr/>
          <a:lstStyle/>
          <a:p>
            <a:r>
              <a:rPr lang="en-US" b="1" dirty="0">
                <a:solidFill>
                  <a:srgbClr val="002060"/>
                </a:solidFill>
              </a:rPr>
              <a:t>Proteins: from sequence to function</a:t>
            </a:r>
          </a:p>
        </p:txBody>
      </p:sp>
    </p:spTree>
    <p:extLst>
      <p:ext uri="{BB962C8B-B14F-4D97-AF65-F5344CB8AC3E}">
        <p14:creationId xmlns:p14="http://schemas.microsoft.com/office/powerpoint/2010/main" val="817523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30787" y="154601"/>
            <a:ext cx="8444579" cy="1038103"/>
          </a:xfrm>
        </p:spPr>
        <p:txBody>
          <a:bodyPr>
            <a:noAutofit/>
          </a:bodyPr>
          <a:lstStyle/>
          <a:p>
            <a:pPr algn="l"/>
            <a:r>
              <a:rPr lang="fr-FR" sz="2400" b="1" dirty="0" err="1">
                <a:solidFill>
                  <a:srgbClr val="FF0000"/>
                </a:solidFill>
              </a:rPr>
              <a:t>Learn</a:t>
            </a:r>
            <a:r>
              <a:rPr lang="fr-FR" sz="2400" b="1" dirty="0">
                <a:solidFill>
                  <a:srgbClr val="FF0000"/>
                </a:solidFill>
              </a:rPr>
              <a:t> a  </a:t>
            </a:r>
            <a:r>
              <a:rPr lang="fr-FR" sz="2400" b="1" dirty="0" err="1">
                <a:solidFill>
                  <a:srgbClr val="FF0000"/>
                </a:solidFill>
              </a:rPr>
              <a:t>probability</a:t>
            </a:r>
            <a:r>
              <a:rPr lang="fr-FR" sz="2400" b="1" dirty="0">
                <a:solidFill>
                  <a:srgbClr val="FF0000"/>
                </a:solidFill>
              </a:rPr>
              <a:t> distribution </a:t>
            </a:r>
            <a:r>
              <a:rPr lang="fr-FR" sz="2400" b="1" dirty="0" err="1">
                <a:solidFill>
                  <a:srgbClr val="FF0000"/>
                </a:solidFill>
              </a:rPr>
              <a:t>from</a:t>
            </a:r>
            <a:r>
              <a:rPr lang="fr-FR" sz="2400" b="1" dirty="0">
                <a:solidFill>
                  <a:srgbClr val="FF0000"/>
                </a:solidFill>
              </a:rPr>
              <a:t> (</a:t>
            </a:r>
            <a:r>
              <a:rPr lang="fr-FR" sz="2400" b="1" dirty="0" err="1">
                <a:solidFill>
                  <a:srgbClr val="FF0000"/>
                </a:solidFill>
              </a:rPr>
              <a:t>relatively</a:t>
            </a:r>
            <a:r>
              <a:rPr lang="fr-FR" sz="2400" b="1" dirty="0">
                <a:solidFill>
                  <a:srgbClr val="FF0000"/>
                </a:solidFill>
              </a:rPr>
              <a:t> few) data.</a:t>
            </a:r>
          </a:p>
        </p:txBody>
      </p:sp>
      <p:sp>
        <p:nvSpPr>
          <p:cNvPr id="2" name="ZoneTexte 1"/>
          <p:cNvSpPr txBox="1"/>
          <p:nvPr/>
        </p:nvSpPr>
        <p:spPr>
          <a:xfrm>
            <a:off x="319147" y="3913942"/>
            <a:ext cx="8556219" cy="2862322"/>
          </a:xfrm>
          <a:prstGeom prst="rect">
            <a:avLst/>
          </a:prstGeom>
          <a:noFill/>
        </p:spPr>
        <p:txBody>
          <a:bodyPr wrap="square" rtlCol="0">
            <a:spAutoFit/>
          </a:bodyPr>
          <a:lstStyle/>
          <a:p>
            <a:pPr marL="285750" indent="-285750">
              <a:buFont typeface="Arial"/>
              <a:buChar char="•"/>
            </a:pPr>
            <a:r>
              <a:rPr lang="fr-FR" sz="2000" dirty="0" err="1"/>
              <a:t>Many</a:t>
            </a:r>
            <a:r>
              <a:rPr lang="fr-FR" sz="2000" dirty="0"/>
              <a:t> applications, in </a:t>
            </a:r>
            <a:r>
              <a:rPr lang="fr-FR" sz="2000" dirty="0" err="1"/>
              <a:t>particular</a:t>
            </a:r>
            <a:r>
              <a:rPr lang="fr-FR" sz="2000" dirty="0"/>
              <a:t> to model « </a:t>
            </a:r>
            <a:r>
              <a:rPr lang="fr-FR" sz="2000" dirty="0" err="1"/>
              <a:t>complex</a:t>
            </a:r>
            <a:r>
              <a:rPr lang="fr-FR" sz="2000" dirty="0"/>
              <a:t> » </a:t>
            </a:r>
            <a:r>
              <a:rPr lang="fr-FR" sz="2000" dirty="0" err="1"/>
              <a:t>systems</a:t>
            </a:r>
            <a:r>
              <a:rPr lang="fr-FR" sz="2000" dirty="0"/>
              <a:t> </a:t>
            </a:r>
            <a:r>
              <a:rPr lang="fr-FR" sz="2000" dirty="0" err="1"/>
              <a:t>where</a:t>
            </a:r>
            <a:r>
              <a:rPr lang="fr-FR" sz="2000" dirty="0"/>
              <a:t> first-</a:t>
            </a:r>
            <a:r>
              <a:rPr lang="fr-FR" sz="2000" dirty="0" err="1"/>
              <a:t>principle</a:t>
            </a:r>
            <a:r>
              <a:rPr lang="fr-FR" sz="2000" dirty="0"/>
              <a:t> </a:t>
            </a:r>
            <a:r>
              <a:rPr lang="fr-FR" sz="2000" dirty="0" err="1"/>
              <a:t>approaches</a:t>
            </a:r>
            <a:r>
              <a:rPr lang="fr-FR" sz="2000" dirty="0"/>
              <a:t> have </a:t>
            </a:r>
            <a:r>
              <a:rPr lang="fr-FR" sz="2000" dirty="0" err="1"/>
              <a:t>limited</a:t>
            </a:r>
            <a:r>
              <a:rPr lang="fr-FR" sz="2000" dirty="0"/>
              <a:t> </a:t>
            </a:r>
            <a:r>
              <a:rPr lang="fr-FR" sz="2000" dirty="0" err="1"/>
              <a:t>success</a:t>
            </a:r>
            <a:r>
              <a:rPr lang="fr-FR" sz="2000" dirty="0"/>
              <a:t>, </a:t>
            </a:r>
            <a:r>
              <a:rPr lang="fr-FR" sz="2000" dirty="0" err="1"/>
              <a:t>e.g</a:t>
            </a:r>
            <a:r>
              <a:rPr lang="fr-FR" sz="2000" dirty="0"/>
              <a:t>. </a:t>
            </a:r>
            <a:r>
              <a:rPr lang="fr-FR" sz="2000" dirty="0" err="1"/>
              <a:t>sequence</a:t>
            </a:r>
            <a:r>
              <a:rPr lang="fr-FR" sz="2000" dirty="0"/>
              <a:t> to structure/</a:t>
            </a:r>
            <a:r>
              <a:rPr lang="fr-FR" sz="2000" dirty="0" err="1"/>
              <a:t>function</a:t>
            </a:r>
            <a:r>
              <a:rPr lang="fr-FR" sz="2000" dirty="0"/>
              <a:t> </a:t>
            </a:r>
            <a:r>
              <a:rPr lang="fr-FR" sz="2000" dirty="0" err="1"/>
              <a:t>mapping</a:t>
            </a:r>
            <a:r>
              <a:rPr lang="fr-FR" sz="2000" dirty="0"/>
              <a:t> in </a:t>
            </a:r>
            <a:r>
              <a:rPr lang="fr-FR" sz="2000" dirty="0" err="1"/>
              <a:t>proteins</a:t>
            </a:r>
            <a:r>
              <a:rPr lang="fr-FR" sz="2000" dirty="0"/>
              <a:t> </a:t>
            </a:r>
          </a:p>
          <a:p>
            <a:endParaRPr lang="fr-FR" sz="2000" dirty="0"/>
          </a:p>
          <a:p>
            <a:pPr marL="285750" indent="-285750">
              <a:buFont typeface="Arial"/>
              <a:buChar char="•"/>
            </a:pPr>
            <a:r>
              <a:rPr lang="fr-FR" sz="2000" dirty="0"/>
              <a:t>Can </a:t>
            </a:r>
            <a:r>
              <a:rPr lang="fr-FR" sz="2000" dirty="0" err="1"/>
              <a:t>be</a:t>
            </a:r>
            <a:r>
              <a:rPr lang="fr-FR" sz="2000" dirty="0"/>
              <a:t> </a:t>
            </a:r>
            <a:r>
              <a:rPr lang="fr-FR" sz="2000" dirty="0" err="1"/>
              <a:t>done</a:t>
            </a:r>
            <a:r>
              <a:rPr lang="fr-FR" sz="2000" dirty="0"/>
              <a:t> by </a:t>
            </a:r>
            <a:r>
              <a:rPr lang="fr-FR" sz="2000" dirty="0" err="1"/>
              <a:t>unsupervised</a:t>
            </a:r>
            <a:r>
              <a:rPr lang="fr-FR" sz="2000" dirty="0"/>
              <a:t> neural nets, </a:t>
            </a:r>
            <a:r>
              <a:rPr lang="fr-FR" sz="2000" dirty="0" err="1"/>
              <a:t>such</a:t>
            </a:r>
            <a:r>
              <a:rPr lang="fr-FR" sz="2000" dirty="0"/>
              <a:t> as  </a:t>
            </a:r>
            <a:r>
              <a:rPr lang="fr-FR" sz="2000" dirty="0" err="1"/>
              <a:t>restricted</a:t>
            </a:r>
            <a:r>
              <a:rPr lang="fr-FR" sz="2000" dirty="0"/>
              <a:t> Boltzmann machines (RBM)</a:t>
            </a:r>
          </a:p>
          <a:p>
            <a:pPr marL="285750" indent="-285750">
              <a:buFont typeface="Arial"/>
              <a:buChar char="•"/>
            </a:pPr>
            <a:endParaRPr lang="fr-FR" sz="2000" dirty="0"/>
          </a:p>
          <a:p>
            <a:pPr marL="285750" indent="-285750">
              <a:buFont typeface="Arial"/>
              <a:buChar char="•"/>
            </a:pPr>
            <a:r>
              <a:rPr lang="fr-FR" sz="2000" dirty="0"/>
              <a:t>The </a:t>
            </a:r>
            <a:r>
              <a:rPr lang="fr-FR" sz="2000" dirty="0" err="1"/>
              <a:t>probability</a:t>
            </a:r>
            <a:r>
              <a:rPr lang="fr-FR" sz="2000" dirty="0"/>
              <a:t> distribution </a:t>
            </a:r>
            <a:r>
              <a:rPr lang="fr-FR" sz="2000" dirty="0" err="1"/>
              <a:t>inferred</a:t>
            </a:r>
            <a:r>
              <a:rPr lang="fr-FR" sz="2000" dirty="0"/>
              <a:t> </a:t>
            </a:r>
            <a:r>
              <a:rPr lang="fr-FR" sz="2000" dirty="0" err="1"/>
              <a:t>from</a:t>
            </a:r>
            <a:r>
              <a:rPr lang="fr-FR" sz="2000" dirty="0"/>
              <a:t> data </a:t>
            </a:r>
            <a:r>
              <a:rPr lang="fr-FR" sz="2000" dirty="0" err="1"/>
              <a:t>can</a:t>
            </a:r>
            <a:r>
              <a:rPr lang="fr-FR" sz="2000" dirty="0"/>
              <a:t> </a:t>
            </a:r>
            <a:r>
              <a:rPr lang="fr-FR" sz="2000" dirty="0" err="1"/>
              <a:t>be</a:t>
            </a:r>
            <a:r>
              <a:rPr lang="fr-FR" sz="2000" dirty="0"/>
              <a:t> </a:t>
            </a:r>
            <a:r>
              <a:rPr lang="fr-FR" sz="2000" dirty="0" err="1"/>
              <a:t>used</a:t>
            </a:r>
            <a:r>
              <a:rPr lang="fr-FR" sz="2000" dirty="0"/>
              <a:t> to </a:t>
            </a:r>
            <a:r>
              <a:rPr lang="fr-FR" sz="2000" dirty="0" err="1"/>
              <a:t>generate</a:t>
            </a:r>
            <a:r>
              <a:rPr lang="fr-FR" sz="2000" dirty="0"/>
              <a:t> new configurations of the system</a:t>
            </a:r>
          </a:p>
        </p:txBody>
      </p:sp>
      <p:pic>
        <p:nvPicPr>
          <p:cNvPr id="4" name="Image 3" descr="Screen Shot 2019-09-05 at 07.49.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3106" y="1192704"/>
            <a:ext cx="4470718" cy="2487553"/>
          </a:xfrm>
          <a:prstGeom prst="rect">
            <a:avLst/>
          </a:prstGeom>
        </p:spPr>
      </p:pic>
    </p:spTree>
    <p:extLst>
      <p:ext uri="{BB962C8B-B14F-4D97-AF65-F5344CB8AC3E}">
        <p14:creationId xmlns:p14="http://schemas.microsoft.com/office/powerpoint/2010/main" val="328598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648450" y="3458528"/>
            <a:ext cx="1733550" cy="361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itle 5">
            <a:extLst>
              <a:ext uri="{FF2B5EF4-FFF2-40B4-BE49-F238E27FC236}">
                <a16:creationId xmlns:a16="http://schemas.microsoft.com/office/drawing/2014/main" id="{11EC3CC5-DFB9-874D-8F4D-3B6A6BBC29DF}"/>
              </a:ext>
            </a:extLst>
          </p:cNvPr>
          <p:cNvSpPr>
            <a:spLocks noGrp="1"/>
          </p:cNvSpPr>
          <p:nvPr>
            <p:ph type="title"/>
          </p:nvPr>
        </p:nvSpPr>
        <p:spPr>
          <a:xfrm>
            <a:off x="0" y="-291858"/>
            <a:ext cx="9144000" cy="1323439"/>
          </a:xfrm>
        </p:spPr>
        <p:txBody>
          <a:bodyPr/>
          <a:lstStyle/>
          <a:p>
            <a:r>
              <a:rPr lang="en-US" dirty="0"/>
              <a:t>Feature Extraction from data:</a:t>
            </a:r>
            <a:br>
              <a:rPr lang="en-US" dirty="0"/>
            </a:br>
            <a:r>
              <a:rPr lang="en-US" dirty="0"/>
              <a:t>Principal Component analysis</a:t>
            </a:r>
          </a:p>
        </p:txBody>
      </p:sp>
      <p:pic>
        <p:nvPicPr>
          <p:cNvPr id="22" name="Image 21" descr="Screen Shot 2019-09-05 at 07.49.13.png">
            <a:extLst>
              <a:ext uri="{FF2B5EF4-FFF2-40B4-BE49-F238E27FC236}">
                <a16:creationId xmlns:a16="http://schemas.microsoft.com/office/drawing/2014/main" id="{A27D7647-AE08-4E43-B0FD-C7726A327A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1294" y="1511361"/>
            <a:ext cx="4470718" cy="2487553"/>
          </a:xfrm>
          <a:prstGeom prst="rect">
            <a:avLst/>
          </a:prstGeom>
        </p:spPr>
      </p:pic>
      <p:sp>
        <p:nvSpPr>
          <p:cNvPr id="23" name="ZoneTexte 22">
            <a:extLst>
              <a:ext uri="{FF2B5EF4-FFF2-40B4-BE49-F238E27FC236}">
                <a16:creationId xmlns:a16="http://schemas.microsoft.com/office/drawing/2014/main" id="{EA9CB19C-1AE4-7F40-8A6D-91638B9312F9}"/>
              </a:ext>
            </a:extLst>
          </p:cNvPr>
          <p:cNvSpPr txBox="1"/>
          <p:nvPr/>
        </p:nvSpPr>
        <p:spPr>
          <a:xfrm>
            <a:off x="-63500" y="4334997"/>
            <a:ext cx="8010013" cy="2308324"/>
          </a:xfrm>
          <a:prstGeom prst="rect">
            <a:avLst/>
          </a:prstGeom>
          <a:noFill/>
        </p:spPr>
        <p:txBody>
          <a:bodyPr wrap="none" rtlCol="0">
            <a:spAutoFit/>
          </a:bodyPr>
          <a:lstStyle/>
          <a:p>
            <a:endParaRPr lang="fr-FR" dirty="0"/>
          </a:p>
          <a:p>
            <a:r>
              <a:rPr lang="fr-FR" dirty="0">
                <a:solidFill>
                  <a:srgbClr val="008000"/>
                </a:solidFill>
              </a:rPr>
              <a:t> </a:t>
            </a:r>
            <a:endParaRPr lang="fr-FR" dirty="0"/>
          </a:p>
          <a:p>
            <a:r>
              <a:rPr lang="fr-FR" dirty="0"/>
              <a:t>PCA, </a:t>
            </a:r>
            <a:r>
              <a:rPr lang="fr-FR" dirty="0" err="1"/>
              <a:t>Sparse</a:t>
            </a:r>
            <a:r>
              <a:rPr lang="fr-FR" dirty="0"/>
              <a:t> PCA, and </a:t>
            </a:r>
            <a:r>
              <a:rPr lang="fr-FR" dirty="0" err="1"/>
              <a:t>Sector</a:t>
            </a:r>
            <a:r>
              <a:rPr lang="fr-FR" dirty="0"/>
              <a:t> </a:t>
            </a:r>
            <a:r>
              <a:rPr lang="fr-FR" dirty="0" err="1"/>
              <a:t>Analysis</a:t>
            </a:r>
            <a:r>
              <a:rPr lang="fr-FR" dirty="0"/>
              <a:t> : </a:t>
            </a:r>
          </a:p>
          <a:p>
            <a:r>
              <a:rPr lang="fr-FR" dirty="0" err="1"/>
              <a:t>From</a:t>
            </a:r>
            <a:r>
              <a:rPr lang="fr-FR" dirty="0"/>
              <a:t> </a:t>
            </a:r>
            <a:r>
              <a:rPr lang="fr-FR" dirty="0" err="1"/>
              <a:t>correlation</a:t>
            </a:r>
            <a:r>
              <a:rPr lang="fr-FR" dirty="0"/>
              <a:t> matrix </a:t>
            </a:r>
            <a:r>
              <a:rPr lang="fr-FR" dirty="0" err="1"/>
              <a:t>extract</a:t>
            </a:r>
            <a:r>
              <a:rPr lang="fr-FR" dirty="0"/>
              <a:t>  principal components:  </a:t>
            </a:r>
            <a:r>
              <a:rPr lang="fr-FR" dirty="0" err="1"/>
              <a:t>features</a:t>
            </a:r>
            <a:r>
              <a:rPr lang="fr-FR" dirty="0"/>
              <a:t> w(</a:t>
            </a:r>
            <a:r>
              <a:rPr lang="fr-FR" dirty="0">
                <a:solidFill>
                  <a:srgbClr val="FF6600"/>
                </a:solidFill>
              </a:rPr>
              <a:t>v</a:t>
            </a:r>
            <a:r>
              <a:rPr lang="fr-FR" baseline="-25000" dirty="0">
                <a:solidFill>
                  <a:srgbClr val="FF6600"/>
                </a:solidFill>
              </a:rPr>
              <a:t>i</a:t>
            </a:r>
            <a:r>
              <a:rPr lang="fr-FR" dirty="0"/>
              <a:t>) </a:t>
            </a:r>
          </a:p>
          <a:p>
            <a:r>
              <a:rPr lang="fr-FR" dirty="0"/>
              <a:t>Project </a:t>
            </a:r>
            <a:r>
              <a:rPr lang="fr-FR" dirty="0" err="1"/>
              <a:t>sequences</a:t>
            </a:r>
            <a:r>
              <a:rPr lang="fr-FR" dirty="0"/>
              <a:t> on </a:t>
            </a:r>
            <a:r>
              <a:rPr lang="fr-FR" dirty="0" err="1"/>
              <a:t>them</a:t>
            </a:r>
            <a:r>
              <a:rPr lang="fr-FR" dirty="0"/>
              <a:t> to </a:t>
            </a:r>
            <a:r>
              <a:rPr lang="fr-FR" dirty="0" err="1"/>
              <a:t>characterize</a:t>
            </a:r>
            <a:r>
              <a:rPr lang="fr-FR" dirty="0"/>
              <a:t> the maxima of the </a:t>
            </a:r>
            <a:r>
              <a:rPr lang="fr-FR" dirty="0" err="1"/>
              <a:t>probability</a:t>
            </a:r>
            <a:r>
              <a:rPr lang="fr-FR" dirty="0"/>
              <a:t> </a:t>
            </a:r>
            <a:r>
              <a:rPr lang="fr-FR" dirty="0" err="1"/>
              <a:t>landscape</a:t>
            </a:r>
            <a:endParaRPr lang="fr-FR" dirty="0"/>
          </a:p>
          <a:p>
            <a:r>
              <a:rPr lang="fr-FR" dirty="0">
                <a:solidFill>
                  <a:srgbClr val="FF6600"/>
                </a:solidFill>
              </a:rPr>
              <a:t>[ A </a:t>
            </a:r>
            <a:r>
              <a:rPr lang="fr-FR" dirty="0" err="1">
                <a:solidFill>
                  <a:srgbClr val="FF6600"/>
                </a:solidFill>
              </a:rPr>
              <a:t>Raussel</a:t>
            </a:r>
            <a:r>
              <a:rPr lang="fr-FR" dirty="0">
                <a:solidFill>
                  <a:srgbClr val="FF6600"/>
                </a:solidFill>
              </a:rPr>
              <a:t>.. A Valencia 2010, N </a:t>
            </a:r>
            <a:r>
              <a:rPr lang="fr-FR" dirty="0" err="1">
                <a:solidFill>
                  <a:srgbClr val="FF6600"/>
                </a:solidFill>
              </a:rPr>
              <a:t>Halabi</a:t>
            </a:r>
            <a:r>
              <a:rPr lang="fr-FR" dirty="0">
                <a:solidFill>
                  <a:srgbClr val="FF6600"/>
                </a:solidFill>
              </a:rPr>
              <a:t>,…</a:t>
            </a:r>
            <a:r>
              <a:rPr lang="fr-FR" dirty="0" err="1">
                <a:solidFill>
                  <a:srgbClr val="FF6600"/>
                </a:solidFill>
              </a:rPr>
              <a:t>R.Ranganathan</a:t>
            </a:r>
            <a:r>
              <a:rPr lang="fr-FR" dirty="0">
                <a:solidFill>
                  <a:srgbClr val="FF6600"/>
                </a:solidFill>
              </a:rPr>
              <a:t> 2009 </a:t>
            </a:r>
            <a:r>
              <a:rPr lang="fr-FR" sz="1600" dirty="0">
                <a:solidFill>
                  <a:srgbClr val="FF6600"/>
                </a:solidFill>
              </a:rPr>
              <a:t>]</a:t>
            </a:r>
          </a:p>
          <a:p>
            <a:endParaRPr lang="fr-FR" dirty="0"/>
          </a:p>
          <a:p>
            <a:r>
              <a:rPr lang="fr-FR" dirty="0"/>
              <a:t> </a:t>
            </a:r>
            <a:endParaRPr lang="fr-FR" dirty="0">
              <a:solidFill>
                <a:srgbClr val="008000"/>
              </a:solidFill>
            </a:endParaRPr>
          </a:p>
        </p:txBody>
      </p:sp>
      <p:pic>
        <p:nvPicPr>
          <p:cNvPr id="25" name="Picture 17" descr="Screen Shot 2018-11-26 at 16.59.20.png">
            <a:extLst>
              <a:ext uri="{FF2B5EF4-FFF2-40B4-BE49-F238E27FC236}">
                <a16:creationId xmlns:a16="http://schemas.microsoft.com/office/drawing/2014/main" id="{EE90EB8C-8094-AA43-B0A5-5DF30B32FFF8}"/>
              </a:ext>
            </a:extLst>
          </p:cNvPr>
          <p:cNvPicPr>
            <a:picLocks noChangeAspect="1"/>
          </p:cNvPicPr>
          <p:nvPr/>
        </p:nvPicPr>
        <p:blipFill rotWithShape="1">
          <a:blip r:embed="rId4">
            <a:extLst>
              <a:ext uri="{28A0092B-C50C-407E-A947-70E740481C1C}">
                <a14:useLocalDpi xmlns:a14="http://schemas.microsoft.com/office/drawing/2010/main" val="0"/>
              </a:ext>
            </a:extLst>
          </a:blip>
          <a:srcRect r="24418"/>
          <a:stretch/>
        </p:blipFill>
        <p:spPr>
          <a:xfrm>
            <a:off x="386091" y="1927375"/>
            <a:ext cx="3525191" cy="1893103"/>
          </a:xfrm>
          <a:prstGeom prst="rect">
            <a:avLst/>
          </a:prstGeom>
        </p:spPr>
      </p:pic>
      <p:pic>
        <p:nvPicPr>
          <p:cNvPr id="27" name="Image 26" descr="Sans titre.png">
            <a:extLst>
              <a:ext uri="{FF2B5EF4-FFF2-40B4-BE49-F238E27FC236}">
                <a16:creationId xmlns:a16="http://schemas.microsoft.com/office/drawing/2014/main" id="{E5B748EF-7D96-0D4A-87E1-53C3650A95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96" y="1886389"/>
            <a:ext cx="172489" cy="547348"/>
          </a:xfrm>
          <a:prstGeom prst="rect">
            <a:avLst/>
          </a:prstGeom>
          <a:ln>
            <a:noFill/>
          </a:ln>
        </p:spPr>
      </p:pic>
      <p:pic>
        <p:nvPicPr>
          <p:cNvPr id="30" name="Image 29" descr="Unknown-1.jpeg">
            <a:extLst>
              <a:ext uri="{FF2B5EF4-FFF2-40B4-BE49-F238E27FC236}">
                <a16:creationId xmlns:a16="http://schemas.microsoft.com/office/drawing/2014/main" id="{2D230C11-6EC5-1545-B8D9-C871DD2885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11" y="2802855"/>
            <a:ext cx="275406" cy="217349"/>
          </a:xfrm>
          <a:prstGeom prst="rect">
            <a:avLst/>
          </a:prstGeom>
        </p:spPr>
      </p:pic>
      <p:pic>
        <p:nvPicPr>
          <p:cNvPr id="31" name="Image 30" descr="drosophila-big.jpg">
            <a:extLst>
              <a:ext uri="{FF2B5EF4-FFF2-40B4-BE49-F238E27FC236}">
                <a16:creationId xmlns:a16="http://schemas.microsoft.com/office/drawing/2014/main" id="{A289B13F-4C85-0A4F-B96E-24A50847A1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817" y="3528334"/>
            <a:ext cx="228108" cy="254153"/>
          </a:xfrm>
          <a:prstGeom prst="rect">
            <a:avLst/>
          </a:prstGeom>
        </p:spPr>
      </p:pic>
      <p:sp>
        <p:nvSpPr>
          <p:cNvPr id="32" name="Rectangle 31">
            <a:extLst>
              <a:ext uri="{FF2B5EF4-FFF2-40B4-BE49-F238E27FC236}">
                <a16:creationId xmlns:a16="http://schemas.microsoft.com/office/drawing/2014/main" id="{3BC77F36-6274-BC44-9332-4278C53095E2}"/>
              </a:ext>
            </a:extLst>
          </p:cNvPr>
          <p:cNvSpPr/>
          <p:nvPr/>
        </p:nvSpPr>
        <p:spPr>
          <a:xfrm>
            <a:off x="7874204" y="3896655"/>
            <a:ext cx="923713" cy="369332"/>
          </a:xfrm>
          <a:prstGeom prst="rect">
            <a:avLst/>
          </a:prstGeom>
        </p:spPr>
        <p:txBody>
          <a:bodyPr wrap="none">
            <a:spAutoFit/>
          </a:bodyPr>
          <a:lstStyle/>
          <a:p>
            <a:r>
              <a:rPr lang="fr-FR" dirty="0">
                <a:latin typeface="Symbol" charset="2"/>
                <a:cs typeface="Symbol" charset="2"/>
              </a:rPr>
              <a:t>S</a:t>
            </a:r>
            <a:r>
              <a:rPr lang="fr-FR" baseline="-25000" dirty="0"/>
              <a:t>i  </a:t>
            </a:r>
            <a:r>
              <a:rPr lang="fr-FR" dirty="0" err="1"/>
              <a:t>w</a:t>
            </a:r>
            <a:r>
              <a:rPr lang="fr-FR" baseline="-25000" dirty="0" err="1"/>
              <a:t>i</a:t>
            </a:r>
            <a:r>
              <a:rPr lang="fr-FR" dirty="0"/>
              <a:t>(</a:t>
            </a:r>
            <a:r>
              <a:rPr lang="fr-FR" dirty="0">
                <a:solidFill>
                  <a:srgbClr val="FF6600"/>
                </a:solidFill>
              </a:rPr>
              <a:t>v</a:t>
            </a:r>
            <a:r>
              <a:rPr lang="fr-FR" baseline="-25000" dirty="0">
                <a:solidFill>
                  <a:srgbClr val="FF6600"/>
                </a:solidFill>
              </a:rPr>
              <a:t>i</a:t>
            </a:r>
            <a:r>
              <a:rPr lang="fr-FR" dirty="0"/>
              <a:t>)</a:t>
            </a:r>
          </a:p>
        </p:txBody>
      </p:sp>
      <p:sp>
        <p:nvSpPr>
          <p:cNvPr id="33" name="Ellipse 32">
            <a:extLst>
              <a:ext uri="{FF2B5EF4-FFF2-40B4-BE49-F238E27FC236}">
                <a16:creationId xmlns:a16="http://schemas.microsoft.com/office/drawing/2014/main" id="{D1D92796-0045-BE44-ADE1-34EE103EF1D2}"/>
              </a:ext>
            </a:extLst>
          </p:cNvPr>
          <p:cNvSpPr/>
          <p:nvPr/>
        </p:nvSpPr>
        <p:spPr>
          <a:xfrm>
            <a:off x="5383639" y="3643737"/>
            <a:ext cx="137160" cy="137160"/>
          </a:xfrm>
          <a:prstGeom prst="ellipse">
            <a:avLst/>
          </a:prstGeom>
          <a:solidFill>
            <a:srgbClr val="1AE6F7"/>
          </a:solidFill>
          <a:ln>
            <a:solidFill>
              <a:srgbClr val="1AE6F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C31B3C71-F16B-E14B-A4A8-8B920305C885}"/>
              </a:ext>
            </a:extLst>
          </p:cNvPr>
          <p:cNvSpPr/>
          <p:nvPr/>
        </p:nvSpPr>
        <p:spPr>
          <a:xfrm>
            <a:off x="5161962" y="3643734"/>
            <a:ext cx="137160" cy="137160"/>
          </a:xfrm>
          <a:prstGeom prst="ellipse">
            <a:avLst/>
          </a:prstGeom>
          <a:solidFill>
            <a:srgbClr val="1AE6F7"/>
          </a:solidFill>
          <a:ln>
            <a:solidFill>
              <a:srgbClr val="1AE6F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1" name="Ellipse 40">
            <a:extLst>
              <a:ext uri="{FF2B5EF4-FFF2-40B4-BE49-F238E27FC236}">
                <a16:creationId xmlns:a16="http://schemas.microsoft.com/office/drawing/2014/main" id="{621B3A01-FF8B-6143-A21F-A84EC86658E8}"/>
              </a:ext>
            </a:extLst>
          </p:cNvPr>
          <p:cNvSpPr/>
          <p:nvPr/>
        </p:nvSpPr>
        <p:spPr>
          <a:xfrm>
            <a:off x="257462" y="2036601"/>
            <a:ext cx="137160" cy="137160"/>
          </a:xfrm>
          <a:prstGeom prst="ellipse">
            <a:avLst/>
          </a:prstGeom>
          <a:solidFill>
            <a:srgbClr val="1AE6F7"/>
          </a:solidFill>
          <a:ln>
            <a:solidFill>
              <a:srgbClr val="1AE6F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2" name="Ellipse 41">
            <a:extLst>
              <a:ext uri="{FF2B5EF4-FFF2-40B4-BE49-F238E27FC236}">
                <a16:creationId xmlns:a16="http://schemas.microsoft.com/office/drawing/2014/main" id="{7A52D37C-00C4-A149-9DE5-6F6C23A84AAF}"/>
              </a:ext>
            </a:extLst>
          </p:cNvPr>
          <p:cNvSpPr/>
          <p:nvPr/>
        </p:nvSpPr>
        <p:spPr>
          <a:xfrm>
            <a:off x="285169" y="2341406"/>
            <a:ext cx="137160" cy="137160"/>
          </a:xfrm>
          <a:prstGeom prst="ellipse">
            <a:avLst/>
          </a:prstGeom>
          <a:solidFill>
            <a:srgbClr val="1AE6F7"/>
          </a:solidFill>
          <a:ln>
            <a:solidFill>
              <a:srgbClr val="1AE6F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9" name="Ellipse 48">
            <a:extLst>
              <a:ext uri="{FF2B5EF4-FFF2-40B4-BE49-F238E27FC236}">
                <a16:creationId xmlns:a16="http://schemas.microsoft.com/office/drawing/2014/main" id="{B9DF92B8-5568-2841-B1A2-C8995C53F7AE}"/>
              </a:ext>
            </a:extLst>
          </p:cNvPr>
          <p:cNvSpPr/>
          <p:nvPr/>
        </p:nvSpPr>
        <p:spPr>
          <a:xfrm>
            <a:off x="285171" y="3616021"/>
            <a:ext cx="137160" cy="137160"/>
          </a:xfrm>
          <a:prstGeom prst="ellipse">
            <a:avLst/>
          </a:prstGeom>
          <a:solidFill>
            <a:srgbClr val="FF7200"/>
          </a:solidFill>
          <a:ln>
            <a:solidFill>
              <a:srgbClr val="FF72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1" name="Ellipse 50">
            <a:extLst>
              <a:ext uri="{FF2B5EF4-FFF2-40B4-BE49-F238E27FC236}">
                <a16:creationId xmlns:a16="http://schemas.microsoft.com/office/drawing/2014/main" id="{5A3F92D9-7F95-DB47-A056-C2CADA6BC472}"/>
              </a:ext>
            </a:extLst>
          </p:cNvPr>
          <p:cNvSpPr/>
          <p:nvPr/>
        </p:nvSpPr>
        <p:spPr>
          <a:xfrm>
            <a:off x="299023" y="3338928"/>
            <a:ext cx="137160" cy="137160"/>
          </a:xfrm>
          <a:prstGeom prst="ellipse">
            <a:avLst/>
          </a:prstGeom>
          <a:solidFill>
            <a:srgbClr val="FF0000"/>
          </a:solidFill>
          <a:ln>
            <a:solidFill>
              <a:srgbClr val="FF72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2" name="Ellipse 51">
            <a:extLst>
              <a:ext uri="{FF2B5EF4-FFF2-40B4-BE49-F238E27FC236}">
                <a16:creationId xmlns:a16="http://schemas.microsoft.com/office/drawing/2014/main" id="{8799EE3C-41BC-2E48-AFF3-039AF97449A6}"/>
              </a:ext>
            </a:extLst>
          </p:cNvPr>
          <p:cNvSpPr/>
          <p:nvPr/>
        </p:nvSpPr>
        <p:spPr>
          <a:xfrm>
            <a:off x="7198578" y="3629878"/>
            <a:ext cx="137160" cy="137160"/>
          </a:xfrm>
          <a:prstGeom prst="ellipse">
            <a:avLst/>
          </a:prstGeom>
          <a:solidFill>
            <a:srgbClr val="FF0000"/>
          </a:solidFill>
          <a:ln>
            <a:solidFill>
              <a:srgbClr val="FF72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3" name="Ellipse 52">
            <a:extLst>
              <a:ext uri="{FF2B5EF4-FFF2-40B4-BE49-F238E27FC236}">
                <a16:creationId xmlns:a16="http://schemas.microsoft.com/office/drawing/2014/main" id="{A42C5A6E-334D-7746-9BFC-CE4B00A3D42C}"/>
              </a:ext>
            </a:extLst>
          </p:cNvPr>
          <p:cNvSpPr/>
          <p:nvPr/>
        </p:nvSpPr>
        <p:spPr>
          <a:xfrm>
            <a:off x="7447961" y="3629878"/>
            <a:ext cx="137160" cy="137160"/>
          </a:xfrm>
          <a:prstGeom prst="ellipse">
            <a:avLst/>
          </a:prstGeom>
          <a:solidFill>
            <a:srgbClr val="FF0000"/>
          </a:solidFill>
          <a:ln>
            <a:solidFill>
              <a:srgbClr val="FF72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4" name="Ellipse 53">
            <a:extLst>
              <a:ext uri="{FF2B5EF4-FFF2-40B4-BE49-F238E27FC236}">
                <a16:creationId xmlns:a16="http://schemas.microsoft.com/office/drawing/2014/main" id="{B82B862C-65F4-5945-BD09-1BEB2B629D5F}"/>
              </a:ext>
            </a:extLst>
          </p:cNvPr>
          <p:cNvSpPr/>
          <p:nvPr/>
        </p:nvSpPr>
        <p:spPr>
          <a:xfrm>
            <a:off x="6963048" y="3629877"/>
            <a:ext cx="137160" cy="137160"/>
          </a:xfrm>
          <a:prstGeom prst="ellipse">
            <a:avLst/>
          </a:prstGeom>
          <a:solidFill>
            <a:srgbClr val="FF0000"/>
          </a:solidFill>
          <a:ln>
            <a:solidFill>
              <a:srgbClr val="FF72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5" name="Ellipse 54">
            <a:extLst>
              <a:ext uri="{FF2B5EF4-FFF2-40B4-BE49-F238E27FC236}">
                <a16:creationId xmlns:a16="http://schemas.microsoft.com/office/drawing/2014/main" id="{CEACF959-B401-CF46-8504-5160AE1D0D48}"/>
              </a:ext>
            </a:extLst>
          </p:cNvPr>
          <p:cNvSpPr/>
          <p:nvPr/>
        </p:nvSpPr>
        <p:spPr>
          <a:xfrm>
            <a:off x="7891310" y="3643732"/>
            <a:ext cx="137160" cy="137160"/>
          </a:xfrm>
          <a:prstGeom prst="ellipse">
            <a:avLst/>
          </a:prstGeom>
          <a:solidFill>
            <a:srgbClr val="FF7200"/>
          </a:solidFill>
          <a:ln>
            <a:solidFill>
              <a:srgbClr val="FF72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6" name="Ellipse 55">
            <a:extLst>
              <a:ext uri="{FF2B5EF4-FFF2-40B4-BE49-F238E27FC236}">
                <a16:creationId xmlns:a16="http://schemas.microsoft.com/office/drawing/2014/main" id="{6799611A-16AC-E944-AD1F-7DD1B576B002}"/>
              </a:ext>
            </a:extLst>
          </p:cNvPr>
          <p:cNvSpPr/>
          <p:nvPr/>
        </p:nvSpPr>
        <p:spPr>
          <a:xfrm>
            <a:off x="8099129" y="3643728"/>
            <a:ext cx="137160" cy="137160"/>
          </a:xfrm>
          <a:prstGeom prst="ellipse">
            <a:avLst/>
          </a:prstGeom>
          <a:solidFill>
            <a:srgbClr val="FF7200"/>
          </a:solidFill>
          <a:ln>
            <a:solidFill>
              <a:srgbClr val="FF72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7" name="Ellipse 56">
            <a:extLst>
              <a:ext uri="{FF2B5EF4-FFF2-40B4-BE49-F238E27FC236}">
                <a16:creationId xmlns:a16="http://schemas.microsoft.com/office/drawing/2014/main" id="{A355B878-6162-FC4A-905A-25BAA1F46328}"/>
              </a:ext>
            </a:extLst>
          </p:cNvPr>
          <p:cNvSpPr/>
          <p:nvPr/>
        </p:nvSpPr>
        <p:spPr>
          <a:xfrm>
            <a:off x="6464276" y="3643727"/>
            <a:ext cx="137160" cy="137160"/>
          </a:xfrm>
          <a:prstGeom prst="ellipse">
            <a:avLst/>
          </a:prstGeom>
          <a:solidFill>
            <a:srgbClr val="00B050"/>
          </a:solidFill>
          <a:ln>
            <a:solidFill>
              <a:srgbClr val="FF72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8" name="Ellipse 57">
            <a:extLst>
              <a:ext uri="{FF2B5EF4-FFF2-40B4-BE49-F238E27FC236}">
                <a16:creationId xmlns:a16="http://schemas.microsoft.com/office/drawing/2014/main" id="{6B16886D-98FA-404A-B817-A3909BA3C0D4}"/>
              </a:ext>
            </a:extLst>
          </p:cNvPr>
          <p:cNvSpPr/>
          <p:nvPr/>
        </p:nvSpPr>
        <p:spPr>
          <a:xfrm>
            <a:off x="299012" y="2812445"/>
            <a:ext cx="137160" cy="137160"/>
          </a:xfrm>
          <a:prstGeom prst="ellipse">
            <a:avLst/>
          </a:prstGeom>
          <a:solidFill>
            <a:srgbClr val="00B050"/>
          </a:solidFill>
          <a:ln>
            <a:solidFill>
              <a:srgbClr val="FF72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B680D0A5-D94D-ED4A-ACAA-C1CBFB30579B}"/>
              </a:ext>
            </a:extLst>
          </p:cNvPr>
          <p:cNvSpPr txBox="1"/>
          <p:nvPr/>
        </p:nvSpPr>
        <p:spPr>
          <a:xfrm>
            <a:off x="6074978" y="6470075"/>
            <a:ext cx="2977610" cy="369332"/>
          </a:xfrm>
          <a:prstGeom prst="rect">
            <a:avLst/>
          </a:prstGeom>
          <a:noFill/>
        </p:spPr>
        <p:txBody>
          <a:bodyPr wrap="none" rtlCol="0">
            <a:spAutoFit/>
          </a:bodyPr>
          <a:lstStyle/>
          <a:p>
            <a:r>
              <a:rPr lang="fr-FR" dirty="0"/>
              <a:t>But </a:t>
            </a:r>
            <a:r>
              <a:rPr lang="fr-FR" dirty="0" err="1"/>
              <a:t>they</a:t>
            </a:r>
            <a:r>
              <a:rPr lang="fr-FR" dirty="0"/>
              <a:t> are not </a:t>
            </a:r>
            <a:r>
              <a:rPr lang="fr-FR" dirty="0" err="1"/>
              <a:t>generative</a:t>
            </a:r>
            <a:r>
              <a:rPr lang="fr-FR" dirty="0"/>
              <a:t> …</a:t>
            </a:r>
          </a:p>
        </p:txBody>
      </p:sp>
    </p:spTree>
    <p:extLst>
      <p:ext uri="{BB962C8B-B14F-4D97-AF65-F5344CB8AC3E}">
        <p14:creationId xmlns:p14="http://schemas.microsoft.com/office/powerpoint/2010/main" val="1326828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648450" y="3458528"/>
            <a:ext cx="1733550" cy="361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511300" y="1349643"/>
            <a:ext cx="2500571" cy="2413075"/>
            <a:chOff x="511300" y="1349643"/>
            <a:chExt cx="2500571" cy="2413075"/>
          </a:xfrm>
        </p:grpSpPr>
        <p:cxnSp>
          <p:nvCxnSpPr>
            <p:cNvPr id="12" name="Straight Arrow Connector 11"/>
            <p:cNvCxnSpPr/>
            <p:nvPr/>
          </p:nvCxnSpPr>
          <p:spPr>
            <a:xfrm flipV="1">
              <a:off x="1561245" y="1349643"/>
              <a:ext cx="0" cy="1397000"/>
            </a:xfrm>
            <a:prstGeom prst="straightConnector1">
              <a:avLst/>
            </a:prstGeom>
            <a:ln w="38100" cmpd="sng">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1561245" y="2746643"/>
              <a:ext cx="1295400" cy="0"/>
            </a:xfrm>
            <a:prstGeom prst="straightConnector1">
              <a:avLst/>
            </a:prstGeom>
            <a:ln w="38100" cmpd="sng">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1561245" y="2746643"/>
              <a:ext cx="984144" cy="856890"/>
            </a:xfrm>
            <a:prstGeom prst="straightConnector1">
              <a:avLst/>
            </a:prstGeom>
            <a:ln w="38100" cmpd="sng">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850045" y="2746643"/>
              <a:ext cx="711200" cy="656174"/>
            </a:xfrm>
            <a:prstGeom prst="straightConnector1">
              <a:avLst/>
            </a:prstGeom>
            <a:ln w="38100" cmpd="sng">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3"/>
            <a:stretch>
              <a:fillRect/>
            </a:stretch>
          </p:blipFill>
          <p:spPr>
            <a:xfrm>
              <a:off x="511300" y="3492718"/>
              <a:ext cx="245455" cy="180000"/>
            </a:xfrm>
            <a:prstGeom prst="rect">
              <a:avLst/>
            </a:prstGeom>
          </p:spPr>
        </p:pic>
        <p:pic>
          <p:nvPicPr>
            <p:cNvPr id="35" name="Picture 34"/>
            <p:cNvPicPr>
              <a:picLocks noChangeAspect="1"/>
            </p:cNvPicPr>
            <p:nvPr/>
          </p:nvPicPr>
          <p:blipFill>
            <a:blip r:embed="rId4"/>
            <a:stretch>
              <a:fillRect/>
            </a:stretch>
          </p:blipFill>
          <p:spPr>
            <a:xfrm>
              <a:off x="2611190" y="3582718"/>
              <a:ext cx="245455" cy="180000"/>
            </a:xfrm>
            <a:prstGeom prst="rect">
              <a:avLst/>
            </a:prstGeom>
          </p:spPr>
        </p:pic>
        <p:pic>
          <p:nvPicPr>
            <p:cNvPr id="36" name="Picture 35"/>
            <p:cNvPicPr>
              <a:picLocks noChangeAspect="1"/>
            </p:cNvPicPr>
            <p:nvPr/>
          </p:nvPicPr>
          <p:blipFill>
            <a:blip r:embed="rId5"/>
            <a:stretch>
              <a:fillRect/>
            </a:stretch>
          </p:blipFill>
          <p:spPr>
            <a:xfrm>
              <a:off x="2790962" y="2455470"/>
              <a:ext cx="220909" cy="180000"/>
            </a:xfrm>
            <a:prstGeom prst="rect">
              <a:avLst/>
            </a:prstGeom>
          </p:spPr>
        </p:pic>
        <p:pic>
          <p:nvPicPr>
            <p:cNvPr id="37" name="Picture 36"/>
            <p:cNvPicPr>
              <a:picLocks noChangeAspect="1"/>
            </p:cNvPicPr>
            <p:nvPr/>
          </p:nvPicPr>
          <p:blipFill>
            <a:blip r:embed="rId6"/>
            <a:stretch>
              <a:fillRect/>
            </a:stretch>
          </p:blipFill>
          <p:spPr>
            <a:xfrm>
              <a:off x="1790250" y="1349643"/>
              <a:ext cx="335455" cy="180000"/>
            </a:xfrm>
            <a:prstGeom prst="rect">
              <a:avLst/>
            </a:prstGeom>
          </p:spPr>
        </p:pic>
      </p:grpSp>
      <p:sp>
        <p:nvSpPr>
          <p:cNvPr id="44" name="TextBox 43"/>
          <p:cNvSpPr txBox="1"/>
          <p:nvPr/>
        </p:nvSpPr>
        <p:spPr>
          <a:xfrm>
            <a:off x="1184292" y="4575850"/>
            <a:ext cx="1211915" cy="369332"/>
          </a:xfrm>
          <a:prstGeom prst="rect">
            <a:avLst/>
          </a:prstGeom>
          <a:noFill/>
        </p:spPr>
        <p:txBody>
          <a:bodyPr wrap="none" rtlCol="0">
            <a:spAutoFit/>
          </a:bodyPr>
          <a:lstStyle/>
          <a:p>
            <a:r>
              <a:rPr lang="en-US" dirty="0"/>
              <a:t>Data space</a:t>
            </a:r>
          </a:p>
        </p:txBody>
      </p:sp>
      <p:grpSp>
        <p:nvGrpSpPr>
          <p:cNvPr id="17" name="Group 63">
            <a:extLst>
              <a:ext uri="{FF2B5EF4-FFF2-40B4-BE49-F238E27FC236}">
                <a16:creationId xmlns:a16="http://schemas.microsoft.com/office/drawing/2014/main" id="{EEFA9222-A0C0-6647-8F13-0AAA6D1EE0EE}"/>
              </a:ext>
            </a:extLst>
          </p:cNvPr>
          <p:cNvGrpSpPr/>
          <p:nvPr/>
        </p:nvGrpSpPr>
        <p:grpSpPr>
          <a:xfrm>
            <a:off x="101280" y="5093207"/>
            <a:ext cx="4419340" cy="806710"/>
            <a:chOff x="547761" y="4403330"/>
            <a:chExt cx="4419340" cy="806710"/>
          </a:xfrm>
        </p:grpSpPr>
        <p:pic>
          <p:nvPicPr>
            <p:cNvPr id="18" name="Picture 64">
              <a:extLst>
                <a:ext uri="{FF2B5EF4-FFF2-40B4-BE49-F238E27FC236}">
                  <a16:creationId xmlns:a16="http://schemas.microsoft.com/office/drawing/2014/main" id="{2926C392-C746-4A4F-BEBB-F46A0758584E}"/>
                </a:ext>
              </a:extLst>
            </p:cNvPr>
            <p:cNvPicPr>
              <a:picLocks noChangeAspect="1"/>
            </p:cNvPicPr>
            <p:nvPr/>
          </p:nvPicPr>
          <p:blipFill>
            <a:blip r:embed="rId7"/>
            <a:stretch>
              <a:fillRect/>
            </a:stretch>
          </p:blipFill>
          <p:spPr>
            <a:xfrm>
              <a:off x="995430" y="4409831"/>
              <a:ext cx="1151999" cy="288000"/>
            </a:xfrm>
            <a:prstGeom prst="rect">
              <a:avLst/>
            </a:prstGeom>
          </p:spPr>
        </p:pic>
        <p:pic>
          <p:nvPicPr>
            <p:cNvPr id="19" name="Picture 65">
              <a:extLst>
                <a:ext uri="{FF2B5EF4-FFF2-40B4-BE49-F238E27FC236}">
                  <a16:creationId xmlns:a16="http://schemas.microsoft.com/office/drawing/2014/main" id="{35405226-569C-7042-80CF-B4D0D036AA2B}"/>
                </a:ext>
              </a:extLst>
            </p:cNvPr>
            <p:cNvPicPr>
              <a:picLocks noChangeAspect="1"/>
            </p:cNvPicPr>
            <p:nvPr/>
          </p:nvPicPr>
          <p:blipFill>
            <a:blip r:embed="rId8"/>
            <a:stretch>
              <a:fillRect/>
            </a:stretch>
          </p:blipFill>
          <p:spPr>
            <a:xfrm>
              <a:off x="547761" y="4813981"/>
              <a:ext cx="2310855" cy="288000"/>
            </a:xfrm>
            <a:prstGeom prst="rect">
              <a:avLst/>
            </a:prstGeom>
          </p:spPr>
        </p:pic>
        <p:sp>
          <p:nvSpPr>
            <p:cNvPr id="20" name="TextBox 66">
              <a:extLst>
                <a:ext uri="{FF2B5EF4-FFF2-40B4-BE49-F238E27FC236}">
                  <a16:creationId xmlns:a16="http://schemas.microsoft.com/office/drawing/2014/main" id="{B09F2BD2-CE33-5B43-88D1-AD9EA9E19435}"/>
                </a:ext>
              </a:extLst>
            </p:cNvPr>
            <p:cNvSpPr txBox="1"/>
            <p:nvPr/>
          </p:nvSpPr>
          <p:spPr>
            <a:xfrm>
              <a:off x="3001355" y="4403330"/>
              <a:ext cx="1629623" cy="369332"/>
            </a:xfrm>
            <a:prstGeom prst="rect">
              <a:avLst/>
            </a:prstGeom>
            <a:noFill/>
          </p:spPr>
          <p:txBody>
            <a:bodyPr wrap="none" rtlCol="0">
              <a:spAutoFit/>
            </a:bodyPr>
            <a:lstStyle/>
            <a:p>
              <a:r>
                <a:rPr lang="en-US" dirty="0"/>
                <a:t>(binary images)</a:t>
              </a:r>
            </a:p>
          </p:txBody>
        </p:sp>
        <p:sp>
          <p:nvSpPr>
            <p:cNvPr id="21" name="TextBox 67">
              <a:extLst>
                <a:ext uri="{FF2B5EF4-FFF2-40B4-BE49-F238E27FC236}">
                  <a16:creationId xmlns:a16="http://schemas.microsoft.com/office/drawing/2014/main" id="{741C3437-7982-A148-890F-50AAD1BF1EE0}"/>
                </a:ext>
              </a:extLst>
            </p:cNvPr>
            <p:cNvSpPr txBox="1"/>
            <p:nvPr/>
          </p:nvSpPr>
          <p:spPr>
            <a:xfrm>
              <a:off x="2913797" y="4840708"/>
              <a:ext cx="2053304" cy="369332"/>
            </a:xfrm>
            <a:prstGeom prst="rect">
              <a:avLst/>
            </a:prstGeom>
            <a:noFill/>
          </p:spPr>
          <p:txBody>
            <a:bodyPr wrap="none" rtlCol="0">
              <a:spAutoFit/>
            </a:bodyPr>
            <a:lstStyle/>
            <a:p>
              <a:r>
                <a:rPr lang="en-US" dirty="0"/>
                <a:t>(protein sequences)</a:t>
              </a:r>
            </a:p>
          </p:txBody>
        </p:sp>
      </p:grpSp>
      <p:sp>
        <p:nvSpPr>
          <p:cNvPr id="24" name="Title 5">
            <a:extLst>
              <a:ext uri="{FF2B5EF4-FFF2-40B4-BE49-F238E27FC236}">
                <a16:creationId xmlns:a16="http://schemas.microsoft.com/office/drawing/2014/main" id="{11EC3CC5-DFB9-874D-8F4D-3B6A6BBC29DF}"/>
              </a:ext>
            </a:extLst>
          </p:cNvPr>
          <p:cNvSpPr>
            <a:spLocks noGrp="1"/>
          </p:cNvSpPr>
          <p:nvPr>
            <p:ph type="title"/>
          </p:nvPr>
        </p:nvSpPr>
        <p:spPr>
          <a:xfrm>
            <a:off x="0" y="15918"/>
            <a:ext cx="9144000" cy="707886"/>
          </a:xfrm>
        </p:spPr>
        <p:txBody>
          <a:bodyPr/>
          <a:lstStyle/>
          <a:p>
            <a:r>
              <a:rPr lang="en-US" dirty="0"/>
              <a:t>Feature Extraction from data</a:t>
            </a:r>
          </a:p>
        </p:txBody>
      </p:sp>
    </p:spTree>
    <p:extLst>
      <p:ext uri="{BB962C8B-B14F-4D97-AF65-F5344CB8AC3E}">
        <p14:creationId xmlns:p14="http://schemas.microsoft.com/office/powerpoint/2010/main" val="4062829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648450" y="3458528"/>
            <a:ext cx="1733550" cy="361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V="1">
            <a:off x="1561245" y="1349643"/>
            <a:ext cx="0" cy="1397000"/>
          </a:xfrm>
          <a:prstGeom prst="straightConnector1">
            <a:avLst/>
          </a:prstGeom>
          <a:ln w="38100" cmpd="sng">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1561245" y="2746643"/>
            <a:ext cx="1295400" cy="0"/>
          </a:xfrm>
          <a:prstGeom prst="straightConnector1">
            <a:avLst/>
          </a:prstGeom>
          <a:ln w="38100" cmpd="sng">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1561245" y="2746643"/>
            <a:ext cx="984144" cy="856890"/>
          </a:xfrm>
          <a:prstGeom prst="straightConnector1">
            <a:avLst/>
          </a:prstGeom>
          <a:ln w="38100" cmpd="sng">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850045" y="2746643"/>
            <a:ext cx="711200" cy="656174"/>
          </a:xfrm>
          <a:prstGeom prst="straightConnector1">
            <a:avLst/>
          </a:prstGeom>
          <a:ln w="38100" cmpd="sng">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2"/>
          <a:stretch>
            <a:fillRect/>
          </a:stretch>
        </p:blipFill>
        <p:spPr>
          <a:xfrm>
            <a:off x="511300" y="3492718"/>
            <a:ext cx="245455" cy="180000"/>
          </a:xfrm>
          <a:prstGeom prst="rect">
            <a:avLst/>
          </a:prstGeom>
        </p:spPr>
      </p:pic>
      <p:pic>
        <p:nvPicPr>
          <p:cNvPr id="35" name="Picture 34"/>
          <p:cNvPicPr>
            <a:picLocks noChangeAspect="1"/>
          </p:cNvPicPr>
          <p:nvPr/>
        </p:nvPicPr>
        <p:blipFill>
          <a:blip r:embed="rId3"/>
          <a:stretch>
            <a:fillRect/>
          </a:stretch>
        </p:blipFill>
        <p:spPr>
          <a:xfrm>
            <a:off x="2611190" y="3582718"/>
            <a:ext cx="245455" cy="180000"/>
          </a:xfrm>
          <a:prstGeom prst="rect">
            <a:avLst/>
          </a:prstGeom>
        </p:spPr>
      </p:pic>
      <p:pic>
        <p:nvPicPr>
          <p:cNvPr id="36" name="Picture 35"/>
          <p:cNvPicPr>
            <a:picLocks noChangeAspect="1"/>
          </p:cNvPicPr>
          <p:nvPr/>
        </p:nvPicPr>
        <p:blipFill>
          <a:blip r:embed="rId4"/>
          <a:stretch>
            <a:fillRect/>
          </a:stretch>
        </p:blipFill>
        <p:spPr>
          <a:xfrm>
            <a:off x="2790962" y="2455470"/>
            <a:ext cx="220909" cy="180000"/>
          </a:xfrm>
          <a:prstGeom prst="rect">
            <a:avLst/>
          </a:prstGeom>
        </p:spPr>
      </p:pic>
      <p:pic>
        <p:nvPicPr>
          <p:cNvPr id="37" name="Picture 36"/>
          <p:cNvPicPr>
            <a:picLocks noChangeAspect="1"/>
          </p:cNvPicPr>
          <p:nvPr/>
        </p:nvPicPr>
        <p:blipFill>
          <a:blip r:embed="rId5"/>
          <a:stretch>
            <a:fillRect/>
          </a:stretch>
        </p:blipFill>
        <p:spPr>
          <a:xfrm>
            <a:off x="1790250" y="1349643"/>
            <a:ext cx="335455" cy="180000"/>
          </a:xfrm>
          <a:prstGeom prst="rect">
            <a:avLst/>
          </a:prstGeom>
        </p:spPr>
      </p:pic>
      <p:sp>
        <p:nvSpPr>
          <p:cNvPr id="47" name="Oval 46"/>
          <p:cNvSpPr>
            <a:spLocks noChangeAspect="1"/>
          </p:cNvSpPr>
          <p:nvPr/>
        </p:nvSpPr>
        <p:spPr>
          <a:xfrm>
            <a:off x="2044700" y="3401050"/>
            <a:ext cx="108000" cy="108000"/>
          </a:xfrm>
          <a:prstGeom prst="ellipse">
            <a:avLst/>
          </a:prstGeom>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0" name="Oval 49"/>
          <p:cNvSpPr>
            <a:spLocks noChangeAspect="1"/>
          </p:cNvSpPr>
          <p:nvPr/>
        </p:nvSpPr>
        <p:spPr>
          <a:xfrm>
            <a:off x="1790250" y="2226300"/>
            <a:ext cx="108000" cy="108000"/>
          </a:xfrm>
          <a:prstGeom prst="ellipse">
            <a:avLst/>
          </a:prstGeom>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1" name="Oval 50"/>
          <p:cNvSpPr>
            <a:spLocks noChangeAspect="1"/>
          </p:cNvSpPr>
          <p:nvPr/>
        </p:nvSpPr>
        <p:spPr>
          <a:xfrm>
            <a:off x="907082" y="2581470"/>
            <a:ext cx="108000" cy="108000"/>
          </a:xfrm>
          <a:prstGeom prst="ellipse">
            <a:avLst/>
          </a:prstGeom>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2" name="Oval 51"/>
          <p:cNvSpPr>
            <a:spLocks noChangeAspect="1"/>
          </p:cNvSpPr>
          <p:nvPr/>
        </p:nvSpPr>
        <p:spPr>
          <a:xfrm>
            <a:off x="1184292" y="3341027"/>
            <a:ext cx="108000" cy="108000"/>
          </a:xfrm>
          <a:prstGeom prst="ellipse">
            <a:avLst/>
          </a:prstGeom>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3" name="Oval 52"/>
          <p:cNvSpPr>
            <a:spLocks noChangeAspect="1"/>
          </p:cNvSpPr>
          <p:nvPr/>
        </p:nvSpPr>
        <p:spPr>
          <a:xfrm>
            <a:off x="1682250" y="3672718"/>
            <a:ext cx="108000" cy="108000"/>
          </a:xfrm>
          <a:prstGeom prst="ellipse">
            <a:avLst/>
          </a:prstGeom>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5" name="Oval 54"/>
          <p:cNvSpPr>
            <a:spLocks noChangeAspect="1"/>
          </p:cNvSpPr>
          <p:nvPr/>
        </p:nvSpPr>
        <p:spPr>
          <a:xfrm>
            <a:off x="1320275" y="2473470"/>
            <a:ext cx="108000" cy="108000"/>
          </a:xfrm>
          <a:prstGeom prst="ellipse">
            <a:avLst/>
          </a:prstGeom>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7" name="Oval 56"/>
          <p:cNvSpPr>
            <a:spLocks noChangeAspect="1"/>
          </p:cNvSpPr>
          <p:nvPr/>
        </p:nvSpPr>
        <p:spPr>
          <a:xfrm>
            <a:off x="2234207" y="2128070"/>
            <a:ext cx="108000" cy="108000"/>
          </a:xfrm>
          <a:prstGeom prst="ellipse">
            <a:avLst/>
          </a:prstGeom>
          <a:solidFill>
            <a:schemeClr val="accent3">
              <a:lumMod val="75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8" name="Oval 57"/>
          <p:cNvSpPr>
            <a:spLocks noChangeAspect="1"/>
          </p:cNvSpPr>
          <p:nvPr/>
        </p:nvSpPr>
        <p:spPr>
          <a:xfrm>
            <a:off x="1898250" y="1920952"/>
            <a:ext cx="108000" cy="108000"/>
          </a:xfrm>
          <a:prstGeom prst="ellipse">
            <a:avLst/>
          </a:prstGeom>
          <a:solidFill>
            <a:schemeClr val="accent3">
              <a:lumMod val="75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9" name="Oval 58"/>
          <p:cNvSpPr>
            <a:spLocks noChangeAspect="1"/>
          </p:cNvSpPr>
          <p:nvPr/>
        </p:nvSpPr>
        <p:spPr>
          <a:xfrm>
            <a:off x="1100147" y="1788372"/>
            <a:ext cx="108000" cy="108000"/>
          </a:xfrm>
          <a:prstGeom prst="ellipse">
            <a:avLst/>
          </a:prstGeom>
          <a:solidFill>
            <a:schemeClr val="bg2">
              <a:lumMod val="50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9" name="TextBox 68"/>
          <p:cNvSpPr txBox="1"/>
          <p:nvPr/>
        </p:nvSpPr>
        <p:spPr>
          <a:xfrm>
            <a:off x="1184292" y="4575850"/>
            <a:ext cx="1211915" cy="369332"/>
          </a:xfrm>
          <a:prstGeom prst="rect">
            <a:avLst/>
          </a:prstGeom>
          <a:noFill/>
        </p:spPr>
        <p:txBody>
          <a:bodyPr wrap="none" rtlCol="0">
            <a:spAutoFit/>
          </a:bodyPr>
          <a:lstStyle/>
          <a:p>
            <a:r>
              <a:rPr lang="en-US" dirty="0"/>
              <a:t>Data space</a:t>
            </a:r>
          </a:p>
        </p:txBody>
      </p:sp>
      <p:cxnSp>
        <p:nvCxnSpPr>
          <p:cNvPr id="45" name="Straight Arrow Connector 44"/>
          <p:cNvCxnSpPr/>
          <p:nvPr/>
        </p:nvCxnSpPr>
        <p:spPr>
          <a:xfrm flipH="1">
            <a:off x="2342207" y="1187920"/>
            <a:ext cx="669664" cy="841032"/>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46" name="Rectangle 45"/>
          <p:cNvSpPr/>
          <p:nvPr/>
        </p:nvSpPr>
        <p:spPr>
          <a:xfrm>
            <a:off x="3260129" y="2872878"/>
            <a:ext cx="1647557" cy="3529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3285529" y="2568770"/>
            <a:ext cx="1845271" cy="3529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3062214" y="1632886"/>
            <a:ext cx="1647557" cy="2761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56">
            <a:extLst>
              <a:ext uri="{FF2B5EF4-FFF2-40B4-BE49-F238E27FC236}">
                <a16:creationId xmlns:a16="http://schemas.microsoft.com/office/drawing/2014/main" id="{962543EE-4840-424E-89F8-7C69EB90E51F}"/>
              </a:ext>
            </a:extLst>
          </p:cNvPr>
          <p:cNvSpPr>
            <a:spLocks noChangeAspect="1"/>
          </p:cNvSpPr>
          <p:nvPr/>
        </p:nvSpPr>
        <p:spPr>
          <a:xfrm>
            <a:off x="2287751" y="2910667"/>
            <a:ext cx="108000" cy="108000"/>
          </a:xfrm>
          <a:prstGeom prst="ellipse">
            <a:avLst/>
          </a:prstGeom>
          <a:solidFill>
            <a:schemeClr val="accent3">
              <a:lumMod val="75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74" name="Oval 56">
            <a:extLst>
              <a:ext uri="{FF2B5EF4-FFF2-40B4-BE49-F238E27FC236}">
                <a16:creationId xmlns:a16="http://schemas.microsoft.com/office/drawing/2014/main" id="{1E5D8CC6-F87E-2A4E-A18A-A16E920BC496}"/>
              </a:ext>
            </a:extLst>
          </p:cNvPr>
          <p:cNvSpPr>
            <a:spLocks noChangeAspect="1"/>
          </p:cNvSpPr>
          <p:nvPr/>
        </p:nvSpPr>
        <p:spPr>
          <a:xfrm>
            <a:off x="2131233" y="3050710"/>
            <a:ext cx="108000" cy="108000"/>
          </a:xfrm>
          <a:prstGeom prst="ellipse">
            <a:avLst/>
          </a:prstGeom>
          <a:solidFill>
            <a:schemeClr val="accent3">
              <a:lumMod val="75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9EA3910-0B80-BF4E-833B-B6C9E1775702}"/>
              </a:ext>
            </a:extLst>
          </p:cNvPr>
          <p:cNvSpPr/>
          <p:nvPr/>
        </p:nvSpPr>
        <p:spPr>
          <a:xfrm>
            <a:off x="3213270" y="3509050"/>
            <a:ext cx="1307350" cy="271668"/>
          </a:xfrm>
          <a:prstGeom prst="rect">
            <a:avLst/>
          </a:prstGeom>
          <a:noFill/>
          <a:ln>
            <a:noFill/>
          </a:ln>
        </p:spPr>
        <p:style>
          <a:lnRef idx="1">
            <a:schemeClr val="accent1"/>
          </a:lnRef>
          <a:fillRef idx="1001">
            <a:schemeClr val="lt1"/>
          </a:fillRef>
          <a:effectRef idx="2">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F937A07B-BE2A-A540-BA78-26FC6B68CFEC}"/>
              </a:ext>
            </a:extLst>
          </p:cNvPr>
          <p:cNvSpPr/>
          <p:nvPr/>
        </p:nvSpPr>
        <p:spPr>
          <a:xfrm rot="20194886">
            <a:off x="4065364" y="3334598"/>
            <a:ext cx="1272190" cy="2363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75" name="Oval 56">
            <a:extLst>
              <a:ext uri="{FF2B5EF4-FFF2-40B4-BE49-F238E27FC236}">
                <a16:creationId xmlns:a16="http://schemas.microsoft.com/office/drawing/2014/main" id="{AC9A0F92-C743-2C49-A37A-E53AF8590F96}"/>
              </a:ext>
            </a:extLst>
          </p:cNvPr>
          <p:cNvSpPr>
            <a:spLocks noChangeAspect="1"/>
          </p:cNvSpPr>
          <p:nvPr/>
        </p:nvSpPr>
        <p:spPr>
          <a:xfrm>
            <a:off x="2386607" y="2280470"/>
            <a:ext cx="108000" cy="108000"/>
          </a:xfrm>
          <a:prstGeom prst="ellipse">
            <a:avLst/>
          </a:prstGeom>
          <a:solidFill>
            <a:schemeClr val="accent3">
              <a:lumMod val="75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1B33A107-9711-AD43-B6AC-A719E8AD1B66}"/>
              </a:ext>
            </a:extLst>
          </p:cNvPr>
          <p:cNvSpPr/>
          <p:nvPr/>
        </p:nvSpPr>
        <p:spPr>
          <a:xfrm>
            <a:off x="3011871" y="3504447"/>
            <a:ext cx="1366165" cy="3714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 name="Rectangle 2">
            <a:extLst>
              <a:ext uri="{FF2B5EF4-FFF2-40B4-BE49-F238E27FC236}">
                <a16:creationId xmlns:a16="http://schemas.microsoft.com/office/drawing/2014/main" id="{F174DAA1-C30D-9044-AEEC-B7B3B8947139}"/>
              </a:ext>
            </a:extLst>
          </p:cNvPr>
          <p:cNvSpPr/>
          <p:nvPr/>
        </p:nvSpPr>
        <p:spPr>
          <a:xfrm>
            <a:off x="5264311" y="2910667"/>
            <a:ext cx="196689" cy="28653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1" name="Title 5">
            <a:extLst>
              <a:ext uri="{FF2B5EF4-FFF2-40B4-BE49-F238E27FC236}">
                <a16:creationId xmlns:a16="http://schemas.microsoft.com/office/drawing/2014/main" id="{005D06E9-72E4-8E4B-96FD-98CECD19E605}"/>
              </a:ext>
            </a:extLst>
          </p:cNvPr>
          <p:cNvSpPr>
            <a:spLocks noGrp="1"/>
          </p:cNvSpPr>
          <p:nvPr>
            <p:ph type="title"/>
          </p:nvPr>
        </p:nvSpPr>
        <p:spPr>
          <a:xfrm>
            <a:off x="0" y="29773"/>
            <a:ext cx="9144000" cy="707886"/>
          </a:xfrm>
        </p:spPr>
        <p:txBody>
          <a:bodyPr/>
          <a:lstStyle/>
          <a:p>
            <a:r>
              <a:rPr lang="en-US" dirty="0"/>
              <a:t>Feature Extraction from data</a:t>
            </a:r>
          </a:p>
        </p:txBody>
      </p:sp>
      <p:sp>
        <p:nvSpPr>
          <p:cNvPr id="38" name="TextBox 62">
            <a:extLst>
              <a:ext uri="{FF2B5EF4-FFF2-40B4-BE49-F238E27FC236}">
                <a16:creationId xmlns:a16="http://schemas.microsoft.com/office/drawing/2014/main" id="{652B8269-EA3C-D14A-A2C0-CF0C74B7C67C}"/>
              </a:ext>
            </a:extLst>
          </p:cNvPr>
          <p:cNvSpPr txBox="1"/>
          <p:nvPr/>
        </p:nvSpPr>
        <p:spPr>
          <a:xfrm>
            <a:off x="83868" y="818588"/>
            <a:ext cx="4766895" cy="369332"/>
          </a:xfrm>
          <a:prstGeom prst="rect">
            <a:avLst/>
          </a:prstGeom>
          <a:noFill/>
        </p:spPr>
        <p:txBody>
          <a:bodyPr wrap="square" rtlCol="0">
            <a:spAutoFit/>
          </a:bodyPr>
          <a:lstStyle/>
          <a:p>
            <a:pPr algn="ctr"/>
            <a:r>
              <a:rPr lang="en-US" dirty="0">
                <a:solidFill>
                  <a:srgbClr val="660066"/>
                </a:solidFill>
              </a:rPr>
              <a:t>Set of all images of digits / functional sequences</a:t>
            </a:r>
          </a:p>
        </p:txBody>
      </p:sp>
      <p:grpSp>
        <p:nvGrpSpPr>
          <p:cNvPr id="43" name="Group 63">
            <a:extLst>
              <a:ext uri="{FF2B5EF4-FFF2-40B4-BE49-F238E27FC236}">
                <a16:creationId xmlns:a16="http://schemas.microsoft.com/office/drawing/2014/main" id="{76884132-E13E-FE4F-9252-A284680C9085}"/>
              </a:ext>
            </a:extLst>
          </p:cNvPr>
          <p:cNvGrpSpPr/>
          <p:nvPr/>
        </p:nvGrpSpPr>
        <p:grpSpPr>
          <a:xfrm>
            <a:off x="101280" y="5093207"/>
            <a:ext cx="4419340" cy="806710"/>
            <a:chOff x="547761" y="4403330"/>
            <a:chExt cx="4419340" cy="806710"/>
          </a:xfrm>
        </p:grpSpPr>
        <p:pic>
          <p:nvPicPr>
            <p:cNvPr id="44" name="Picture 64">
              <a:extLst>
                <a:ext uri="{FF2B5EF4-FFF2-40B4-BE49-F238E27FC236}">
                  <a16:creationId xmlns:a16="http://schemas.microsoft.com/office/drawing/2014/main" id="{378A7B18-C125-B442-887E-6C84DBBEAB4F}"/>
                </a:ext>
              </a:extLst>
            </p:cNvPr>
            <p:cNvPicPr>
              <a:picLocks noChangeAspect="1"/>
            </p:cNvPicPr>
            <p:nvPr/>
          </p:nvPicPr>
          <p:blipFill>
            <a:blip r:embed="rId6"/>
            <a:stretch>
              <a:fillRect/>
            </a:stretch>
          </p:blipFill>
          <p:spPr>
            <a:xfrm>
              <a:off x="995430" y="4409831"/>
              <a:ext cx="1151999" cy="288000"/>
            </a:xfrm>
            <a:prstGeom prst="rect">
              <a:avLst/>
            </a:prstGeom>
          </p:spPr>
        </p:pic>
        <p:pic>
          <p:nvPicPr>
            <p:cNvPr id="49" name="Picture 65">
              <a:extLst>
                <a:ext uri="{FF2B5EF4-FFF2-40B4-BE49-F238E27FC236}">
                  <a16:creationId xmlns:a16="http://schemas.microsoft.com/office/drawing/2014/main" id="{E6FAD497-BCB9-DE4F-AE39-C240B6F4ED36}"/>
                </a:ext>
              </a:extLst>
            </p:cNvPr>
            <p:cNvPicPr>
              <a:picLocks noChangeAspect="1"/>
            </p:cNvPicPr>
            <p:nvPr/>
          </p:nvPicPr>
          <p:blipFill>
            <a:blip r:embed="rId7"/>
            <a:stretch>
              <a:fillRect/>
            </a:stretch>
          </p:blipFill>
          <p:spPr>
            <a:xfrm>
              <a:off x="547761" y="4813981"/>
              <a:ext cx="2310855" cy="288000"/>
            </a:xfrm>
            <a:prstGeom prst="rect">
              <a:avLst/>
            </a:prstGeom>
          </p:spPr>
        </p:pic>
        <p:sp>
          <p:nvSpPr>
            <p:cNvPr id="56" name="TextBox 66">
              <a:extLst>
                <a:ext uri="{FF2B5EF4-FFF2-40B4-BE49-F238E27FC236}">
                  <a16:creationId xmlns:a16="http://schemas.microsoft.com/office/drawing/2014/main" id="{5415144B-C221-C34B-A3AB-CF78AAAC768A}"/>
                </a:ext>
              </a:extLst>
            </p:cNvPr>
            <p:cNvSpPr txBox="1"/>
            <p:nvPr/>
          </p:nvSpPr>
          <p:spPr>
            <a:xfrm>
              <a:off x="3001355" y="4403330"/>
              <a:ext cx="1629623" cy="369332"/>
            </a:xfrm>
            <a:prstGeom prst="rect">
              <a:avLst/>
            </a:prstGeom>
            <a:noFill/>
          </p:spPr>
          <p:txBody>
            <a:bodyPr wrap="none" rtlCol="0">
              <a:spAutoFit/>
            </a:bodyPr>
            <a:lstStyle/>
            <a:p>
              <a:r>
                <a:rPr lang="en-US" dirty="0"/>
                <a:t>(binary images)</a:t>
              </a:r>
            </a:p>
          </p:txBody>
        </p:sp>
        <p:sp>
          <p:nvSpPr>
            <p:cNvPr id="60" name="TextBox 67">
              <a:extLst>
                <a:ext uri="{FF2B5EF4-FFF2-40B4-BE49-F238E27FC236}">
                  <a16:creationId xmlns:a16="http://schemas.microsoft.com/office/drawing/2014/main" id="{A2775292-1835-0642-9ACD-4DA9B08563A8}"/>
                </a:ext>
              </a:extLst>
            </p:cNvPr>
            <p:cNvSpPr txBox="1"/>
            <p:nvPr/>
          </p:nvSpPr>
          <p:spPr>
            <a:xfrm>
              <a:off x="2913797" y="4840708"/>
              <a:ext cx="2053304" cy="369332"/>
            </a:xfrm>
            <a:prstGeom prst="rect">
              <a:avLst/>
            </a:prstGeom>
            <a:noFill/>
          </p:spPr>
          <p:txBody>
            <a:bodyPr wrap="none" rtlCol="0">
              <a:spAutoFit/>
            </a:bodyPr>
            <a:lstStyle/>
            <a:p>
              <a:r>
                <a:rPr lang="en-US" dirty="0"/>
                <a:t>(protein sequences)</a:t>
              </a:r>
            </a:p>
          </p:txBody>
        </p:sp>
      </p:grpSp>
    </p:spTree>
    <p:extLst>
      <p:ext uri="{BB962C8B-B14F-4D97-AF65-F5344CB8AC3E}">
        <p14:creationId xmlns:p14="http://schemas.microsoft.com/office/powerpoint/2010/main" val="3515544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648450" y="3472383"/>
            <a:ext cx="1733550" cy="361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h</a:t>
            </a:r>
          </a:p>
        </p:txBody>
      </p:sp>
      <p:cxnSp>
        <p:nvCxnSpPr>
          <p:cNvPr id="12" name="Straight Arrow Connector 11"/>
          <p:cNvCxnSpPr/>
          <p:nvPr/>
        </p:nvCxnSpPr>
        <p:spPr>
          <a:xfrm flipV="1">
            <a:off x="1561245" y="1349643"/>
            <a:ext cx="0" cy="1397000"/>
          </a:xfrm>
          <a:prstGeom prst="straightConnector1">
            <a:avLst/>
          </a:prstGeom>
          <a:ln w="38100" cmpd="sng">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1561245" y="2746643"/>
            <a:ext cx="1295400" cy="0"/>
          </a:xfrm>
          <a:prstGeom prst="straightConnector1">
            <a:avLst/>
          </a:prstGeom>
          <a:ln w="38100" cmpd="sng">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1561245" y="2746643"/>
            <a:ext cx="984144" cy="856890"/>
          </a:xfrm>
          <a:prstGeom prst="straightConnector1">
            <a:avLst/>
          </a:prstGeom>
          <a:ln w="38100" cmpd="sng">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850045" y="2746643"/>
            <a:ext cx="711200" cy="656174"/>
          </a:xfrm>
          <a:prstGeom prst="straightConnector1">
            <a:avLst/>
          </a:prstGeom>
          <a:ln w="38100" cmpd="sng">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2"/>
          <a:stretch>
            <a:fillRect/>
          </a:stretch>
        </p:blipFill>
        <p:spPr>
          <a:xfrm>
            <a:off x="511300" y="3492718"/>
            <a:ext cx="245455" cy="180000"/>
          </a:xfrm>
          <a:prstGeom prst="rect">
            <a:avLst/>
          </a:prstGeom>
        </p:spPr>
      </p:pic>
      <p:pic>
        <p:nvPicPr>
          <p:cNvPr id="35" name="Picture 34"/>
          <p:cNvPicPr>
            <a:picLocks noChangeAspect="1"/>
          </p:cNvPicPr>
          <p:nvPr/>
        </p:nvPicPr>
        <p:blipFill>
          <a:blip r:embed="rId3"/>
          <a:stretch>
            <a:fillRect/>
          </a:stretch>
        </p:blipFill>
        <p:spPr>
          <a:xfrm>
            <a:off x="2611190" y="3582718"/>
            <a:ext cx="245455" cy="180000"/>
          </a:xfrm>
          <a:prstGeom prst="rect">
            <a:avLst/>
          </a:prstGeom>
        </p:spPr>
      </p:pic>
      <p:pic>
        <p:nvPicPr>
          <p:cNvPr id="36" name="Picture 35"/>
          <p:cNvPicPr>
            <a:picLocks noChangeAspect="1"/>
          </p:cNvPicPr>
          <p:nvPr/>
        </p:nvPicPr>
        <p:blipFill>
          <a:blip r:embed="rId4"/>
          <a:stretch>
            <a:fillRect/>
          </a:stretch>
        </p:blipFill>
        <p:spPr>
          <a:xfrm>
            <a:off x="2790962" y="2455470"/>
            <a:ext cx="220909" cy="180000"/>
          </a:xfrm>
          <a:prstGeom prst="rect">
            <a:avLst/>
          </a:prstGeom>
        </p:spPr>
      </p:pic>
      <p:pic>
        <p:nvPicPr>
          <p:cNvPr id="37" name="Picture 36"/>
          <p:cNvPicPr>
            <a:picLocks noChangeAspect="1"/>
          </p:cNvPicPr>
          <p:nvPr/>
        </p:nvPicPr>
        <p:blipFill>
          <a:blip r:embed="rId5"/>
          <a:stretch>
            <a:fillRect/>
          </a:stretch>
        </p:blipFill>
        <p:spPr>
          <a:xfrm>
            <a:off x="1790250" y="1349643"/>
            <a:ext cx="335455" cy="180000"/>
          </a:xfrm>
          <a:prstGeom prst="rect">
            <a:avLst/>
          </a:prstGeom>
        </p:spPr>
      </p:pic>
      <p:sp>
        <p:nvSpPr>
          <p:cNvPr id="47" name="Oval 46"/>
          <p:cNvSpPr>
            <a:spLocks noChangeAspect="1"/>
          </p:cNvSpPr>
          <p:nvPr/>
        </p:nvSpPr>
        <p:spPr>
          <a:xfrm>
            <a:off x="2044700" y="3401050"/>
            <a:ext cx="108000" cy="108000"/>
          </a:xfrm>
          <a:prstGeom prst="ellipse">
            <a:avLst/>
          </a:prstGeom>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0" name="Oval 49"/>
          <p:cNvSpPr>
            <a:spLocks noChangeAspect="1"/>
          </p:cNvSpPr>
          <p:nvPr/>
        </p:nvSpPr>
        <p:spPr>
          <a:xfrm>
            <a:off x="1790250" y="2226300"/>
            <a:ext cx="108000" cy="108000"/>
          </a:xfrm>
          <a:prstGeom prst="ellipse">
            <a:avLst/>
          </a:prstGeom>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1" name="Oval 50"/>
          <p:cNvSpPr>
            <a:spLocks noChangeAspect="1"/>
          </p:cNvSpPr>
          <p:nvPr/>
        </p:nvSpPr>
        <p:spPr>
          <a:xfrm>
            <a:off x="907082" y="2581470"/>
            <a:ext cx="108000" cy="108000"/>
          </a:xfrm>
          <a:prstGeom prst="ellipse">
            <a:avLst/>
          </a:prstGeom>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2" name="Oval 51"/>
          <p:cNvSpPr>
            <a:spLocks noChangeAspect="1"/>
          </p:cNvSpPr>
          <p:nvPr/>
        </p:nvSpPr>
        <p:spPr>
          <a:xfrm>
            <a:off x="1184292" y="3341027"/>
            <a:ext cx="108000" cy="108000"/>
          </a:xfrm>
          <a:prstGeom prst="ellipse">
            <a:avLst/>
          </a:prstGeom>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3" name="Oval 52"/>
          <p:cNvSpPr>
            <a:spLocks noChangeAspect="1"/>
          </p:cNvSpPr>
          <p:nvPr/>
        </p:nvSpPr>
        <p:spPr>
          <a:xfrm>
            <a:off x="1682250" y="3672718"/>
            <a:ext cx="108000" cy="108000"/>
          </a:xfrm>
          <a:prstGeom prst="ellipse">
            <a:avLst/>
          </a:prstGeom>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5" name="Oval 54"/>
          <p:cNvSpPr>
            <a:spLocks noChangeAspect="1"/>
          </p:cNvSpPr>
          <p:nvPr/>
        </p:nvSpPr>
        <p:spPr>
          <a:xfrm>
            <a:off x="1320275" y="2473470"/>
            <a:ext cx="108000" cy="108000"/>
          </a:xfrm>
          <a:prstGeom prst="ellipse">
            <a:avLst/>
          </a:prstGeom>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7" name="Oval 56"/>
          <p:cNvSpPr>
            <a:spLocks noChangeAspect="1"/>
          </p:cNvSpPr>
          <p:nvPr/>
        </p:nvSpPr>
        <p:spPr>
          <a:xfrm>
            <a:off x="2234207" y="2128070"/>
            <a:ext cx="108000" cy="108000"/>
          </a:xfrm>
          <a:prstGeom prst="ellipse">
            <a:avLst/>
          </a:prstGeom>
          <a:solidFill>
            <a:schemeClr val="accent3">
              <a:lumMod val="75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8" name="Oval 57"/>
          <p:cNvSpPr>
            <a:spLocks noChangeAspect="1"/>
          </p:cNvSpPr>
          <p:nvPr/>
        </p:nvSpPr>
        <p:spPr>
          <a:xfrm>
            <a:off x="1898250" y="1920952"/>
            <a:ext cx="108000" cy="108000"/>
          </a:xfrm>
          <a:prstGeom prst="ellipse">
            <a:avLst/>
          </a:prstGeom>
          <a:solidFill>
            <a:schemeClr val="accent3">
              <a:lumMod val="75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9" name="Oval 58"/>
          <p:cNvSpPr>
            <a:spLocks noChangeAspect="1"/>
          </p:cNvSpPr>
          <p:nvPr/>
        </p:nvSpPr>
        <p:spPr>
          <a:xfrm>
            <a:off x="1100147" y="1788372"/>
            <a:ext cx="108000" cy="108000"/>
          </a:xfrm>
          <a:prstGeom prst="ellipse">
            <a:avLst/>
          </a:prstGeom>
          <a:solidFill>
            <a:schemeClr val="bg2">
              <a:lumMod val="50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9" name="TextBox 68"/>
          <p:cNvSpPr txBox="1"/>
          <p:nvPr/>
        </p:nvSpPr>
        <p:spPr>
          <a:xfrm>
            <a:off x="1184292" y="4575850"/>
            <a:ext cx="1211915" cy="369332"/>
          </a:xfrm>
          <a:prstGeom prst="rect">
            <a:avLst/>
          </a:prstGeom>
          <a:solidFill>
            <a:schemeClr val="tx2">
              <a:lumMod val="40000"/>
              <a:lumOff val="60000"/>
              <a:alpha val="53000"/>
            </a:schemeClr>
          </a:solidFill>
        </p:spPr>
        <p:txBody>
          <a:bodyPr wrap="none" rtlCol="0">
            <a:spAutoFit/>
          </a:bodyPr>
          <a:lstStyle/>
          <a:p>
            <a:r>
              <a:rPr lang="en-US" dirty="0"/>
              <a:t>Data space</a:t>
            </a:r>
          </a:p>
        </p:txBody>
      </p:sp>
      <p:sp>
        <p:nvSpPr>
          <p:cNvPr id="44" name="TextBox 43"/>
          <p:cNvSpPr txBox="1"/>
          <p:nvPr/>
        </p:nvSpPr>
        <p:spPr>
          <a:xfrm>
            <a:off x="5614101" y="4543584"/>
            <a:ext cx="2214143" cy="369332"/>
          </a:xfrm>
          <a:prstGeom prst="rect">
            <a:avLst/>
          </a:prstGeom>
          <a:solidFill>
            <a:srgbClr val="92D050">
              <a:alpha val="34000"/>
            </a:srgbClr>
          </a:solidFill>
        </p:spPr>
        <p:txBody>
          <a:bodyPr wrap="none" rtlCol="0">
            <a:spAutoFit/>
          </a:bodyPr>
          <a:lstStyle/>
          <a:p>
            <a:r>
              <a:rPr lang="en-US" dirty="0"/>
              <a:t>Representation space</a:t>
            </a:r>
          </a:p>
        </p:txBody>
      </p:sp>
      <p:cxnSp>
        <p:nvCxnSpPr>
          <p:cNvPr id="45" name="Straight Arrow Connector 44"/>
          <p:cNvCxnSpPr/>
          <p:nvPr/>
        </p:nvCxnSpPr>
        <p:spPr>
          <a:xfrm flipH="1">
            <a:off x="2342207" y="1187920"/>
            <a:ext cx="669664" cy="841032"/>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46" name="Rectangle 45"/>
          <p:cNvSpPr/>
          <p:nvPr/>
        </p:nvSpPr>
        <p:spPr>
          <a:xfrm>
            <a:off x="3260129" y="2872878"/>
            <a:ext cx="1647557" cy="3529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p:cNvSpPr/>
          <p:nvPr/>
        </p:nvSpPr>
        <p:spPr>
          <a:xfrm flipV="1">
            <a:off x="2298699" y="1912597"/>
            <a:ext cx="1885797" cy="77041"/>
          </a:xfrm>
          <a:custGeom>
            <a:avLst/>
            <a:gdLst>
              <a:gd name="connsiteX0" fmla="*/ 939800 w 939800"/>
              <a:gd name="connsiteY0" fmla="*/ 26132 h 191232"/>
              <a:gd name="connsiteX1" fmla="*/ 355600 w 939800"/>
              <a:gd name="connsiteY1" fmla="*/ 13432 h 191232"/>
              <a:gd name="connsiteX2" fmla="*/ 0 w 939800"/>
              <a:gd name="connsiteY2" fmla="*/ 191232 h 191232"/>
              <a:gd name="connsiteX0" fmla="*/ 946150 w 946150"/>
              <a:gd name="connsiteY0" fmla="*/ 26132 h 191232"/>
              <a:gd name="connsiteX1" fmla="*/ 355600 w 946150"/>
              <a:gd name="connsiteY1" fmla="*/ 13432 h 191232"/>
              <a:gd name="connsiteX2" fmla="*/ 0 w 946150"/>
              <a:gd name="connsiteY2" fmla="*/ 191232 h 191232"/>
              <a:gd name="connsiteX0" fmla="*/ 946150 w 946150"/>
              <a:gd name="connsiteY0" fmla="*/ 8584 h 173684"/>
              <a:gd name="connsiteX1" fmla="*/ 361950 w 946150"/>
              <a:gd name="connsiteY1" fmla="*/ 33984 h 173684"/>
              <a:gd name="connsiteX2" fmla="*/ 0 w 946150"/>
              <a:gd name="connsiteY2" fmla="*/ 173684 h 173684"/>
              <a:gd name="connsiteX0" fmla="*/ 946150 w 946150"/>
              <a:gd name="connsiteY0" fmla="*/ 4262 h 169362"/>
              <a:gd name="connsiteX1" fmla="*/ 406400 w 946150"/>
              <a:gd name="connsiteY1" fmla="*/ 67762 h 169362"/>
              <a:gd name="connsiteX2" fmla="*/ 0 w 946150"/>
              <a:gd name="connsiteY2" fmla="*/ 169362 h 169362"/>
            </a:gdLst>
            <a:ahLst/>
            <a:cxnLst>
              <a:cxn ang="0">
                <a:pos x="connsiteX0" y="connsiteY0"/>
              </a:cxn>
              <a:cxn ang="0">
                <a:pos x="connsiteX1" y="connsiteY1"/>
              </a:cxn>
              <a:cxn ang="0">
                <a:pos x="connsiteX2" y="connsiteY2"/>
              </a:cxn>
            </a:cxnLst>
            <a:rect l="l" t="t" r="r" b="b"/>
            <a:pathLst>
              <a:path w="946150" h="169362">
                <a:moveTo>
                  <a:pt x="946150" y="4262"/>
                </a:moveTo>
                <a:cubicBezTo>
                  <a:pt x="732366" y="-15847"/>
                  <a:pt x="564092" y="40245"/>
                  <a:pt x="406400" y="67762"/>
                </a:cubicBezTo>
                <a:cubicBezTo>
                  <a:pt x="248708" y="95279"/>
                  <a:pt x="23283" y="139729"/>
                  <a:pt x="0" y="169362"/>
                </a:cubicBezTo>
              </a:path>
            </a:pathLst>
          </a:custGeom>
          <a:ln w="38100"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 name="Rectangle 53"/>
          <p:cNvSpPr/>
          <p:nvPr/>
        </p:nvSpPr>
        <p:spPr>
          <a:xfrm>
            <a:off x="2563444" y="1799143"/>
            <a:ext cx="1647557" cy="2761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56">
            <a:extLst>
              <a:ext uri="{FF2B5EF4-FFF2-40B4-BE49-F238E27FC236}">
                <a16:creationId xmlns:a16="http://schemas.microsoft.com/office/drawing/2014/main" id="{962543EE-4840-424E-89F8-7C69EB90E51F}"/>
              </a:ext>
            </a:extLst>
          </p:cNvPr>
          <p:cNvSpPr>
            <a:spLocks noChangeAspect="1"/>
          </p:cNvSpPr>
          <p:nvPr/>
        </p:nvSpPr>
        <p:spPr>
          <a:xfrm>
            <a:off x="2287751" y="2910667"/>
            <a:ext cx="108000" cy="108000"/>
          </a:xfrm>
          <a:prstGeom prst="ellipse">
            <a:avLst/>
          </a:prstGeom>
          <a:solidFill>
            <a:schemeClr val="accent3">
              <a:lumMod val="75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74" name="Oval 56">
            <a:extLst>
              <a:ext uri="{FF2B5EF4-FFF2-40B4-BE49-F238E27FC236}">
                <a16:creationId xmlns:a16="http://schemas.microsoft.com/office/drawing/2014/main" id="{1E5D8CC6-F87E-2A4E-A18A-A16E920BC496}"/>
              </a:ext>
            </a:extLst>
          </p:cNvPr>
          <p:cNvSpPr>
            <a:spLocks noChangeAspect="1"/>
          </p:cNvSpPr>
          <p:nvPr/>
        </p:nvSpPr>
        <p:spPr>
          <a:xfrm>
            <a:off x="2131233" y="3050710"/>
            <a:ext cx="108000" cy="108000"/>
          </a:xfrm>
          <a:prstGeom prst="ellipse">
            <a:avLst/>
          </a:prstGeom>
          <a:solidFill>
            <a:schemeClr val="accent3">
              <a:lumMod val="75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9EA3910-0B80-BF4E-833B-B6C9E1775702}"/>
              </a:ext>
            </a:extLst>
          </p:cNvPr>
          <p:cNvSpPr/>
          <p:nvPr/>
        </p:nvSpPr>
        <p:spPr>
          <a:xfrm>
            <a:off x="3213270" y="3509050"/>
            <a:ext cx="1307350" cy="271668"/>
          </a:xfrm>
          <a:prstGeom prst="rect">
            <a:avLst/>
          </a:prstGeom>
          <a:noFill/>
          <a:ln>
            <a:noFill/>
          </a:ln>
        </p:spPr>
        <p:style>
          <a:lnRef idx="1">
            <a:schemeClr val="accent1"/>
          </a:lnRef>
          <a:fillRef idx="1001">
            <a:schemeClr val="lt1"/>
          </a:fillRef>
          <a:effectRef idx="2">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F937A07B-BE2A-A540-BA78-26FC6B68CFEC}"/>
              </a:ext>
            </a:extLst>
          </p:cNvPr>
          <p:cNvSpPr/>
          <p:nvPr/>
        </p:nvSpPr>
        <p:spPr>
          <a:xfrm rot="20194886">
            <a:off x="4065364" y="3334598"/>
            <a:ext cx="1272190" cy="2363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75" name="Oval 56">
            <a:extLst>
              <a:ext uri="{FF2B5EF4-FFF2-40B4-BE49-F238E27FC236}">
                <a16:creationId xmlns:a16="http://schemas.microsoft.com/office/drawing/2014/main" id="{AC9A0F92-C743-2C49-A37A-E53AF8590F96}"/>
              </a:ext>
            </a:extLst>
          </p:cNvPr>
          <p:cNvSpPr>
            <a:spLocks noChangeAspect="1"/>
          </p:cNvSpPr>
          <p:nvPr/>
        </p:nvSpPr>
        <p:spPr>
          <a:xfrm>
            <a:off x="2386607" y="2280470"/>
            <a:ext cx="108000" cy="108000"/>
          </a:xfrm>
          <a:prstGeom prst="ellipse">
            <a:avLst/>
          </a:prstGeom>
          <a:solidFill>
            <a:schemeClr val="accent3">
              <a:lumMod val="75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1B33A107-9711-AD43-B6AC-A719E8AD1B66}"/>
              </a:ext>
            </a:extLst>
          </p:cNvPr>
          <p:cNvSpPr/>
          <p:nvPr/>
        </p:nvSpPr>
        <p:spPr>
          <a:xfrm>
            <a:off x="3011871" y="3504447"/>
            <a:ext cx="1366165" cy="3714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 name="Rectangle 2">
            <a:extLst>
              <a:ext uri="{FF2B5EF4-FFF2-40B4-BE49-F238E27FC236}">
                <a16:creationId xmlns:a16="http://schemas.microsoft.com/office/drawing/2014/main" id="{F174DAA1-C30D-9044-AEEC-B7B3B8947139}"/>
              </a:ext>
            </a:extLst>
          </p:cNvPr>
          <p:cNvSpPr/>
          <p:nvPr/>
        </p:nvSpPr>
        <p:spPr>
          <a:xfrm>
            <a:off x="5264311" y="2910667"/>
            <a:ext cx="196689" cy="28653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0" name="ZoneTexte 59">
            <a:extLst>
              <a:ext uri="{FF2B5EF4-FFF2-40B4-BE49-F238E27FC236}">
                <a16:creationId xmlns:a16="http://schemas.microsoft.com/office/drawing/2014/main" id="{ACB6BA0E-530A-444D-AC08-2A5FF39D88D4}"/>
              </a:ext>
            </a:extLst>
          </p:cNvPr>
          <p:cNvSpPr txBox="1"/>
          <p:nvPr/>
        </p:nvSpPr>
        <p:spPr>
          <a:xfrm>
            <a:off x="6747160" y="5079352"/>
            <a:ext cx="2064027" cy="400110"/>
          </a:xfrm>
          <a:prstGeom prst="rect">
            <a:avLst/>
          </a:prstGeom>
          <a:noFill/>
        </p:spPr>
        <p:txBody>
          <a:bodyPr wrap="none" rtlCol="0">
            <a:spAutoFit/>
          </a:bodyPr>
          <a:lstStyle/>
          <a:p>
            <a:r>
              <a:rPr lang="fr-FR" sz="2000" dirty="0"/>
              <a:t>{h}</a:t>
            </a:r>
            <a:r>
              <a:rPr lang="fr-FR" sz="2000" baseline="30000" dirty="0"/>
              <a:t>M           </a:t>
            </a:r>
            <a:r>
              <a:rPr lang="fr-FR" sz="2000" dirty="0"/>
              <a:t>(</a:t>
            </a:r>
            <a:r>
              <a:rPr lang="fr-FR" sz="2000" dirty="0" err="1"/>
              <a:t>features</a:t>
            </a:r>
            <a:r>
              <a:rPr lang="fr-FR" sz="2000" dirty="0"/>
              <a:t>)</a:t>
            </a:r>
            <a:endParaRPr lang="fr-FR" sz="2000" baseline="30000" dirty="0"/>
          </a:p>
        </p:txBody>
      </p:sp>
      <p:pic>
        <p:nvPicPr>
          <p:cNvPr id="5" name="Image 4">
            <a:extLst>
              <a:ext uri="{FF2B5EF4-FFF2-40B4-BE49-F238E27FC236}">
                <a16:creationId xmlns:a16="http://schemas.microsoft.com/office/drawing/2014/main" id="{6297D70A-1186-E546-B4B3-C698D0A1137E}"/>
              </a:ext>
            </a:extLst>
          </p:cNvPr>
          <p:cNvPicPr>
            <a:picLocks noChangeAspect="1"/>
          </p:cNvPicPr>
          <p:nvPr/>
        </p:nvPicPr>
        <p:blipFill>
          <a:blip r:embed="rId6"/>
          <a:stretch>
            <a:fillRect/>
          </a:stretch>
        </p:blipFill>
        <p:spPr>
          <a:xfrm>
            <a:off x="7807617" y="5777763"/>
            <a:ext cx="1261788" cy="1014634"/>
          </a:xfrm>
          <a:prstGeom prst="rect">
            <a:avLst/>
          </a:prstGeom>
        </p:spPr>
      </p:pic>
      <p:cxnSp>
        <p:nvCxnSpPr>
          <p:cNvPr id="11" name="Connecteur droit avec flèche 10">
            <a:extLst>
              <a:ext uri="{FF2B5EF4-FFF2-40B4-BE49-F238E27FC236}">
                <a16:creationId xmlns:a16="http://schemas.microsoft.com/office/drawing/2014/main" id="{9491BAEB-571C-EB42-BC3A-E9C8E18148F9}"/>
              </a:ext>
            </a:extLst>
          </p:cNvPr>
          <p:cNvCxnSpPr/>
          <p:nvPr/>
        </p:nvCxnSpPr>
        <p:spPr>
          <a:xfrm>
            <a:off x="5130800" y="3401050"/>
            <a:ext cx="217054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2" name="Connecteur droit avec flèche 61">
            <a:extLst>
              <a:ext uri="{FF2B5EF4-FFF2-40B4-BE49-F238E27FC236}">
                <a16:creationId xmlns:a16="http://schemas.microsoft.com/office/drawing/2014/main" id="{C7BF49F8-27A4-C944-AB71-2183D8C945B3}"/>
              </a:ext>
            </a:extLst>
          </p:cNvPr>
          <p:cNvCxnSpPr>
            <a:cxnSpLocks/>
          </p:cNvCxnSpPr>
          <p:nvPr/>
        </p:nvCxnSpPr>
        <p:spPr>
          <a:xfrm flipH="1" flipV="1">
            <a:off x="5765218" y="2050855"/>
            <a:ext cx="457488" cy="146744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 name="ZoneTexte 3">
            <a:extLst>
              <a:ext uri="{FF2B5EF4-FFF2-40B4-BE49-F238E27FC236}">
                <a16:creationId xmlns:a16="http://schemas.microsoft.com/office/drawing/2014/main" id="{A48EF5AC-9AF5-894A-A331-E757DE6207C6}"/>
              </a:ext>
            </a:extLst>
          </p:cNvPr>
          <p:cNvSpPr txBox="1"/>
          <p:nvPr/>
        </p:nvSpPr>
        <p:spPr>
          <a:xfrm>
            <a:off x="7121236" y="3582718"/>
            <a:ext cx="385042" cy="369332"/>
          </a:xfrm>
          <a:prstGeom prst="rect">
            <a:avLst/>
          </a:prstGeom>
          <a:noFill/>
        </p:spPr>
        <p:txBody>
          <a:bodyPr wrap="none" rtlCol="0">
            <a:spAutoFit/>
          </a:bodyPr>
          <a:lstStyle/>
          <a:p>
            <a:r>
              <a:rPr lang="fr-FR" dirty="0"/>
              <a:t>h</a:t>
            </a:r>
            <a:r>
              <a:rPr lang="fr-FR" baseline="-25000" dirty="0"/>
              <a:t>1</a:t>
            </a:r>
          </a:p>
        </p:txBody>
      </p:sp>
      <p:sp>
        <p:nvSpPr>
          <p:cNvPr id="48" name="ZoneTexte 47">
            <a:extLst>
              <a:ext uri="{FF2B5EF4-FFF2-40B4-BE49-F238E27FC236}">
                <a16:creationId xmlns:a16="http://schemas.microsoft.com/office/drawing/2014/main" id="{87CED57C-B675-7B4A-9C9B-7A8D0B43A755}"/>
              </a:ext>
            </a:extLst>
          </p:cNvPr>
          <p:cNvSpPr txBox="1"/>
          <p:nvPr/>
        </p:nvSpPr>
        <p:spPr>
          <a:xfrm>
            <a:off x="5320148" y="1850898"/>
            <a:ext cx="385042" cy="369332"/>
          </a:xfrm>
          <a:prstGeom prst="rect">
            <a:avLst/>
          </a:prstGeom>
          <a:noFill/>
        </p:spPr>
        <p:txBody>
          <a:bodyPr wrap="none" rtlCol="0">
            <a:spAutoFit/>
          </a:bodyPr>
          <a:lstStyle/>
          <a:p>
            <a:r>
              <a:rPr lang="fr-FR" dirty="0"/>
              <a:t>h</a:t>
            </a:r>
            <a:r>
              <a:rPr lang="fr-FR" baseline="-25000" dirty="0"/>
              <a:t>2</a:t>
            </a:r>
          </a:p>
        </p:txBody>
      </p:sp>
      <p:sp>
        <p:nvSpPr>
          <p:cNvPr id="64" name="TextBox 62">
            <a:extLst>
              <a:ext uri="{FF2B5EF4-FFF2-40B4-BE49-F238E27FC236}">
                <a16:creationId xmlns:a16="http://schemas.microsoft.com/office/drawing/2014/main" id="{522EC86D-EDB5-EA40-9015-1B78B634191B}"/>
              </a:ext>
            </a:extLst>
          </p:cNvPr>
          <p:cNvSpPr txBox="1"/>
          <p:nvPr/>
        </p:nvSpPr>
        <p:spPr>
          <a:xfrm>
            <a:off x="83868" y="818588"/>
            <a:ext cx="4766895" cy="369332"/>
          </a:xfrm>
          <a:prstGeom prst="rect">
            <a:avLst/>
          </a:prstGeom>
          <a:noFill/>
        </p:spPr>
        <p:txBody>
          <a:bodyPr wrap="square" rtlCol="0">
            <a:spAutoFit/>
          </a:bodyPr>
          <a:lstStyle/>
          <a:p>
            <a:pPr algn="ctr"/>
            <a:r>
              <a:rPr lang="en-US" dirty="0">
                <a:solidFill>
                  <a:srgbClr val="660066"/>
                </a:solidFill>
              </a:rPr>
              <a:t>Set of all images of digits / functional sequences</a:t>
            </a:r>
          </a:p>
        </p:txBody>
      </p:sp>
      <p:grpSp>
        <p:nvGrpSpPr>
          <p:cNvPr id="63" name="Group 63">
            <a:extLst>
              <a:ext uri="{FF2B5EF4-FFF2-40B4-BE49-F238E27FC236}">
                <a16:creationId xmlns:a16="http://schemas.microsoft.com/office/drawing/2014/main" id="{B81EAF6A-6C13-314D-AAEE-D253E8CE3691}"/>
              </a:ext>
            </a:extLst>
          </p:cNvPr>
          <p:cNvGrpSpPr/>
          <p:nvPr/>
        </p:nvGrpSpPr>
        <p:grpSpPr>
          <a:xfrm>
            <a:off x="101280" y="5093207"/>
            <a:ext cx="4419340" cy="806710"/>
            <a:chOff x="547761" y="4403330"/>
            <a:chExt cx="4419340" cy="806710"/>
          </a:xfrm>
        </p:grpSpPr>
        <p:pic>
          <p:nvPicPr>
            <p:cNvPr id="65" name="Picture 64">
              <a:extLst>
                <a:ext uri="{FF2B5EF4-FFF2-40B4-BE49-F238E27FC236}">
                  <a16:creationId xmlns:a16="http://schemas.microsoft.com/office/drawing/2014/main" id="{0B7A223E-5F4E-7347-9B7C-27595F2A19D1}"/>
                </a:ext>
              </a:extLst>
            </p:cNvPr>
            <p:cNvPicPr>
              <a:picLocks noChangeAspect="1"/>
            </p:cNvPicPr>
            <p:nvPr/>
          </p:nvPicPr>
          <p:blipFill>
            <a:blip r:embed="rId7"/>
            <a:stretch>
              <a:fillRect/>
            </a:stretch>
          </p:blipFill>
          <p:spPr>
            <a:xfrm>
              <a:off x="995430" y="4409831"/>
              <a:ext cx="1151999" cy="288000"/>
            </a:xfrm>
            <a:prstGeom prst="rect">
              <a:avLst/>
            </a:prstGeom>
          </p:spPr>
        </p:pic>
        <p:pic>
          <p:nvPicPr>
            <p:cNvPr id="66" name="Picture 65">
              <a:extLst>
                <a:ext uri="{FF2B5EF4-FFF2-40B4-BE49-F238E27FC236}">
                  <a16:creationId xmlns:a16="http://schemas.microsoft.com/office/drawing/2014/main" id="{B483177A-72A5-6143-A966-56050A770F23}"/>
                </a:ext>
              </a:extLst>
            </p:cNvPr>
            <p:cNvPicPr>
              <a:picLocks noChangeAspect="1"/>
            </p:cNvPicPr>
            <p:nvPr/>
          </p:nvPicPr>
          <p:blipFill>
            <a:blip r:embed="rId8"/>
            <a:stretch>
              <a:fillRect/>
            </a:stretch>
          </p:blipFill>
          <p:spPr>
            <a:xfrm>
              <a:off x="547761" y="4813981"/>
              <a:ext cx="2310855" cy="288000"/>
            </a:xfrm>
            <a:prstGeom prst="rect">
              <a:avLst/>
            </a:prstGeom>
          </p:spPr>
        </p:pic>
        <p:sp>
          <p:nvSpPr>
            <p:cNvPr id="67" name="TextBox 66">
              <a:extLst>
                <a:ext uri="{FF2B5EF4-FFF2-40B4-BE49-F238E27FC236}">
                  <a16:creationId xmlns:a16="http://schemas.microsoft.com/office/drawing/2014/main" id="{0D097B80-E75A-5A42-9844-7E99720E7898}"/>
                </a:ext>
              </a:extLst>
            </p:cNvPr>
            <p:cNvSpPr txBox="1"/>
            <p:nvPr/>
          </p:nvSpPr>
          <p:spPr>
            <a:xfrm>
              <a:off x="3001355" y="4403330"/>
              <a:ext cx="1629623" cy="369332"/>
            </a:xfrm>
            <a:prstGeom prst="rect">
              <a:avLst/>
            </a:prstGeom>
            <a:noFill/>
          </p:spPr>
          <p:txBody>
            <a:bodyPr wrap="none" rtlCol="0">
              <a:spAutoFit/>
            </a:bodyPr>
            <a:lstStyle/>
            <a:p>
              <a:r>
                <a:rPr lang="en-US" dirty="0"/>
                <a:t>(binary images)</a:t>
              </a:r>
            </a:p>
          </p:txBody>
        </p:sp>
        <p:sp>
          <p:nvSpPr>
            <p:cNvPr id="68" name="TextBox 67">
              <a:extLst>
                <a:ext uri="{FF2B5EF4-FFF2-40B4-BE49-F238E27FC236}">
                  <a16:creationId xmlns:a16="http://schemas.microsoft.com/office/drawing/2014/main" id="{18C7FC4A-A48F-2D49-BF75-4ACFC14B566B}"/>
                </a:ext>
              </a:extLst>
            </p:cNvPr>
            <p:cNvSpPr txBox="1"/>
            <p:nvPr/>
          </p:nvSpPr>
          <p:spPr>
            <a:xfrm>
              <a:off x="2913797" y="4840708"/>
              <a:ext cx="2053304" cy="369332"/>
            </a:xfrm>
            <a:prstGeom prst="rect">
              <a:avLst/>
            </a:prstGeom>
            <a:noFill/>
          </p:spPr>
          <p:txBody>
            <a:bodyPr wrap="none" rtlCol="0">
              <a:spAutoFit/>
            </a:bodyPr>
            <a:lstStyle/>
            <a:p>
              <a:r>
                <a:rPr lang="en-US" dirty="0"/>
                <a:t>(protein sequences)</a:t>
              </a:r>
            </a:p>
          </p:txBody>
        </p:sp>
      </p:grpSp>
      <p:sp>
        <p:nvSpPr>
          <p:cNvPr id="70" name="Title 5">
            <a:extLst>
              <a:ext uri="{FF2B5EF4-FFF2-40B4-BE49-F238E27FC236}">
                <a16:creationId xmlns:a16="http://schemas.microsoft.com/office/drawing/2014/main" id="{F8248DAA-6E8D-7149-A9DA-F11EF068F48B}"/>
              </a:ext>
            </a:extLst>
          </p:cNvPr>
          <p:cNvSpPr>
            <a:spLocks noGrp="1"/>
          </p:cNvSpPr>
          <p:nvPr>
            <p:ph type="title"/>
          </p:nvPr>
        </p:nvSpPr>
        <p:spPr>
          <a:xfrm>
            <a:off x="0" y="15918"/>
            <a:ext cx="9144000" cy="707886"/>
          </a:xfrm>
        </p:spPr>
        <p:txBody>
          <a:bodyPr/>
          <a:lstStyle/>
          <a:p>
            <a:r>
              <a:rPr lang="en-US" dirty="0"/>
              <a:t>Feature Extraction from data</a:t>
            </a:r>
          </a:p>
        </p:txBody>
      </p:sp>
    </p:spTree>
    <p:extLst>
      <p:ext uri="{BB962C8B-B14F-4D97-AF65-F5344CB8AC3E}">
        <p14:creationId xmlns:p14="http://schemas.microsoft.com/office/powerpoint/2010/main" val="1229509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648450" y="3458528"/>
            <a:ext cx="1733550" cy="361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specificity</a:t>
            </a:r>
          </a:p>
        </p:txBody>
      </p:sp>
      <p:cxnSp>
        <p:nvCxnSpPr>
          <p:cNvPr id="12" name="Straight Arrow Connector 11"/>
          <p:cNvCxnSpPr/>
          <p:nvPr/>
        </p:nvCxnSpPr>
        <p:spPr>
          <a:xfrm flipV="1">
            <a:off x="1561245" y="1349643"/>
            <a:ext cx="0" cy="1397000"/>
          </a:xfrm>
          <a:prstGeom prst="straightConnector1">
            <a:avLst/>
          </a:prstGeom>
          <a:ln w="38100" cmpd="sng">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1561245" y="2746643"/>
            <a:ext cx="1295400" cy="0"/>
          </a:xfrm>
          <a:prstGeom prst="straightConnector1">
            <a:avLst/>
          </a:prstGeom>
          <a:ln w="38100" cmpd="sng">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1561245" y="2746643"/>
            <a:ext cx="984144" cy="856890"/>
          </a:xfrm>
          <a:prstGeom prst="straightConnector1">
            <a:avLst/>
          </a:prstGeom>
          <a:ln w="38100" cmpd="sng">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850045" y="2746643"/>
            <a:ext cx="711200" cy="656174"/>
          </a:xfrm>
          <a:prstGeom prst="straightConnector1">
            <a:avLst/>
          </a:prstGeom>
          <a:ln w="38100" cmpd="sng">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2"/>
          <a:stretch>
            <a:fillRect/>
          </a:stretch>
        </p:blipFill>
        <p:spPr>
          <a:xfrm>
            <a:off x="511300" y="3492718"/>
            <a:ext cx="245455" cy="180000"/>
          </a:xfrm>
          <a:prstGeom prst="rect">
            <a:avLst/>
          </a:prstGeom>
        </p:spPr>
      </p:pic>
      <p:pic>
        <p:nvPicPr>
          <p:cNvPr id="35" name="Picture 34"/>
          <p:cNvPicPr>
            <a:picLocks noChangeAspect="1"/>
          </p:cNvPicPr>
          <p:nvPr/>
        </p:nvPicPr>
        <p:blipFill>
          <a:blip r:embed="rId3"/>
          <a:stretch>
            <a:fillRect/>
          </a:stretch>
        </p:blipFill>
        <p:spPr>
          <a:xfrm>
            <a:off x="2611190" y="3582718"/>
            <a:ext cx="245455" cy="180000"/>
          </a:xfrm>
          <a:prstGeom prst="rect">
            <a:avLst/>
          </a:prstGeom>
        </p:spPr>
      </p:pic>
      <p:pic>
        <p:nvPicPr>
          <p:cNvPr id="36" name="Picture 35"/>
          <p:cNvPicPr>
            <a:picLocks noChangeAspect="1"/>
          </p:cNvPicPr>
          <p:nvPr/>
        </p:nvPicPr>
        <p:blipFill>
          <a:blip r:embed="rId4"/>
          <a:stretch>
            <a:fillRect/>
          </a:stretch>
        </p:blipFill>
        <p:spPr>
          <a:xfrm>
            <a:off x="2790962" y="2455470"/>
            <a:ext cx="220909" cy="180000"/>
          </a:xfrm>
          <a:prstGeom prst="rect">
            <a:avLst/>
          </a:prstGeom>
        </p:spPr>
      </p:pic>
      <p:pic>
        <p:nvPicPr>
          <p:cNvPr id="37" name="Picture 36"/>
          <p:cNvPicPr>
            <a:picLocks noChangeAspect="1"/>
          </p:cNvPicPr>
          <p:nvPr/>
        </p:nvPicPr>
        <p:blipFill>
          <a:blip r:embed="rId5"/>
          <a:stretch>
            <a:fillRect/>
          </a:stretch>
        </p:blipFill>
        <p:spPr>
          <a:xfrm>
            <a:off x="1790250" y="1349643"/>
            <a:ext cx="335455" cy="180000"/>
          </a:xfrm>
          <a:prstGeom prst="rect">
            <a:avLst/>
          </a:prstGeom>
        </p:spPr>
      </p:pic>
      <p:sp>
        <p:nvSpPr>
          <p:cNvPr id="47" name="Oval 46"/>
          <p:cNvSpPr>
            <a:spLocks noChangeAspect="1"/>
          </p:cNvSpPr>
          <p:nvPr/>
        </p:nvSpPr>
        <p:spPr>
          <a:xfrm>
            <a:off x="2044700" y="3401050"/>
            <a:ext cx="108000" cy="108000"/>
          </a:xfrm>
          <a:prstGeom prst="ellipse">
            <a:avLst/>
          </a:prstGeom>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0" name="Oval 49"/>
          <p:cNvSpPr>
            <a:spLocks noChangeAspect="1"/>
          </p:cNvSpPr>
          <p:nvPr/>
        </p:nvSpPr>
        <p:spPr>
          <a:xfrm>
            <a:off x="1790250" y="2226300"/>
            <a:ext cx="108000" cy="108000"/>
          </a:xfrm>
          <a:prstGeom prst="ellipse">
            <a:avLst/>
          </a:prstGeom>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1" name="Oval 50"/>
          <p:cNvSpPr>
            <a:spLocks noChangeAspect="1"/>
          </p:cNvSpPr>
          <p:nvPr/>
        </p:nvSpPr>
        <p:spPr>
          <a:xfrm>
            <a:off x="907082" y="2581470"/>
            <a:ext cx="108000" cy="108000"/>
          </a:xfrm>
          <a:prstGeom prst="ellipse">
            <a:avLst/>
          </a:prstGeom>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2" name="Oval 51"/>
          <p:cNvSpPr>
            <a:spLocks noChangeAspect="1"/>
          </p:cNvSpPr>
          <p:nvPr/>
        </p:nvSpPr>
        <p:spPr>
          <a:xfrm>
            <a:off x="1184292" y="3341027"/>
            <a:ext cx="108000" cy="108000"/>
          </a:xfrm>
          <a:prstGeom prst="ellipse">
            <a:avLst/>
          </a:prstGeom>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3" name="Oval 52"/>
          <p:cNvSpPr>
            <a:spLocks noChangeAspect="1"/>
          </p:cNvSpPr>
          <p:nvPr/>
        </p:nvSpPr>
        <p:spPr>
          <a:xfrm>
            <a:off x="1682250" y="3672718"/>
            <a:ext cx="108000" cy="108000"/>
          </a:xfrm>
          <a:prstGeom prst="ellipse">
            <a:avLst/>
          </a:prstGeom>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5" name="Oval 54"/>
          <p:cNvSpPr>
            <a:spLocks noChangeAspect="1"/>
          </p:cNvSpPr>
          <p:nvPr/>
        </p:nvSpPr>
        <p:spPr>
          <a:xfrm>
            <a:off x="1320275" y="2473470"/>
            <a:ext cx="108000" cy="108000"/>
          </a:xfrm>
          <a:prstGeom prst="ellipse">
            <a:avLst/>
          </a:prstGeom>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7" name="Oval 56"/>
          <p:cNvSpPr>
            <a:spLocks noChangeAspect="1"/>
          </p:cNvSpPr>
          <p:nvPr/>
        </p:nvSpPr>
        <p:spPr>
          <a:xfrm>
            <a:off x="2234207" y="2128070"/>
            <a:ext cx="108000" cy="108000"/>
          </a:xfrm>
          <a:prstGeom prst="ellipse">
            <a:avLst/>
          </a:prstGeom>
          <a:solidFill>
            <a:schemeClr val="accent3">
              <a:lumMod val="75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8" name="Oval 57"/>
          <p:cNvSpPr>
            <a:spLocks noChangeAspect="1"/>
          </p:cNvSpPr>
          <p:nvPr/>
        </p:nvSpPr>
        <p:spPr>
          <a:xfrm>
            <a:off x="1898250" y="1920952"/>
            <a:ext cx="108000" cy="108000"/>
          </a:xfrm>
          <a:prstGeom prst="ellipse">
            <a:avLst/>
          </a:prstGeom>
          <a:solidFill>
            <a:schemeClr val="accent3">
              <a:lumMod val="75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9" name="Oval 58"/>
          <p:cNvSpPr>
            <a:spLocks noChangeAspect="1"/>
          </p:cNvSpPr>
          <p:nvPr/>
        </p:nvSpPr>
        <p:spPr>
          <a:xfrm>
            <a:off x="1100147" y="1788372"/>
            <a:ext cx="108000" cy="108000"/>
          </a:xfrm>
          <a:prstGeom prst="ellipse">
            <a:avLst/>
          </a:prstGeom>
          <a:solidFill>
            <a:schemeClr val="bg2">
              <a:lumMod val="50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cxnSp>
        <p:nvCxnSpPr>
          <p:cNvPr id="45" name="Straight Arrow Connector 44"/>
          <p:cNvCxnSpPr/>
          <p:nvPr/>
        </p:nvCxnSpPr>
        <p:spPr>
          <a:xfrm flipH="1">
            <a:off x="2342207" y="1187920"/>
            <a:ext cx="669664" cy="841032"/>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46" name="Rectangle 45"/>
          <p:cNvSpPr/>
          <p:nvPr/>
        </p:nvSpPr>
        <p:spPr>
          <a:xfrm>
            <a:off x="3260129" y="2872878"/>
            <a:ext cx="1647557" cy="3529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p:cNvSpPr/>
          <p:nvPr/>
        </p:nvSpPr>
        <p:spPr>
          <a:xfrm flipV="1">
            <a:off x="2298699" y="1912597"/>
            <a:ext cx="1885797" cy="77041"/>
          </a:xfrm>
          <a:custGeom>
            <a:avLst/>
            <a:gdLst>
              <a:gd name="connsiteX0" fmla="*/ 939800 w 939800"/>
              <a:gd name="connsiteY0" fmla="*/ 26132 h 191232"/>
              <a:gd name="connsiteX1" fmla="*/ 355600 w 939800"/>
              <a:gd name="connsiteY1" fmla="*/ 13432 h 191232"/>
              <a:gd name="connsiteX2" fmla="*/ 0 w 939800"/>
              <a:gd name="connsiteY2" fmla="*/ 191232 h 191232"/>
              <a:gd name="connsiteX0" fmla="*/ 946150 w 946150"/>
              <a:gd name="connsiteY0" fmla="*/ 26132 h 191232"/>
              <a:gd name="connsiteX1" fmla="*/ 355600 w 946150"/>
              <a:gd name="connsiteY1" fmla="*/ 13432 h 191232"/>
              <a:gd name="connsiteX2" fmla="*/ 0 w 946150"/>
              <a:gd name="connsiteY2" fmla="*/ 191232 h 191232"/>
              <a:gd name="connsiteX0" fmla="*/ 946150 w 946150"/>
              <a:gd name="connsiteY0" fmla="*/ 8584 h 173684"/>
              <a:gd name="connsiteX1" fmla="*/ 361950 w 946150"/>
              <a:gd name="connsiteY1" fmla="*/ 33984 h 173684"/>
              <a:gd name="connsiteX2" fmla="*/ 0 w 946150"/>
              <a:gd name="connsiteY2" fmla="*/ 173684 h 173684"/>
              <a:gd name="connsiteX0" fmla="*/ 946150 w 946150"/>
              <a:gd name="connsiteY0" fmla="*/ 4262 h 169362"/>
              <a:gd name="connsiteX1" fmla="*/ 406400 w 946150"/>
              <a:gd name="connsiteY1" fmla="*/ 67762 h 169362"/>
              <a:gd name="connsiteX2" fmla="*/ 0 w 946150"/>
              <a:gd name="connsiteY2" fmla="*/ 169362 h 169362"/>
            </a:gdLst>
            <a:ahLst/>
            <a:cxnLst>
              <a:cxn ang="0">
                <a:pos x="connsiteX0" y="connsiteY0"/>
              </a:cxn>
              <a:cxn ang="0">
                <a:pos x="connsiteX1" y="connsiteY1"/>
              </a:cxn>
              <a:cxn ang="0">
                <a:pos x="connsiteX2" y="connsiteY2"/>
              </a:cxn>
            </a:cxnLst>
            <a:rect l="l" t="t" r="r" b="b"/>
            <a:pathLst>
              <a:path w="946150" h="169362">
                <a:moveTo>
                  <a:pt x="946150" y="4262"/>
                </a:moveTo>
                <a:cubicBezTo>
                  <a:pt x="732366" y="-15847"/>
                  <a:pt x="564092" y="40245"/>
                  <a:pt x="406400" y="67762"/>
                </a:cubicBezTo>
                <a:cubicBezTo>
                  <a:pt x="248708" y="95279"/>
                  <a:pt x="23283" y="139729"/>
                  <a:pt x="0" y="169362"/>
                </a:cubicBezTo>
              </a:path>
            </a:pathLst>
          </a:custGeom>
          <a:ln w="38100"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 name="Rectangle 53"/>
          <p:cNvSpPr/>
          <p:nvPr/>
        </p:nvSpPr>
        <p:spPr>
          <a:xfrm>
            <a:off x="2563444" y="1799143"/>
            <a:ext cx="1647557" cy="2761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56">
            <a:extLst>
              <a:ext uri="{FF2B5EF4-FFF2-40B4-BE49-F238E27FC236}">
                <a16:creationId xmlns:a16="http://schemas.microsoft.com/office/drawing/2014/main" id="{962543EE-4840-424E-89F8-7C69EB90E51F}"/>
              </a:ext>
            </a:extLst>
          </p:cNvPr>
          <p:cNvSpPr>
            <a:spLocks noChangeAspect="1"/>
          </p:cNvSpPr>
          <p:nvPr/>
        </p:nvSpPr>
        <p:spPr>
          <a:xfrm>
            <a:off x="2287751" y="2910667"/>
            <a:ext cx="108000" cy="108000"/>
          </a:xfrm>
          <a:prstGeom prst="ellipse">
            <a:avLst/>
          </a:prstGeom>
          <a:solidFill>
            <a:schemeClr val="accent3">
              <a:lumMod val="75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74" name="Oval 56">
            <a:extLst>
              <a:ext uri="{FF2B5EF4-FFF2-40B4-BE49-F238E27FC236}">
                <a16:creationId xmlns:a16="http://schemas.microsoft.com/office/drawing/2014/main" id="{1E5D8CC6-F87E-2A4E-A18A-A16E920BC496}"/>
              </a:ext>
            </a:extLst>
          </p:cNvPr>
          <p:cNvSpPr>
            <a:spLocks noChangeAspect="1"/>
          </p:cNvSpPr>
          <p:nvPr/>
        </p:nvSpPr>
        <p:spPr>
          <a:xfrm>
            <a:off x="2131233" y="3050710"/>
            <a:ext cx="108000" cy="108000"/>
          </a:xfrm>
          <a:prstGeom prst="ellipse">
            <a:avLst/>
          </a:prstGeom>
          <a:solidFill>
            <a:schemeClr val="accent3">
              <a:lumMod val="75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9EA3910-0B80-BF4E-833B-B6C9E1775702}"/>
              </a:ext>
            </a:extLst>
          </p:cNvPr>
          <p:cNvSpPr/>
          <p:nvPr/>
        </p:nvSpPr>
        <p:spPr>
          <a:xfrm>
            <a:off x="3213270" y="3509050"/>
            <a:ext cx="1307350" cy="271668"/>
          </a:xfrm>
          <a:prstGeom prst="rect">
            <a:avLst/>
          </a:prstGeom>
          <a:noFill/>
          <a:ln>
            <a:noFill/>
          </a:ln>
        </p:spPr>
        <p:style>
          <a:lnRef idx="1">
            <a:schemeClr val="accent1"/>
          </a:lnRef>
          <a:fillRef idx="1001">
            <a:schemeClr val="lt1"/>
          </a:fillRef>
          <a:effectRef idx="2">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F937A07B-BE2A-A540-BA78-26FC6B68CFEC}"/>
              </a:ext>
            </a:extLst>
          </p:cNvPr>
          <p:cNvSpPr/>
          <p:nvPr/>
        </p:nvSpPr>
        <p:spPr>
          <a:xfrm rot="20194886" flipV="1">
            <a:off x="4258791" y="3281213"/>
            <a:ext cx="1445636"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75" name="Oval 56">
            <a:extLst>
              <a:ext uri="{FF2B5EF4-FFF2-40B4-BE49-F238E27FC236}">
                <a16:creationId xmlns:a16="http://schemas.microsoft.com/office/drawing/2014/main" id="{AC9A0F92-C743-2C49-A37A-E53AF8590F96}"/>
              </a:ext>
            </a:extLst>
          </p:cNvPr>
          <p:cNvSpPr>
            <a:spLocks noChangeAspect="1"/>
          </p:cNvSpPr>
          <p:nvPr/>
        </p:nvSpPr>
        <p:spPr>
          <a:xfrm>
            <a:off x="2386607" y="2280470"/>
            <a:ext cx="108000" cy="108000"/>
          </a:xfrm>
          <a:prstGeom prst="ellipse">
            <a:avLst/>
          </a:prstGeom>
          <a:solidFill>
            <a:schemeClr val="accent3">
              <a:lumMod val="75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1B33A107-9711-AD43-B6AC-A719E8AD1B66}"/>
              </a:ext>
            </a:extLst>
          </p:cNvPr>
          <p:cNvSpPr/>
          <p:nvPr/>
        </p:nvSpPr>
        <p:spPr>
          <a:xfrm>
            <a:off x="3011871" y="3504447"/>
            <a:ext cx="1366165" cy="3714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3" name="Rectangle 2">
            <a:extLst>
              <a:ext uri="{FF2B5EF4-FFF2-40B4-BE49-F238E27FC236}">
                <a16:creationId xmlns:a16="http://schemas.microsoft.com/office/drawing/2014/main" id="{F174DAA1-C30D-9044-AEEC-B7B3B8947139}"/>
              </a:ext>
            </a:extLst>
          </p:cNvPr>
          <p:cNvSpPr/>
          <p:nvPr/>
        </p:nvSpPr>
        <p:spPr>
          <a:xfrm>
            <a:off x="5264311" y="2910667"/>
            <a:ext cx="196689" cy="28653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0" name="ZoneTexte 59">
            <a:extLst>
              <a:ext uri="{FF2B5EF4-FFF2-40B4-BE49-F238E27FC236}">
                <a16:creationId xmlns:a16="http://schemas.microsoft.com/office/drawing/2014/main" id="{ACB6BA0E-530A-444D-AC08-2A5FF39D88D4}"/>
              </a:ext>
            </a:extLst>
          </p:cNvPr>
          <p:cNvSpPr txBox="1"/>
          <p:nvPr/>
        </p:nvSpPr>
        <p:spPr>
          <a:xfrm>
            <a:off x="6747160" y="5079352"/>
            <a:ext cx="2064027" cy="400110"/>
          </a:xfrm>
          <a:prstGeom prst="rect">
            <a:avLst/>
          </a:prstGeom>
          <a:noFill/>
        </p:spPr>
        <p:txBody>
          <a:bodyPr wrap="none" rtlCol="0">
            <a:spAutoFit/>
          </a:bodyPr>
          <a:lstStyle/>
          <a:p>
            <a:r>
              <a:rPr lang="fr-FR" sz="2000" dirty="0"/>
              <a:t>{h}</a:t>
            </a:r>
            <a:r>
              <a:rPr lang="fr-FR" sz="2000" baseline="30000" dirty="0"/>
              <a:t>M           </a:t>
            </a:r>
            <a:r>
              <a:rPr lang="fr-FR" sz="2000" dirty="0"/>
              <a:t>(</a:t>
            </a:r>
            <a:r>
              <a:rPr lang="fr-FR" sz="2000" dirty="0" err="1"/>
              <a:t>features</a:t>
            </a:r>
            <a:r>
              <a:rPr lang="fr-FR" sz="2000" dirty="0"/>
              <a:t>)</a:t>
            </a:r>
            <a:endParaRPr lang="fr-FR" sz="2000" baseline="30000" dirty="0"/>
          </a:p>
        </p:txBody>
      </p:sp>
      <p:pic>
        <p:nvPicPr>
          <p:cNvPr id="5" name="Image 4">
            <a:extLst>
              <a:ext uri="{FF2B5EF4-FFF2-40B4-BE49-F238E27FC236}">
                <a16:creationId xmlns:a16="http://schemas.microsoft.com/office/drawing/2014/main" id="{6297D70A-1186-E546-B4B3-C698D0A1137E}"/>
              </a:ext>
            </a:extLst>
          </p:cNvPr>
          <p:cNvPicPr>
            <a:picLocks noChangeAspect="1"/>
          </p:cNvPicPr>
          <p:nvPr/>
        </p:nvPicPr>
        <p:blipFill>
          <a:blip r:embed="rId6"/>
          <a:stretch>
            <a:fillRect/>
          </a:stretch>
        </p:blipFill>
        <p:spPr>
          <a:xfrm>
            <a:off x="7807617" y="5777763"/>
            <a:ext cx="1261788" cy="1014634"/>
          </a:xfrm>
          <a:prstGeom prst="rect">
            <a:avLst/>
          </a:prstGeom>
        </p:spPr>
      </p:pic>
      <p:cxnSp>
        <p:nvCxnSpPr>
          <p:cNvPr id="11" name="Connecteur droit avec flèche 10">
            <a:extLst>
              <a:ext uri="{FF2B5EF4-FFF2-40B4-BE49-F238E27FC236}">
                <a16:creationId xmlns:a16="http://schemas.microsoft.com/office/drawing/2014/main" id="{9491BAEB-571C-EB42-BC3A-E9C8E18148F9}"/>
              </a:ext>
            </a:extLst>
          </p:cNvPr>
          <p:cNvCxnSpPr/>
          <p:nvPr/>
        </p:nvCxnSpPr>
        <p:spPr>
          <a:xfrm>
            <a:off x="5130800" y="3401050"/>
            <a:ext cx="217054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2" name="Connecteur droit avec flèche 61">
            <a:extLst>
              <a:ext uri="{FF2B5EF4-FFF2-40B4-BE49-F238E27FC236}">
                <a16:creationId xmlns:a16="http://schemas.microsoft.com/office/drawing/2014/main" id="{C7BF49F8-27A4-C944-AB71-2183D8C945B3}"/>
              </a:ext>
            </a:extLst>
          </p:cNvPr>
          <p:cNvCxnSpPr>
            <a:cxnSpLocks/>
          </p:cNvCxnSpPr>
          <p:nvPr/>
        </p:nvCxnSpPr>
        <p:spPr>
          <a:xfrm flipH="1" flipV="1">
            <a:off x="5765218" y="2037000"/>
            <a:ext cx="457488" cy="146744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70" name="ZoneTexte 69">
            <a:extLst>
              <a:ext uri="{FF2B5EF4-FFF2-40B4-BE49-F238E27FC236}">
                <a16:creationId xmlns:a16="http://schemas.microsoft.com/office/drawing/2014/main" id="{F9269F6A-9FA9-364E-84A4-FCD35C364876}"/>
              </a:ext>
            </a:extLst>
          </p:cNvPr>
          <p:cNvSpPr txBox="1"/>
          <p:nvPr/>
        </p:nvSpPr>
        <p:spPr>
          <a:xfrm>
            <a:off x="7467603" y="3153223"/>
            <a:ext cx="385042" cy="369332"/>
          </a:xfrm>
          <a:prstGeom prst="rect">
            <a:avLst/>
          </a:prstGeom>
          <a:noFill/>
        </p:spPr>
        <p:txBody>
          <a:bodyPr wrap="none" rtlCol="0">
            <a:spAutoFit/>
          </a:bodyPr>
          <a:lstStyle/>
          <a:p>
            <a:r>
              <a:rPr lang="fr-FR" dirty="0"/>
              <a:t>h</a:t>
            </a:r>
            <a:r>
              <a:rPr lang="fr-FR" baseline="-25000" dirty="0"/>
              <a:t>1</a:t>
            </a:r>
          </a:p>
        </p:txBody>
      </p:sp>
      <p:pic>
        <p:nvPicPr>
          <p:cNvPr id="49" name="Image 48">
            <a:extLst>
              <a:ext uri="{FF2B5EF4-FFF2-40B4-BE49-F238E27FC236}">
                <a16:creationId xmlns:a16="http://schemas.microsoft.com/office/drawing/2014/main" id="{E547E6C0-B4D4-2744-B2D9-0672B25A4CFB}"/>
              </a:ext>
            </a:extLst>
          </p:cNvPr>
          <p:cNvPicPr>
            <a:picLocks noChangeAspect="1"/>
          </p:cNvPicPr>
          <p:nvPr/>
        </p:nvPicPr>
        <p:blipFill>
          <a:blip r:embed="rId7"/>
          <a:stretch>
            <a:fillRect/>
          </a:stretch>
        </p:blipFill>
        <p:spPr>
          <a:xfrm>
            <a:off x="5499517" y="1672808"/>
            <a:ext cx="965200" cy="266700"/>
          </a:xfrm>
          <a:prstGeom prst="rect">
            <a:avLst/>
          </a:prstGeom>
        </p:spPr>
      </p:pic>
      <p:pic>
        <p:nvPicPr>
          <p:cNvPr id="56" name="Image 55">
            <a:extLst>
              <a:ext uri="{FF2B5EF4-FFF2-40B4-BE49-F238E27FC236}">
                <a16:creationId xmlns:a16="http://schemas.microsoft.com/office/drawing/2014/main" id="{E1671FF7-C9F5-F84C-A65B-D7326C7E5FF8}"/>
              </a:ext>
            </a:extLst>
          </p:cNvPr>
          <p:cNvPicPr>
            <a:picLocks noChangeAspect="1"/>
          </p:cNvPicPr>
          <p:nvPr/>
        </p:nvPicPr>
        <p:blipFill>
          <a:blip r:embed="rId8"/>
          <a:stretch>
            <a:fillRect/>
          </a:stretch>
        </p:blipFill>
        <p:spPr>
          <a:xfrm>
            <a:off x="6269120" y="3474725"/>
            <a:ext cx="1891206" cy="292138"/>
          </a:xfrm>
          <a:prstGeom prst="rect">
            <a:avLst/>
          </a:prstGeom>
        </p:spPr>
      </p:pic>
      <p:sp>
        <p:nvSpPr>
          <p:cNvPr id="61" name="TextBox 68">
            <a:extLst>
              <a:ext uri="{FF2B5EF4-FFF2-40B4-BE49-F238E27FC236}">
                <a16:creationId xmlns:a16="http://schemas.microsoft.com/office/drawing/2014/main" id="{A5252448-CE71-9249-8FD1-DE193A28D700}"/>
              </a:ext>
            </a:extLst>
          </p:cNvPr>
          <p:cNvSpPr txBox="1"/>
          <p:nvPr/>
        </p:nvSpPr>
        <p:spPr>
          <a:xfrm>
            <a:off x="1184292" y="4575850"/>
            <a:ext cx="1211915" cy="369332"/>
          </a:xfrm>
          <a:prstGeom prst="rect">
            <a:avLst/>
          </a:prstGeom>
          <a:solidFill>
            <a:schemeClr val="tx2">
              <a:lumMod val="40000"/>
              <a:lumOff val="60000"/>
              <a:alpha val="53000"/>
            </a:schemeClr>
          </a:solidFill>
        </p:spPr>
        <p:txBody>
          <a:bodyPr wrap="none" rtlCol="0">
            <a:spAutoFit/>
          </a:bodyPr>
          <a:lstStyle/>
          <a:p>
            <a:r>
              <a:rPr lang="en-US" dirty="0"/>
              <a:t>Data space</a:t>
            </a:r>
          </a:p>
        </p:txBody>
      </p:sp>
      <p:sp>
        <p:nvSpPr>
          <p:cNvPr id="73" name="TextBox 43">
            <a:extLst>
              <a:ext uri="{FF2B5EF4-FFF2-40B4-BE49-F238E27FC236}">
                <a16:creationId xmlns:a16="http://schemas.microsoft.com/office/drawing/2014/main" id="{22326E4B-35EF-E44C-8231-53C1E5E0AE1E}"/>
              </a:ext>
            </a:extLst>
          </p:cNvPr>
          <p:cNvSpPr txBox="1"/>
          <p:nvPr/>
        </p:nvSpPr>
        <p:spPr>
          <a:xfrm>
            <a:off x="5614101" y="4543584"/>
            <a:ext cx="2214143" cy="369332"/>
          </a:xfrm>
          <a:prstGeom prst="rect">
            <a:avLst/>
          </a:prstGeom>
          <a:solidFill>
            <a:srgbClr val="92D050">
              <a:alpha val="34000"/>
            </a:srgbClr>
          </a:solidFill>
        </p:spPr>
        <p:txBody>
          <a:bodyPr wrap="none" rtlCol="0">
            <a:spAutoFit/>
          </a:bodyPr>
          <a:lstStyle/>
          <a:p>
            <a:r>
              <a:rPr lang="en-US" dirty="0"/>
              <a:t>Representation space</a:t>
            </a:r>
          </a:p>
        </p:txBody>
      </p:sp>
      <p:sp>
        <p:nvSpPr>
          <p:cNvPr id="14" name="ZoneTexte 13">
            <a:extLst>
              <a:ext uri="{FF2B5EF4-FFF2-40B4-BE49-F238E27FC236}">
                <a16:creationId xmlns:a16="http://schemas.microsoft.com/office/drawing/2014/main" id="{F609F47A-FA65-594F-9151-663580A971C2}"/>
              </a:ext>
            </a:extLst>
          </p:cNvPr>
          <p:cNvSpPr txBox="1"/>
          <p:nvPr/>
        </p:nvSpPr>
        <p:spPr>
          <a:xfrm>
            <a:off x="2549156" y="4571996"/>
            <a:ext cx="1346844" cy="369332"/>
          </a:xfrm>
          <a:prstGeom prst="rect">
            <a:avLst/>
          </a:prstGeom>
          <a:noFill/>
        </p:spPr>
        <p:txBody>
          <a:bodyPr wrap="none" rtlCol="0">
            <a:spAutoFit/>
          </a:bodyPr>
          <a:lstStyle/>
          <a:p>
            <a:r>
              <a:rPr lang="fr-FR" dirty="0">
                <a:solidFill>
                  <a:srgbClr val="0070C0"/>
                </a:solidFill>
              </a:rPr>
              <a:t>-&gt; </a:t>
            </a:r>
            <a:r>
              <a:rPr lang="fr-FR" dirty="0" err="1">
                <a:solidFill>
                  <a:srgbClr val="0070C0"/>
                </a:solidFill>
              </a:rPr>
              <a:t>Genotype</a:t>
            </a:r>
            <a:endParaRPr lang="fr-FR" dirty="0">
              <a:solidFill>
                <a:srgbClr val="0070C0"/>
              </a:solidFill>
            </a:endParaRPr>
          </a:p>
        </p:txBody>
      </p:sp>
      <p:sp>
        <p:nvSpPr>
          <p:cNvPr id="76" name="ZoneTexte 75">
            <a:extLst>
              <a:ext uri="{FF2B5EF4-FFF2-40B4-BE49-F238E27FC236}">
                <a16:creationId xmlns:a16="http://schemas.microsoft.com/office/drawing/2014/main" id="{CEAD3364-FCE4-4A4F-AC24-7728AE1B04A6}"/>
              </a:ext>
            </a:extLst>
          </p:cNvPr>
          <p:cNvSpPr txBox="1"/>
          <p:nvPr/>
        </p:nvSpPr>
        <p:spPr>
          <a:xfrm>
            <a:off x="7759353" y="4538654"/>
            <a:ext cx="1388522" cy="369332"/>
          </a:xfrm>
          <a:prstGeom prst="rect">
            <a:avLst/>
          </a:prstGeom>
          <a:noFill/>
        </p:spPr>
        <p:txBody>
          <a:bodyPr wrap="none" rtlCol="0">
            <a:spAutoFit/>
          </a:bodyPr>
          <a:lstStyle/>
          <a:p>
            <a:r>
              <a:rPr lang="fr-FR" dirty="0">
                <a:solidFill>
                  <a:srgbClr val="92D050"/>
                </a:solidFill>
              </a:rPr>
              <a:t>-&gt;</a:t>
            </a:r>
            <a:r>
              <a:rPr lang="fr-FR" dirty="0" err="1">
                <a:solidFill>
                  <a:srgbClr val="92D050"/>
                </a:solidFill>
              </a:rPr>
              <a:t>Phenotype</a:t>
            </a:r>
            <a:endParaRPr lang="fr-FR" dirty="0">
              <a:solidFill>
                <a:srgbClr val="92D050"/>
              </a:solidFill>
            </a:endParaRPr>
          </a:p>
        </p:txBody>
      </p:sp>
      <p:sp>
        <p:nvSpPr>
          <p:cNvPr id="48" name="TextBox 62">
            <a:extLst>
              <a:ext uri="{FF2B5EF4-FFF2-40B4-BE49-F238E27FC236}">
                <a16:creationId xmlns:a16="http://schemas.microsoft.com/office/drawing/2014/main" id="{194BFF7A-AA7C-F146-896A-C83BC5502FF5}"/>
              </a:ext>
            </a:extLst>
          </p:cNvPr>
          <p:cNvSpPr txBox="1"/>
          <p:nvPr/>
        </p:nvSpPr>
        <p:spPr>
          <a:xfrm>
            <a:off x="83868" y="818588"/>
            <a:ext cx="4766895" cy="369332"/>
          </a:xfrm>
          <a:prstGeom prst="rect">
            <a:avLst/>
          </a:prstGeom>
          <a:noFill/>
        </p:spPr>
        <p:txBody>
          <a:bodyPr wrap="square" rtlCol="0">
            <a:spAutoFit/>
          </a:bodyPr>
          <a:lstStyle/>
          <a:p>
            <a:pPr algn="ctr"/>
            <a:r>
              <a:rPr lang="en-US" dirty="0">
                <a:solidFill>
                  <a:srgbClr val="660066"/>
                </a:solidFill>
              </a:rPr>
              <a:t>Set of all images of digits / functional sequences</a:t>
            </a:r>
          </a:p>
        </p:txBody>
      </p:sp>
      <p:sp>
        <p:nvSpPr>
          <p:cNvPr id="63" name="TextBox 1">
            <a:extLst>
              <a:ext uri="{FF2B5EF4-FFF2-40B4-BE49-F238E27FC236}">
                <a16:creationId xmlns:a16="http://schemas.microsoft.com/office/drawing/2014/main" id="{8B105D1C-ACEB-0541-9589-EF4977B78EDF}"/>
              </a:ext>
            </a:extLst>
          </p:cNvPr>
          <p:cNvSpPr txBox="1"/>
          <p:nvPr/>
        </p:nvSpPr>
        <p:spPr>
          <a:xfrm>
            <a:off x="5580286" y="887927"/>
            <a:ext cx="3337132" cy="646331"/>
          </a:xfrm>
          <a:prstGeom prst="rect">
            <a:avLst/>
          </a:prstGeom>
          <a:noFill/>
        </p:spPr>
        <p:txBody>
          <a:bodyPr wrap="none" rtlCol="0">
            <a:spAutoFit/>
          </a:bodyPr>
          <a:lstStyle/>
          <a:p>
            <a:pPr algn="ctr"/>
            <a:r>
              <a:rPr lang="en-US" dirty="0"/>
              <a:t>[Strokes] </a:t>
            </a:r>
          </a:p>
          <a:p>
            <a:pPr algn="ctr"/>
            <a:r>
              <a:rPr lang="en-US" dirty="0"/>
              <a:t>[Protein bio-chemical properties] </a:t>
            </a:r>
          </a:p>
        </p:txBody>
      </p:sp>
      <p:grpSp>
        <p:nvGrpSpPr>
          <p:cNvPr id="64" name="Group 63">
            <a:extLst>
              <a:ext uri="{FF2B5EF4-FFF2-40B4-BE49-F238E27FC236}">
                <a16:creationId xmlns:a16="http://schemas.microsoft.com/office/drawing/2014/main" id="{A7F22F1F-7EC6-DB4D-8957-2DE5D04F0BE5}"/>
              </a:ext>
            </a:extLst>
          </p:cNvPr>
          <p:cNvGrpSpPr/>
          <p:nvPr/>
        </p:nvGrpSpPr>
        <p:grpSpPr>
          <a:xfrm>
            <a:off x="101280" y="5093207"/>
            <a:ext cx="4419340" cy="806710"/>
            <a:chOff x="547761" y="4403330"/>
            <a:chExt cx="4419340" cy="806710"/>
          </a:xfrm>
        </p:grpSpPr>
        <p:pic>
          <p:nvPicPr>
            <p:cNvPr id="65" name="Picture 64">
              <a:extLst>
                <a:ext uri="{FF2B5EF4-FFF2-40B4-BE49-F238E27FC236}">
                  <a16:creationId xmlns:a16="http://schemas.microsoft.com/office/drawing/2014/main" id="{1163C9FC-BFEE-4A43-B54F-622D6249A74E}"/>
                </a:ext>
              </a:extLst>
            </p:cNvPr>
            <p:cNvPicPr>
              <a:picLocks noChangeAspect="1"/>
            </p:cNvPicPr>
            <p:nvPr/>
          </p:nvPicPr>
          <p:blipFill>
            <a:blip r:embed="rId9"/>
            <a:stretch>
              <a:fillRect/>
            </a:stretch>
          </p:blipFill>
          <p:spPr>
            <a:xfrm>
              <a:off x="995430" y="4409831"/>
              <a:ext cx="1151999" cy="288000"/>
            </a:xfrm>
            <a:prstGeom prst="rect">
              <a:avLst/>
            </a:prstGeom>
          </p:spPr>
        </p:pic>
        <p:pic>
          <p:nvPicPr>
            <p:cNvPr id="66" name="Picture 65">
              <a:extLst>
                <a:ext uri="{FF2B5EF4-FFF2-40B4-BE49-F238E27FC236}">
                  <a16:creationId xmlns:a16="http://schemas.microsoft.com/office/drawing/2014/main" id="{F0F91162-7794-A140-8B4C-AB9482321752}"/>
                </a:ext>
              </a:extLst>
            </p:cNvPr>
            <p:cNvPicPr>
              <a:picLocks noChangeAspect="1"/>
            </p:cNvPicPr>
            <p:nvPr/>
          </p:nvPicPr>
          <p:blipFill>
            <a:blip r:embed="rId10"/>
            <a:stretch>
              <a:fillRect/>
            </a:stretch>
          </p:blipFill>
          <p:spPr>
            <a:xfrm>
              <a:off x="547761" y="4813981"/>
              <a:ext cx="2310855" cy="288000"/>
            </a:xfrm>
            <a:prstGeom prst="rect">
              <a:avLst/>
            </a:prstGeom>
          </p:spPr>
        </p:pic>
        <p:sp>
          <p:nvSpPr>
            <p:cNvPr id="67" name="TextBox 66">
              <a:extLst>
                <a:ext uri="{FF2B5EF4-FFF2-40B4-BE49-F238E27FC236}">
                  <a16:creationId xmlns:a16="http://schemas.microsoft.com/office/drawing/2014/main" id="{4EB92D4E-D514-A544-895B-2F4932E734FC}"/>
                </a:ext>
              </a:extLst>
            </p:cNvPr>
            <p:cNvSpPr txBox="1"/>
            <p:nvPr/>
          </p:nvSpPr>
          <p:spPr>
            <a:xfrm>
              <a:off x="3001355" y="4403330"/>
              <a:ext cx="1629623" cy="369332"/>
            </a:xfrm>
            <a:prstGeom prst="rect">
              <a:avLst/>
            </a:prstGeom>
            <a:noFill/>
          </p:spPr>
          <p:txBody>
            <a:bodyPr wrap="none" rtlCol="0">
              <a:spAutoFit/>
            </a:bodyPr>
            <a:lstStyle/>
            <a:p>
              <a:r>
                <a:rPr lang="en-US" dirty="0"/>
                <a:t>(binary images)</a:t>
              </a:r>
            </a:p>
          </p:txBody>
        </p:sp>
        <p:sp>
          <p:nvSpPr>
            <p:cNvPr id="68" name="TextBox 67">
              <a:extLst>
                <a:ext uri="{FF2B5EF4-FFF2-40B4-BE49-F238E27FC236}">
                  <a16:creationId xmlns:a16="http://schemas.microsoft.com/office/drawing/2014/main" id="{580BC3DE-07DC-FE47-B49C-492316DE32A9}"/>
                </a:ext>
              </a:extLst>
            </p:cNvPr>
            <p:cNvSpPr txBox="1"/>
            <p:nvPr/>
          </p:nvSpPr>
          <p:spPr>
            <a:xfrm>
              <a:off x="2913797" y="4840708"/>
              <a:ext cx="2053304" cy="369332"/>
            </a:xfrm>
            <a:prstGeom prst="rect">
              <a:avLst/>
            </a:prstGeom>
            <a:noFill/>
          </p:spPr>
          <p:txBody>
            <a:bodyPr wrap="none" rtlCol="0">
              <a:spAutoFit/>
            </a:bodyPr>
            <a:lstStyle/>
            <a:p>
              <a:r>
                <a:rPr lang="en-US" dirty="0"/>
                <a:t>(protein sequences)</a:t>
              </a:r>
            </a:p>
          </p:txBody>
        </p:sp>
      </p:grpSp>
      <p:sp>
        <p:nvSpPr>
          <p:cNvPr id="79" name="Title 5">
            <a:extLst>
              <a:ext uri="{FF2B5EF4-FFF2-40B4-BE49-F238E27FC236}">
                <a16:creationId xmlns:a16="http://schemas.microsoft.com/office/drawing/2014/main" id="{CC11BF9B-D63D-E74B-8C62-61E02A52BAB8}"/>
              </a:ext>
            </a:extLst>
          </p:cNvPr>
          <p:cNvSpPr>
            <a:spLocks noGrp="1"/>
          </p:cNvSpPr>
          <p:nvPr>
            <p:ph type="title"/>
          </p:nvPr>
        </p:nvSpPr>
        <p:spPr>
          <a:xfrm>
            <a:off x="0" y="15918"/>
            <a:ext cx="9144000" cy="707886"/>
          </a:xfrm>
        </p:spPr>
        <p:txBody>
          <a:bodyPr/>
          <a:lstStyle/>
          <a:p>
            <a:r>
              <a:rPr lang="en-US" dirty="0"/>
              <a:t>Feature Extraction from data</a:t>
            </a:r>
          </a:p>
        </p:txBody>
      </p:sp>
    </p:spTree>
    <p:extLst>
      <p:ext uri="{BB962C8B-B14F-4D97-AF65-F5344CB8AC3E}">
        <p14:creationId xmlns:p14="http://schemas.microsoft.com/office/powerpoint/2010/main" val="978673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648450" y="3458528"/>
            <a:ext cx="1733550" cy="361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V="1">
            <a:off x="1561245" y="1349643"/>
            <a:ext cx="0" cy="1397000"/>
          </a:xfrm>
          <a:prstGeom prst="straightConnector1">
            <a:avLst/>
          </a:prstGeom>
          <a:ln w="38100" cmpd="sng">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1561245" y="2746643"/>
            <a:ext cx="1295400" cy="0"/>
          </a:xfrm>
          <a:prstGeom prst="straightConnector1">
            <a:avLst/>
          </a:prstGeom>
          <a:ln w="38100" cmpd="sng">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1561245" y="2746643"/>
            <a:ext cx="984144" cy="856890"/>
          </a:xfrm>
          <a:prstGeom prst="straightConnector1">
            <a:avLst/>
          </a:prstGeom>
          <a:ln w="38100" cmpd="sng">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850045" y="2746643"/>
            <a:ext cx="711200" cy="656174"/>
          </a:xfrm>
          <a:prstGeom prst="straightConnector1">
            <a:avLst/>
          </a:prstGeom>
          <a:ln w="38100" cmpd="sng">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2"/>
          <a:stretch>
            <a:fillRect/>
          </a:stretch>
        </p:blipFill>
        <p:spPr>
          <a:xfrm>
            <a:off x="511300" y="3492718"/>
            <a:ext cx="245455" cy="180000"/>
          </a:xfrm>
          <a:prstGeom prst="rect">
            <a:avLst/>
          </a:prstGeom>
        </p:spPr>
      </p:pic>
      <p:pic>
        <p:nvPicPr>
          <p:cNvPr id="35" name="Picture 34"/>
          <p:cNvPicPr>
            <a:picLocks noChangeAspect="1"/>
          </p:cNvPicPr>
          <p:nvPr/>
        </p:nvPicPr>
        <p:blipFill>
          <a:blip r:embed="rId3"/>
          <a:stretch>
            <a:fillRect/>
          </a:stretch>
        </p:blipFill>
        <p:spPr>
          <a:xfrm>
            <a:off x="2611190" y="3582718"/>
            <a:ext cx="245455" cy="180000"/>
          </a:xfrm>
          <a:prstGeom prst="rect">
            <a:avLst/>
          </a:prstGeom>
        </p:spPr>
      </p:pic>
      <p:pic>
        <p:nvPicPr>
          <p:cNvPr id="36" name="Picture 35"/>
          <p:cNvPicPr>
            <a:picLocks noChangeAspect="1"/>
          </p:cNvPicPr>
          <p:nvPr/>
        </p:nvPicPr>
        <p:blipFill>
          <a:blip r:embed="rId4"/>
          <a:stretch>
            <a:fillRect/>
          </a:stretch>
        </p:blipFill>
        <p:spPr>
          <a:xfrm>
            <a:off x="2790962" y="2455470"/>
            <a:ext cx="220909" cy="180000"/>
          </a:xfrm>
          <a:prstGeom prst="rect">
            <a:avLst/>
          </a:prstGeom>
        </p:spPr>
      </p:pic>
      <p:pic>
        <p:nvPicPr>
          <p:cNvPr id="37" name="Picture 36"/>
          <p:cNvPicPr>
            <a:picLocks noChangeAspect="1"/>
          </p:cNvPicPr>
          <p:nvPr/>
        </p:nvPicPr>
        <p:blipFill>
          <a:blip r:embed="rId5"/>
          <a:stretch>
            <a:fillRect/>
          </a:stretch>
        </p:blipFill>
        <p:spPr>
          <a:xfrm>
            <a:off x="1790250" y="1349643"/>
            <a:ext cx="335455" cy="180000"/>
          </a:xfrm>
          <a:prstGeom prst="rect">
            <a:avLst/>
          </a:prstGeom>
        </p:spPr>
      </p:pic>
      <p:sp>
        <p:nvSpPr>
          <p:cNvPr id="47" name="Oval 46"/>
          <p:cNvSpPr>
            <a:spLocks noChangeAspect="1"/>
          </p:cNvSpPr>
          <p:nvPr/>
        </p:nvSpPr>
        <p:spPr>
          <a:xfrm>
            <a:off x="2044700" y="3401050"/>
            <a:ext cx="108000" cy="108000"/>
          </a:xfrm>
          <a:prstGeom prst="ellipse">
            <a:avLst/>
          </a:prstGeom>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0" name="Oval 49"/>
          <p:cNvSpPr>
            <a:spLocks noChangeAspect="1"/>
          </p:cNvSpPr>
          <p:nvPr/>
        </p:nvSpPr>
        <p:spPr>
          <a:xfrm>
            <a:off x="1790250" y="2226300"/>
            <a:ext cx="108000" cy="108000"/>
          </a:xfrm>
          <a:prstGeom prst="ellipse">
            <a:avLst/>
          </a:prstGeom>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1" name="Oval 50"/>
          <p:cNvSpPr>
            <a:spLocks noChangeAspect="1"/>
          </p:cNvSpPr>
          <p:nvPr/>
        </p:nvSpPr>
        <p:spPr>
          <a:xfrm>
            <a:off x="907082" y="2581470"/>
            <a:ext cx="108000" cy="108000"/>
          </a:xfrm>
          <a:prstGeom prst="ellipse">
            <a:avLst/>
          </a:prstGeom>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2" name="Oval 51"/>
          <p:cNvSpPr>
            <a:spLocks noChangeAspect="1"/>
          </p:cNvSpPr>
          <p:nvPr/>
        </p:nvSpPr>
        <p:spPr>
          <a:xfrm>
            <a:off x="1184292" y="3341027"/>
            <a:ext cx="108000" cy="108000"/>
          </a:xfrm>
          <a:prstGeom prst="ellipse">
            <a:avLst/>
          </a:prstGeom>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3" name="Oval 52"/>
          <p:cNvSpPr>
            <a:spLocks noChangeAspect="1"/>
          </p:cNvSpPr>
          <p:nvPr/>
        </p:nvSpPr>
        <p:spPr>
          <a:xfrm>
            <a:off x="1682250" y="3672718"/>
            <a:ext cx="108000" cy="108000"/>
          </a:xfrm>
          <a:prstGeom prst="ellipse">
            <a:avLst/>
          </a:prstGeom>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5" name="Oval 54"/>
          <p:cNvSpPr>
            <a:spLocks noChangeAspect="1"/>
          </p:cNvSpPr>
          <p:nvPr/>
        </p:nvSpPr>
        <p:spPr>
          <a:xfrm>
            <a:off x="1320275" y="2473470"/>
            <a:ext cx="108000" cy="108000"/>
          </a:xfrm>
          <a:prstGeom prst="ellipse">
            <a:avLst/>
          </a:prstGeom>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7" name="Oval 56"/>
          <p:cNvSpPr>
            <a:spLocks noChangeAspect="1"/>
          </p:cNvSpPr>
          <p:nvPr/>
        </p:nvSpPr>
        <p:spPr>
          <a:xfrm>
            <a:off x="2234207" y="2128070"/>
            <a:ext cx="108000" cy="108000"/>
          </a:xfrm>
          <a:prstGeom prst="ellipse">
            <a:avLst/>
          </a:prstGeom>
          <a:solidFill>
            <a:schemeClr val="accent3">
              <a:lumMod val="75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8" name="Oval 57"/>
          <p:cNvSpPr>
            <a:spLocks noChangeAspect="1"/>
          </p:cNvSpPr>
          <p:nvPr/>
        </p:nvSpPr>
        <p:spPr>
          <a:xfrm>
            <a:off x="1898250" y="1920952"/>
            <a:ext cx="108000" cy="108000"/>
          </a:xfrm>
          <a:prstGeom prst="ellipse">
            <a:avLst/>
          </a:prstGeom>
          <a:solidFill>
            <a:schemeClr val="accent3">
              <a:lumMod val="75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9" name="Oval 58"/>
          <p:cNvSpPr>
            <a:spLocks noChangeAspect="1"/>
          </p:cNvSpPr>
          <p:nvPr/>
        </p:nvSpPr>
        <p:spPr>
          <a:xfrm>
            <a:off x="1100147" y="1788372"/>
            <a:ext cx="108000" cy="108000"/>
          </a:xfrm>
          <a:prstGeom prst="ellipse">
            <a:avLst/>
          </a:prstGeom>
          <a:solidFill>
            <a:schemeClr val="bg2">
              <a:lumMod val="50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38" name="Picture 37" descr="gen-phe3.pdf"/>
          <p:cNvPicPr>
            <a:picLocks noChangeAspect="1"/>
          </p:cNvPicPr>
          <p:nvPr/>
        </p:nvPicPr>
        <p:blipFill rotWithShape="1">
          <a:blip r:embed="rId6">
            <a:extLst>
              <a:ext uri="{28A0092B-C50C-407E-A947-70E740481C1C}">
                <a14:useLocalDpi xmlns:a14="http://schemas.microsoft.com/office/drawing/2010/main" val="0"/>
              </a:ext>
            </a:extLst>
          </a:blip>
          <a:srcRect l="32539" t="9025" b="51749"/>
          <a:stretch/>
        </p:blipFill>
        <p:spPr>
          <a:xfrm>
            <a:off x="3213270" y="1552112"/>
            <a:ext cx="5829130" cy="2542072"/>
          </a:xfrm>
          <a:prstGeom prst="rect">
            <a:avLst/>
          </a:prstGeom>
        </p:spPr>
      </p:pic>
      <p:cxnSp>
        <p:nvCxnSpPr>
          <p:cNvPr id="45" name="Straight Arrow Connector 44"/>
          <p:cNvCxnSpPr/>
          <p:nvPr/>
        </p:nvCxnSpPr>
        <p:spPr>
          <a:xfrm flipH="1">
            <a:off x="2342207" y="1187920"/>
            <a:ext cx="669664" cy="841032"/>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46" name="Rectangle 45"/>
          <p:cNvSpPr/>
          <p:nvPr/>
        </p:nvSpPr>
        <p:spPr>
          <a:xfrm>
            <a:off x="3260129" y="2872878"/>
            <a:ext cx="1647557" cy="3529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3285529" y="2568770"/>
            <a:ext cx="1845271" cy="3529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p:cNvSpPr/>
          <p:nvPr/>
        </p:nvSpPr>
        <p:spPr>
          <a:xfrm>
            <a:off x="2298700" y="1989638"/>
            <a:ext cx="946150" cy="169362"/>
          </a:xfrm>
          <a:custGeom>
            <a:avLst/>
            <a:gdLst>
              <a:gd name="connsiteX0" fmla="*/ 939800 w 939800"/>
              <a:gd name="connsiteY0" fmla="*/ 26132 h 191232"/>
              <a:gd name="connsiteX1" fmla="*/ 355600 w 939800"/>
              <a:gd name="connsiteY1" fmla="*/ 13432 h 191232"/>
              <a:gd name="connsiteX2" fmla="*/ 0 w 939800"/>
              <a:gd name="connsiteY2" fmla="*/ 191232 h 191232"/>
              <a:gd name="connsiteX0" fmla="*/ 946150 w 946150"/>
              <a:gd name="connsiteY0" fmla="*/ 26132 h 191232"/>
              <a:gd name="connsiteX1" fmla="*/ 355600 w 946150"/>
              <a:gd name="connsiteY1" fmla="*/ 13432 h 191232"/>
              <a:gd name="connsiteX2" fmla="*/ 0 w 946150"/>
              <a:gd name="connsiteY2" fmla="*/ 191232 h 191232"/>
              <a:gd name="connsiteX0" fmla="*/ 946150 w 946150"/>
              <a:gd name="connsiteY0" fmla="*/ 8584 h 173684"/>
              <a:gd name="connsiteX1" fmla="*/ 361950 w 946150"/>
              <a:gd name="connsiteY1" fmla="*/ 33984 h 173684"/>
              <a:gd name="connsiteX2" fmla="*/ 0 w 946150"/>
              <a:gd name="connsiteY2" fmla="*/ 173684 h 173684"/>
              <a:gd name="connsiteX0" fmla="*/ 946150 w 946150"/>
              <a:gd name="connsiteY0" fmla="*/ 4262 h 169362"/>
              <a:gd name="connsiteX1" fmla="*/ 406400 w 946150"/>
              <a:gd name="connsiteY1" fmla="*/ 67762 h 169362"/>
              <a:gd name="connsiteX2" fmla="*/ 0 w 946150"/>
              <a:gd name="connsiteY2" fmla="*/ 169362 h 169362"/>
            </a:gdLst>
            <a:ahLst/>
            <a:cxnLst>
              <a:cxn ang="0">
                <a:pos x="connsiteX0" y="connsiteY0"/>
              </a:cxn>
              <a:cxn ang="0">
                <a:pos x="connsiteX1" y="connsiteY1"/>
              </a:cxn>
              <a:cxn ang="0">
                <a:pos x="connsiteX2" y="connsiteY2"/>
              </a:cxn>
            </a:cxnLst>
            <a:rect l="l" t="t" r="r" b="b"/>
            <a:pathLst>
              <a:path w="946150" h="169362">
                <a:moveTo>
                  <a:pt x="946150" y="4262"/>
                </a:moveTo>
                <a:cubicBezTo>
                  <a:pt x="732366" y="-15847"/>
                  <a:pt x="564092" y="40245"/>
                  <a:pt x="406400" y="67762"/>
                </a:cubicBezTo>
                <a:cubicBezTo>
                  <a:pt x="248708" y="95279"/>
                  <a:pt x="23283" y="139729"/>
                  <a:pt x="0" y="169362"/>
                </a:cubicBezTo>
              </a:path>
            </a:pathLst>
          </a:custGeom>
          <a:ln w="38100"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 name="Rectangle 53"/>
          <p:cNvSpPr/>
          <p:nvPr/>
        </p:nvSpPr>
        <p:spPr>
          <a:xfrm>
            <a:off x="3062214" y="1632886"/>
            <a:ext cx="1647557" cy="2761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0" name="Picture 69"/>
          <p:cNvPicPr>
            <a:picLocks noChangeAspect="1"/>
          </p:cNvPicPr>
          <p:nvPr/>
        </p:nvPicPr>
        <p:blipFill>
          <a:blip r:embed="rId7"/>
          <a:stretch>
            <a:fillRect/>
          </a:stretch>
        </p:blipFill>
        <p:spPr>
          <a:xfrm>
            <a:off x="3363570" y="1612500"/>
            <a:ext cx="820927" cy="283872"/>
          </a:xfrm>
          <a:prstGeom prst="rect">
            <a:avLst/>
          </a:prstGeom>
        </p:spPr>
      </p:pic>
      <p:sp>
        <p:nvSpPr>
          <p:cNvPr id="72" name="Oval 56">
            <a:extLst>
              <a:ext uri="{FF2B5EF4-FFF2-40B4-BE49-F238E27FC236}">
                <a16:creationId xmlns:a16="http://schemas.microsoft.com/office/drawing/2014/main" id="{962543EE-4840-424E-89F8-7C69EB90E51F}"/>
              </a:ext>
            </a:extLst>
          </p:cNvPr>
          <p:cNvSpPr>
            <a:spLocks noChangeAspect="1"/>
          </p:cNvSpPr>
          <p:nvPr/>
        </p:nvSpPr>
        <p:spPr>
          <a:xfrm>
            <a:off x="2287751" y="2910667"/>
            <a:ext cx="108000" cy="108000"/>
          </a:xfrm>
          <a:prstGeom prst="ellipse">
            <a:avLst/>
          </a:prstGeom>
          <a:solidFill>
            <a:schemeClr val="accent3">
              <a:lumMod val="75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74" name="Oval 56">
            <a:extLst>
              <a:ext uri="{FF2B5EF4-FFF2-40B4-BE49-F238E27FC236}">
                <a16:creationId xmlns:a16="http://schemas.microsoft.com/office/drawing/2014/main" id="{1E5D8CC6-F87E-2A4E-A18A-A16E920BC496}"/>
              </a:ext>
            </a:extLst>
          </p:cNvPr>
          <p:cNvSpPr>
            <a:spLocks noChangeAspect="1"/>
          </p:cNvSpPr>
          <p:nvPr/>
        </p:nvSpPr>
        <p:spPr>
          <a:xfrm>
            <a:off x="2131233" y="3050710"/>
            <a:ext cx="108000" cy="108000"/>
          </a:xfrm>
          <a:prstGeom prst="ellipse">
            <a:avLst/>
          </a:prstGeom>
          <a:solidFill>
            <a:schemeClr val="accent3">
              <a:lumMod val="75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9EA3910-0B80-BF4E-833B-B6C9E1775702}"/>
              </a:ext>
            </a:extLst>
          </p:cNvPr>
          <p:cNvSpPr/>
          <p:nvPr/>
        </p:nvSpPr>
        <p:spPr>
          <a:xfrm>
            <a:off x="3213270" y="3509050"/>
            <a:ext cx="1307350" cy="271668"/>
          </a:xfrm>
          <a:prstGeom prst="rect">
            <a:avLst/>
          </a:prstGeom>
          <a:noFill/>
          <a:ln>
            <a:noFill/>
          </a:ln>
        </p:spPr>
        <p:style>
          <a:lnRef idx="1">
            <a:schemeClr val="accent1"/>
          </a:lnRef>
          <a:fillRef idx="1001">
            <a:schemeClr val="lt1"/>
          </a:fillRef>
          <a:effectRef idx="2">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F937A07B-BE2A-A540-BA78-26FC6B68CFEC}"/>
              </a:ext>
            </a:extLst>
          </p:cNvPr>
          <p:cNvSpPr/>
          <p:nvPr/>
        </p:nvSpPr>
        <p:spPr>
          <a:xfrm rot="20194886">
            <a:off x="4065364" y="3334598"/>
            <a:ext cx="1272190" cy="2363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75" name="Oval 56">
            <a:extLst>
              <a:ext uri="{FF2B5EF4-FFF2-40B4-BE49-F238E27FC236}">
                <a16:creationId xmlns:a16="http://schemas.microsoft.com/office/drawing/2014/main" id="{AC9A0F92-C743-2C49-A37A-E53AF8590F96}"/>
              </a:ext>
            </a:extLst>
          </p:cNvPr>
          <p:cNvSpPr>
            <a:spLocks noChangeAspect="1"/>
          </p:cNvSpPr>
          <p:nvPr/>
        </p:nvSpPr>
        <p:spPr>
          <a:xfrm>
            <a:off x="2386607" y="2280470"/>
            <a:ext cx="108000" cy="108000"/>
          </a:xfrm>
          <a:prstGeom prst="ellipse">
            <a:avLst/>
          </a:prstGeom>
          <a:solidFill>
            <a:schemeClr val="accent3">
              <a:lumMod val="75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1B33A107-9711-AD43-B6AC-A719E8AD1B66}"/>
              </a:ext>
            </a:extLst>
          </p:cNvPr>
          <p:cNvSpPr/>
          <p:nvPr/>
        </p:nvSpPr>
        <p:spPr>
          <a:xfrm>
            <a:off x="3011871" y="3504447"/>
            <a:ext cx="1366165" cy="3714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1" name="Forme libre 10">
            <a:extLst>
              <a:ext uri="{FF2B5EF4-FFF2-40B4-BE49-F238E27FC236}">
                <a16:creationId xmlns:a16="http://schemas.microsoft.com/office/drawing/2014/main" id="{43411B54-6193-BB45-B7AA-DB93D01574A5}"/>
              </a:ext>
            </a:extLst>
          </p:cNvPr>
          <p:cNvSpPr/>
          <p:nvPr/>
        </p:nvSpPr>
        <p:spPr>
          <a:xfrm>
            <a:off x="2022764" y="2811230"/>
            <a:ext cx="484909" cy="458443"/>
          </a:xfrm>
          <a:custGeom>
            <a:avLst/>
            <a:gdLst>
              <a:gd name="connsiteX0" fmla="*/ 221672 w 484909"/>
              <a:gd name="connsiteY0" fmla="*/ 1243 h 458443"/>
              <a:gd name="connsiteX1" fmla="*/ 221672 w 484909"/>
              <a:gd name="connsiteY1" fmla="*/ 1243 h 458443"/>
              <a:gd name="connsiteX2" fmla="*/ 152400 w 484909"/>
              <a:gd name="connsiteY2" fmla="*/ 98225 h 458443"/>
              <a:gd name="connsiteX3" fmla="*/ 110836 w 484909"/>
              <a:gd name="connsiteY3" fmla="*/ 195206 h 458443"/>
              <a:gd name="connsiteX4" fmla="*/ 69272 w 484909"/>
              <a:gd name="connsiteY4" fmla="*/ 222915 h 458443"/>
              <a:gd name="connsiteX5" fmla="*/ 0 w 484909"/>
              <a:gd name="connsiteY5" fmla="*/ 278334 h 458443"/>
              <a:gd name="connsiteX6" fmla="*/ 13854 w 484909"/>
              <a:gd name="connsiteY6" fmla="*/ 444588 h 458443"/>
              <a:gd name="connsiteX7" fmla="*/ 55418 w 484909"/>
              <a:gd name="connsiteY7" fmla="*/ 458443 h 458443"/>
              <a:gd name="connsiteX8" fmla="*/ 277091 w 484909"/>
              <a:gd name="connsiteY8" fmla="*/ 444588 h 458443"/>
              <a:gd name="connsiteX9" fmla="*/ 360218 w 484909"/>
              <a:gd name="connsiteY9" fmla="*/ 403025 h 458443"/>
              <a:gd name="connsiteX10" fmla="*/ 387927 w 484909"/>
              <a:gd name="connsiteY10" fmla="*/ 375315 h 458443"/>
              <a:gd name="connsiteX11" fmla="*/ 429491 w 484909"/>
              <a:gd name="connsiteY11" fmla="*/ 361461 h 458443"/>
              <a:gd name="connsiteX12" fmla="*/ 457200 w 484909"/>
              <a:gd name="connsiteY12" fmla="*/ 319897 h 458443"/>
              <a:gd name="connsiteX13" fmla="*/ 484909 w 484909"/>
              <a:gd name="connsiteY13" fmla="*/ 236770 h 458443"/>
              <a:gd name="connsiteX14" fmla="*/ 471054 w 484909"/>
              <a:gd name="connsiteY14" fmla="*/ 70515 h 458443"/>
              <a:gd name="connsiteX15" fmla="*/ 429491 w 484909"/>
              <a:gd name="connsiteY15" fmla="*/ 42806 h 458443"/>
              <a:gd name="connsiteX16" fmla="*/ 401781 w 484909"/>
              <a:gd name="connsiteY16" fmla="*/ 15097 h 458443"/>
              <a:gd name="connsiteX17" fmla="*/ 221672 w 484909"/>
              <a:gd name="connsiteY17" fmla="*/ 1243 h 458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4909" h="458443">
                <a:moveTo>
                  <a:pt x="221672" y="1243"/>
                </a:moveTo>
                <a:lnTo>
                  <a:pt x="221672" y="1243"/>
                </a:lnTo>
                <a:cubicBezTo>
                  <a:pt x="198581" y="33570"/>
                  <a:pt x="171423" y="63349"/>
                  <a:pt x="152400" y="98225"/>
                </a:cubicBezTo>
                <a:cubicBezTo>
                  <a:pt x="114246" y="168174"/>
                  <a:pt x="166824" y="139218"/>
                  <a:pt x="110836" y="195206"/>
                </a:cubicBezTo>
                <a:cubicBezTo>
                  <a:pt x="99062" y="206980"/>
                  <a:pt x="82274" y="212513"/>
                  <a:pt x="69272" y="222915"/>
                </a:cubicBezTo>
                <a:cubicBezTo>
                  <a:pt x="-29443" y="301888"/>
                  <a:pt x="127936" y="193042"/>
                  <a:pt x="0" y="278334"/>
                </a:cubicBezTo>
                <a:cubicBezTo>
                  <a:pt x="4618" y="333752"/>
                  <a:pt x="-2500" y="391437"/>
                  <a:pt x="13854" y="444588"/>
                </a:cubicBezTo>
                <a:cubicBezTo>
                  <a:pt x="18149" y="458546"/>
                  <a:pt x="40814" y="458443"/>
                  <a:pt x="55418" y="458443"/>
                </a:cubicBezTo>
                <a:cubicBezTo>
                  <a:pt x="129453" y="458443"/>
                  <a:pt x="203200" y="449206"/>
                  <a:pt x="277091" y="444588"/>
                </a:cubicBezTo>
                <a:cubicBezTo>
                  <a:pt x="320989" y="429956"/>
                  <a:pt x="321851" y="433719"/>
                  <a:pt x="360218" y="403025"/>
                </a:cubicBezTo>
                <a:cubicBezTo>
                  <a:pt x="370418" y="394865"/>
                  <a:pt x="376726" y="382036"/>
                  <a:pt x="387927" y="375315"/>
                </a:cubicBezTo>
                <a:cubicBezTo>
                  <a:pt x="400450" y="367801"/>
                  <a:pt x="415636" y="366079"/>
                  <a:pt x="429491" y="361461"/>
                </a:cubicBezTo>
                <a:cubicBezTo>
                  <a:pt x="438727" y="347606"/>
                  <a:pt x="450437" y="335113"/>
                  <a:pt x="457200" y="319897"/>
                </a:cubicBezTo>
                <a:cubicBezTo>
                  <a:pt x="469062" y="293207"/>
                  <a:pt x="484909" y="236770"/>
                  <a:pt x="484909" y="236770"/>
                </a:cubicBezTo>
                <a:cubicBezTo>
                  <a:pt x="480291" y="181352"/>
                  <a:pt x="486331" y="123986"/>
                  <a:pt x="471054" y="70515"/>
                </a:cubicBezTo>
                <a:cubicBezTo>
                  <a:pt x="466480" y="54505"/>
                  <a:pt x="442493" y="53208"/>
                  <a:pt x="429491" y="42806"/>
                </a:cubicBezTo>
                <a:cubicBezTo>
                  <a:pt x="419291" y="34646"/>
                  <a:pt x="412982" y="21817"/>
                  <a:pt x="401781" y="15097"/>
                </a:cubicBezTo>
                <a:cubicBezTo>
                  <a:pt x="361653" y="-8980"/>
                  <a:pt x="251690" y="3552"/>
                  <a:pt x="221672" y="1243"/>
                </a:cubicBez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F174DAA1-C30D-9044-AEEC-B7B3B8947139}"/>
              </a:ext>
            </a:extLst>
          </p:cNvPr>
          <p:cNvSpPr/>
          <p:nvPr/>
        </p:nvSpPr>
        <p:spPr>
          <a:xfrm>
            <a:off x="5264311" y="2910667"/>
            <a:ext cx="196689" cy="28653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9" name="ZoneTexte 48">
            <a:extLst>
              <a:ext uri="{FF2B5EF4-FFF2-40B4-BE49-F238E27FC236}">
                <a16:creationId xmlns:a16="http://schemas.microsoft.com/office/drawing/2014/main" id="{EDE1FFB5-2D2A-5D44-90C7-C9BD3A285643}"/>
              </a:ext>
            </a:extLst>
          </p:cNvPr>
          <p:cNvSpPr txBox="1"/>
          <p:nvPr/>
        </p:nvSpPr>
        <p:spPr>
          <a:xfrm>
            <a:off x="6747160" y="5079352"/>
            <a:ext cx="2064027" cy="400110"/>
          </a:xfrm>
          <a:prstGeom prst="rect">
            <a:avLst/>
          </a:prstGeom>
          <a:noFill/>
        </p:spPr>
        <p:txBody>
          <a:bodyPr wrap="none" rtlCol="0">
            <a:spAutoFit/>
          </a:bodyPr>
          <a:lstStyle/>
          <a:p>
            <a:r>
              <a:rPr lang="fr-FR" sz="2000" dirty="0"/>
              <a:t>{h}</a:t>
            </a:r>
            <a:r>
              <a:rPr lang="fr-FR" sz="2000" baseline="30000" dirty="0"/>
              <a:t>M           </a:t>
            </a:r>
            <a:r>
              <a:rPr lang="fr-FR" sz="2000" dirty="0"/>
              <a:t>(</a:t>
            </a:r>
            <a:r>
              <a:rPr lang="fr-FR" sz="2000" dirty="0" err="1"/>
              <a:t>features</a:t>
            </a:r>
            <a:r>
              <a:rPr lang="fr-FR" sz="2000" dirty="0"/>
              <a:t>)</a:t>
            </a:r>
            <a:endParaRPr lang="fr-FR" sz="2000" baseline="30000" dirty="0"/>
          </a:p>
        </p:txBody>
      </p:sp>
      <p:pic>
        <p:nvPicPr>
          <p:cNvPr id="56" name="Image 55">
            <a:extLst>
              <a:ext uri="{FF2B5EF4-FFF2-40B4-BE49-F238E27FC236}">
                <a16:creationId xmlns:a16="http://schemas.microsoft.com/office/drawing/2014/main" id="{15D37D0D-7BF3-F047-B224-5CDC0F4593CC}"/>
              </a:ext>
            </a:extLst>
          </p:cNvPr>
          <p:cNvPicPr>
            <a:picLocks noChangeAspect="1"/>
          </p:cNvPicPr>
          <p:nvPr/>
        </p:nvPicPr>
        <p:blipFill>
          <a:blip r:embed="rId8"/>
          <a:stretch>
            <a:fillRect/>
          </a:stretch>
        </p:blipFill>
        <p:spPr>
          <a:xfrm>
            <a:off x="7807617" y="5777763"/>
            <a:ext cx="1261788" cy="1014634"/>
          </a:xfrm>
          <a:prstGeom prst="rect">
            <a:avLst/>
          </a:prstGeom>
        </p:spPr>
      </p:pic>
      <p:pic>
        <p:nvPicPr>
          <p:cNvPr id="60" name="Image 59">
            <a:extLst>
              <a:ext uri="{FF2B5EF4-FFF2-40B4-BE49-F238E27FC236}">
                <a16:creationId xmlns:a16="http://schemas.microsoft.com/office/drawing/2014/main" id="{80613730-8F5A-4C4F-8806-B919F33BA02C}"/>
              </a:ext>
            </a:extLst>
          </p:cNvPr>
          <p:cNvPicPr>
            <a:picLocks noChangeAspect="1"/>
          </p:cNvPicPr>
          <p:nvPr/>
        </p:nvPicPr>
        <p:blipFill>
          <a:blip r:embed="rId9"/>
          <a:stretch>
            <a:fillRect/>
          </a:stretch>
        </p:blipFill>
        <p:spPr>
          <a:xfrm>
            <a:off x="5499517" y="1672808"/>
            <a:ext cx="965200" cy="266700"/>
          </a:xfrm>
          <a:prstGeom prst="rect">
            <a:avLst/>
          </a:prstGeom>
        </p:spPr>
      </p:pic>
      <p:pic>
        <p:nvPicPr>
          <p:cNvPr id="62" name="Image 61">
            <a:extLst>
              <a:ext uri="{FF2B5EF4-FFF2-40B4-BE49-F238E27FC236}">
                <a16:creationId xmlns:a16="http://schemas.microsoft.com/office/drawing/2014/main" id="{C6DD12E7-940E-934E-A460-ABA7D3FAAF73}"/>
              </a:ext>
            </a:extLst>
          </p:cNvPr>
          <p:cNvPicPr>
            <a:picLocks noChangeAspect="1"/>
          </p:cNvPicPr>
          <p:nvPr/>
        </p:nvPicPr>
        <p:blipFill>
          <a:blip r:embed="rId10"/>
          <a:stretch>
            <a:fillRect/>
          </a:stretch>
        </p:blipFill>
        <p:spPr>
          <a:xfrm>
            <a:off x="6269120" y="3488581"/>
            <a:ext cx="1891205" cy="292137"/>
          </a:xfrm>
          <a:prstGeom prst="rect">
            <a:avLst/>
          </a:prstGeom>
        </p:spPr>
      </p:pic>
      <p:pic>
        <p:nvPicPr>
          <p:cNvPr id="78" name="Image 77">
            <a:extLst>
              <a:ext uri="{FF2B5EF4-FFF2-40B4-BE49-F238E27FC236}">
                <a16:creationId xmlns:a16="http://schemas.microsoft.com/office/drawing/2014/main" id="{35657D81-2F3F-FC4B-9F15-06498B0BC661}"/>
              </a:ext>
            </a:extLst>
          </p:cNvPr>
          <p:cNvPicPr>
            <a:picLocks noChangeAspect="1"/>
          </p:cNvPicPr>
          <p:nvPr/>
        </p:nvPicPr>
        <p:blipFill>
          <a:blip r:embed="rId10"/>
          <a:stretch>
            <a:fillRect/>
          </a:stretch>
        </p:blipFill>
        <p:spPr>
          <a:xfrm>
            <a:off x="6269120" y="3474725"/>
            <a:ext cx="1891206" cy="292138"/>
          </a:xfrm>
          <a:prstGeom prst="rect">
            <a:avLst/>
          </a:prstGeom>
        </p:spPr>
      </p:pic>
      <p:sp>
        <p:nvSpPr>
          <p:cNvPr id="79" name="TextBox 68">
            <a:extLst>
              <a:ext uri="{FF2B5EF4-FFF2-40B4-BE49-F238E27FC236}">
                <a16:creationId xmlns:a16="http://schemas.microsoft.com/office/drawing/2014/main" id="{D9A1699C-D458-3149-80E5-993EB8A7A5EF}"/>
              </a:ext>
            </a:extLst>
          </p:cNvPr>
          <p:cNvSpPr txBox="1"/>
          <p:nvPr/>
        </p:nvSpPr>
        <p:spPr>
          <a:xfrm>
            <a:off x="1184292" y="4575850"/>
            <a:ext cx="1211915" cy="369332"/>
          </a:xfrm>
          <a:prstGeom prst="rect">
            <a:avLst/>
          </a:prstGeom>
          <a:solidFill>
            <a:schemeClr val="tx2">
              <a:lumMod val="40000"/>
              <a:lumOff val="60000"/>
              <a:alpha val="53000"/>
            </a:schemeClr>
          </a:solidFill>
        </p:spPr>
        <p:txBody>
          <a:bodyPr wrap="none" rtlCol="0">
            <a:spAutoFit/>
          </a:bodyPr>
          <a:lstStyle/>
          <a:p>
            <a:r>
              <a:rPr lang="en-US" dirty="0"/>
              <a:t>Data space</a:t>
            </a:r>
          </a:p>
        </p:txBody>
      </p:sp>
      <p:sp>
        <p:nvSpPr>
          <p:cNvPr id="80" name="TextBox 43">
            <a:extLst>
              <a:ext uri="{FF2B5EF4-FFF2-40B4-BE49-F238E27FC236}">
                <a16:creationId xmlns:a16="http://schemas.microsoft.com/office/drawing/2014/main" id="{A75A5767-4354-E047-B819-98035133DD82}"/>
              </a:ext>
            </a:extLst>
          </p:cNvPr>
          <p:cNvSpPr txBox="1"/>
          <p:nvPr/>
        </p:nvSpPr>
        <p:spPr>
          <a:xfrm>
            <a:off x="5614101" y="4543584"/>
            <a:ext cx="2214143" cy="369332"/>
          </a:xfrm>
          <a:prstGeom prst="rect">
            <a:avLst/>
          </a:prstGeom>
          <a:solidFill>
            <a:srgbClr val="92D050">
              <a:alpha val="34000"/>
            </a:srgbClr>
          </a:solidFill>
        </p:spPr>
        <p:txBody>
          <a:bodyPr wrap="none" rtlCol="0">
            <a:spAutoFit/>
          </a:bodyPr>
          <a:lstStyle/>
          <a:p>
            <a:r>
              <a:rPr lang="en-US" dirty="0"/>
              <a:t>Representation space</a:t>
            </a:r>
          </a:p>
        </p:txBody>
      </p:sp>
      <p:sp>
        <p:nvSpPr>
          <p:cNvPr id="64" name="TextBox 62">
            <a:extLst>
              <a:ext uri="{FF2B5EF4-FFF2-40B4-BE49-F238E27FC236}">
                <a16:creationId xmlns:a16="http://schemas.microsoft.com/office/drawing/2014/main" id="{DE9DD900-73E3-CE41-8099-6DE21DB11AA5}"/>
              </a:ext>
            </a:extLst>
          </p:cNvPr>
          <p:cNvSpPr txBox="1"/>
          <p:nvPr/>
        </p:nvSpPr>
        <p:spPr>
          <a:xfrm>
            <a:off x="83868" y="818588"/>
            <a:ext cx="4766895" cy="369332"/>
          </a:xfrm>
          <a:prstGeom prst="rect">
            <a:avLst/>
          </a:prstGeom>
          <a:noFill/>
        </p:spPr>
        <p:txBody>
          <a:bodyPr wrap="square" rtlCol="0">
            <a:spAutoFit/>
          </a:bodyPr>
          <a:lstStyle/>
          <a:p>
            <a:pPr algn="ctr"/>
            <a:r>
              <a:rPr lang="en-US" dirty="0">
                <a:solidFill>
                  <a:srgbClr val="660066"/>
                </a:solidFill>
              </a:rPr>
              <a:t>Set of all images of digits / functional sequences</a:t>
            </a:r>
          </a:p>
        </p:txBody>
      </p:sp>
      <p:grpSp>
        <p:nvGrpSpPr>
          <p:cNvPr id="63" name="Group 63">
            <a:extLst>
              <a:ext uri="{FF2B5EF4-FFF2-40B4-BE49-F238E27FC236}">
                <a16:creationId xmlns:a16="http://schemas.microsoft.com/office/drawing/2014/main" id="{944F8C65-D1AD-1947-9848-4F3C6B70DBFE}"/>
              </a:ext>
            </a:extLst>
          </p:cNvPr>
          <p:cNvGrpSpPr/>
          <p:nvPr/>
        </p:nvGrpSpPr>
        <p:grpSpPr>
          <a:xfrm>
            <a:off x="101280" y="5093207"/>
            <a:ext cx="4419340" cy="806710"/>
            <a:chOff x="547761" y="4403330"/>
            <a:chExt cx="4419340" cy="806710"/>
          </a:xfrm>
        </p:grpSpPr>
        <p:pic>
          <p:nvPicPr>
            <p:cNvPr id="65" name="Picture 64">
              <a:extLst>
                <a:ext uri="{FF2B5EF4-FFF2-40B4-BE49-F238E27FC236}">
                  <a16:creationId xmlns:a16="http://schemas.microsoft.com/office/drawing/2014/main" id="{26E65A07-4C53-404C-8F3E-D0AE00E6B91E}"/>
                </a:ext>
              </a:extLst>
            </p:cNvPr>
            <p:cNvPicPr>
              <a:picLocks noChangeAspect="1"/>
            </p:cNvPicPr>
            <p:nvPr/>
          </p:nvPicPr>
          <p:blipFill>
            <a:blip r:embed="rId11"/>
            <a:stretch>
              <a:fillRect/>
            </a:stretch>
          </p:blipFill>
          <p:spPr>
            <a:xfrm>
              <a:off x="995430" y="4409831"/>
              <a:ext cx="1151999" cy="288000"/>
            </a:xfrm>
            <a:prstGeom prst="rect">
              <a:avLst/>
            </a:prstGeom>
          </p:spPr>
        </p:pic>
        <p:pic>
          <p:nvPicPr>
            <p:cNvPr id="66" name="Picture 65">
              <a:extLst>
                <a:ext uri="{FF2B5EF4-FFF2-40B4-BE49-F238E27FC236}">
                  <a16:creationId xmlns:a16="http://schemas.microsoft.com/office/drawing/2014/main" id="{B3779300-F48F-F84B-BB90-394FA0CD2872}"/>
                </a:ext>
              </a:extLst>
            </p:cNvPr>
            <p:cNvPicPr>
              <a:picLocks noChangeAspect="1"/>
            </p:cNvPicPr>
            <p:nvPr/>
          </p:nvPicPr>
          <p:blipFill>
            <a:blip r:embed="rId12"/>
            <a:stretch>
              <a:fillRect/>
            </a:stretch>
          </p:blipFill>
          <p:spPr>
            <a:xfrm>
              <a:off x="547761" y="4813981"/>
              <a:ext cx="2310855" cy="288000"/>
            </a:xfrm>
            <a:prstGeom prst="rect">
              <a:avLst/>
            </a:prstGeom>
          </p:spPr>
        </p:pic>
        <p:sp>
          <p:nvSpPr>
            <p:cNvPr id="67" name="TextBox 66">
              <a:extLst>
                <a:ext uri="{FF2B5EF4-FFF2-40B4-BE49-F238E27FC236}">
                  <a16:creationId xmlns:a16="http://schemas.microsoft.com/office/drawing/2014/main" id="{E1248254-EF99-9B4E-8A24-199A897AACE2}"/>
                </a:ext>
              </a:extLst>
            </p:cNvPr>
            <p:cNvSpPr txBox="1"/>
            <p:nvPr/>
          </p:nvSpPr>
          <p:spPr>
            <a:xfrm>
              <a:off x="3001355" y="4403330"/>
              <a:ext cx="1629623" cy="369332"/>
            </a:xfrm>
            <a:prstGeom prst="rect">
              <a:avLst/>
            </a:prstGeom>
            <a:noFill/>
          </p:spPr>
          <p:txBody>
            <a:bodyPr wrap="none" rtlCol="0">
              <a:spAutoFit/>
            </a:bodyPr>
            <a:lstStyle/>
            <a:p>
              <a:r>
                <a:rPr lang="en-US" dirty="0"/>
                <a:t>(binary images)</a:t>
              </a:r>
            </a:p>
          </p:txBody>
        </p:sp>
        <p:sp>
          <p:nvSpPr>
            <p:cNvPr id="68" name="TextBox 67">
              <a:extLst>
                <a:ext uri="{FF2B5EF4-FFF2-40B4-BE49-F238E27FC236}">
                  <a16:creationId xmlns:a16="http://schemas.microsoft.com/office/drawing/2014/main" id="{18B631F4-702F-264D-8B30-AC5EEF5ADA6C}"/>
                </a:ext>
              </a:extLst>
            </p:cNvPr>
            <p:cNvSpPr txBox="1"/>
            <p:nvPr/>
          </p:nvSpPr>
          <p:spPr>
            <a:xfrm>
              <a:off x="2913797" y="4840708"/>
              <a:ext cx="2053304" cy="369332"/>
            </a:xfrm>
            <a:prstGeom prst="rect">
              <a:avLst/>
            </a:prstGeom>
            <a:noFill/>
          </p:spPr>
          <p:txBody>
            <a:bodyPr wrap="none" rtlCol="0">
              <a:spAutoFit/>
            </a:bodyPr>
            <a:lstStyle/>
            <a:p>
              <a:r>
                <a:rPr lang="en-US" dirty="0"/>
                <a:t>(protein sequences)</a:t>
              </a:r>
            </a:p>
          </p:txBody>
        </p:sp>
      </p:grpSp>
      <p:sp>
        <p:nvSpPr>
          <p:cNvPr id="73" name="TextBox 1">
            <a:extLst>
              <a:ext uri="{FF2B5EF4-FFF2-40B4-BE49-F238E27FC236}">
                <a16:creationId xmlns:a16="http://schemas.microsoft.com/office/drawing/2014/main" id="{D5554BC8-1845-9943-8E97-15895BC3E122}"/>
              </a:ext>
            </a:extLst>
          </p:cNvPr>
          <p:cNvSpPr txBox="1"/>
          <p:nvPr/>
        </p:nvSpPr>
        <p:spPr>
          <a:xfrm>
            <a:off x="5580286" y="887927"/>
            <a:ext cx="3337132" cy="646331"/>
          </a:xfrm>
          <a:prstGeom prst="rect">
            <a:avLst/>
          </a:prstGeom>
          <a:noFill/>
        </p:spPr>
        <p:txBody>
          <a:bodyPr wrap="none" rtlCol="0">
            <a:spAutoFit/>
          </a:bodyPr>
          <a:lstStyle/>
          <a:p>
            <a:pPr algn="ctr"/>
            <a:r>
              <a:rPr lang="en-US" dirty="0"/>
              <a:t>[Strokes] </a:t>
            </a:r>
          </a:p>
          <a:p>
            <a:pPr algn="ctr"/>
            <a:r>
              <a:rPr lang="en-US" dirty="0"/>
              <a:t>[Protein bio-chemical properties] </a:t>
            </a:r>
          </a:p>
        </p:txBody>
      </p:sp>
      <p:sp>
        <p:nvSpPr>
          <p:cNvPr id="76" name="Title 5">
            <a:extLst>
              <a:ext uri="{FF2B5EF4-FFF2-40B4-BE49-F238E27FC236}">
                <a16:creationId xmlns:a16="http://schemas.microsoft.com/office/drawing/2014/main" id="{8AD4365F-F53D-B243-895B-A0D43DF174B5}"/>
              </a:ext>
            </a:extLst>
          </p:cNvPr>
          <p:cNvSpPr>
            <a:spLocks noGrp="1"/>
          </p:cNvSpPr>
          <p:nvPr>
            <p:ph type="title"/>
          </p:nvPr>
        </p:nvSpPr>
        <p:spPr>
          <a:xfrm>
            <a:off x="0" y="15918"/>
            <a:ext cx="9144000" cy="707886"/>
          </a:xfrm>
        </p:spPr>
        <p:txBody>
          <a:bodyPr/>
          <a:lstStyle/>
          <a:p>
            <a:r>
              <a:rPr lang="en-US" dirty="0"/>
              <a:t>Feature Extraction from data</a:t>
            </a:r>
          </a:p>
        </p:txBody>
      </p:sp>
    </p:spTree>
    <p:extLst>
      <p:ext uri="{BB962C8B-B14F-4D97-AF65-F5344CB8AC3E}">
        <p14:creationId xmlns:p14="http://schemas.microsoft.com/office/powerpoint/2010/main" val="2470404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Feature Extraction from data</a:t>
            </a:r>
          </a:p>
        </p:txBody>
      </p:sp>
      <p:sp>
        <p:nvSpPr>
          <p:cNvPr id="10" name="Rectangle 9"/>
          <p:cNvSpPr/>
          <p:nvPr/>
        </p:nvSpPr>
        <p:spPr>
          <a:xfrm>
            <a:off x="6648450" y="3458528"/>
            <a:ext cx="1733550" cy="361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V="1">
            <a:off x="1561245" y="1349643"/>
            <a:ext cx="0" cy="1397000"/>
          </a:xfrm>
          <a:prstGeom prst="straightConnector1">
            <a:avLst/>
          </a:prstGeom>
          <a:ln w="38100" cmpd="sng">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1561245" y="2746643"/>
            <a:ext cx="1295400" cy="0"/>
          </a:xfrm>
          <a:prstGeom prst="straightConnector1">
            <a:avLst/>
          </a:prstGeom>
          <a:ln w="38100" cmpd="sng">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1561245" y="2746643"/>
            <a:ext cx="984144" cy="856890"/>
          </a:xfrm>
          <a:prstGeom prst="straightConnector1">
            <a:avLst/>
          </a:prstGeom>
          <a:ln w="38100" cmpd="sng">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850045" y="2746643"/>
            <a:ext cx="711200" cy="656174"/>
          </a:xfrm>
          <a:prstGeom prst="straightConnector1">
            <a:avLst/>
          </a:prstGeom>
          <a:ln w="38100" cmpd="sng">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2"/>
          <a:stretch>
            <a:fillRect/>
          </a:stretch>
        </p:blipFill>
        <p:spPr>
          <a:xfrm>
            <a:off x="511300" y="3492718"/>
            <a:ext cx="245455" cy="180000"/>
          </a:xfrm>
          <a:prstGeom prst="rect">
            <a:avLst/>
          </a:prstGeom>
        </p:spPr>
      </p:pic>
      <p:pic>
        <p:nvPicPr>
          <p:cNvPr id="35" name="Picture 34"/>
          <p:cNvPicPr>
            <a:picLocks noChangeAspect="1"/>
          </p:cNvPicPr>
          <p:nvPr/>
        </p:nvPicPr>
        <p:blipFill>
          <a:blip r:embed="rId3"/>
          <a:stretch>
            <a:fillRect/>
          </a:stretch>
        </p:blipFill>
        <p:spPr>
          <a:xfrm>
            <a:off x="2611190" y="3582718"/>
            <a:ext cx="245455" cy="180000"/>
          </a:xfrm>
          <a:prstGeom prst="rect">
            <a:avLst/>
          </a:prstGeom>
        </p:spPr>
      </p:pic>
      <p:pic>
        <p:nvPicPr>
          <p:cNvPr id="36" name="Picture 35"/>
          <p:cNvPicPr>
            <a:picLocks noChangeAspect="1"/>
          </p:cNvPicPr>
          <p:nvPr/>
        </p:nvPicPr>
        <p:blipFill>
          <a:blip r:embed="rId4"/>
          <a:stretch>
            <a:fillRect/>
          </a:stretch>
        </p:blipFill>
        <p:spPr>
          <a:xfrm>
            <a:off x="2790962" y="2455470"/>
            <a:ext cx="220909" cy="180000"/>
          </a:xfrm>
          <a:prstGeom prst="rect">
            <a:avLst/>
          </a:prstGeom>
        </p:spPr>
      </p:pic>
      <p:pic>
        <p:nvPicPr>
          <p:cNvPr id="37" name="Picture 36"/>
          <p:cNvPicPr>
            <a:picLocks noChangeAspect="1"/>
          </p:cNvPicPr>
          <p:nvPr/>
        </p:nvPicPr>
        <p:blipFill>
          <a:blip r:embed="rId5"/>
          <a:stretch>
            <a:fillRect/>
          </a:stretch>
        </p:blipFill>
        <p:spPr>
          <a:xfrm>
            <a:off x="1790250" y="1349643"/>
            <a:ext cx="335455" cy="180000"/>
          </a:xfrm>
          <a:prstGeom prst="rect">
            <a:avLst/>
          </a:prstGeom>
        </p:spPr>
      </p:pic>
      <p:sp>
        <p:nvSpPr>
          <p:cNvPr id="47" name="Oval 46"/>
          <p:cNvSpPr>
            <a:spLocks noChangeAspect="1"/>
          </p:cNvSpPr>
          <p:nvPr/>
        </p:nvSpPr>
        <p:spPr>
          <a:xfrm>
            <a:off x="2044700" y="3401050"/>
            <a:ext cx="108000" cy="108000"/>
          </a:xfrm>
          <a:prstGeom prst="ellipse">
            <a:avLst/>
          </a:prstGeom>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0" name="Oval 49"/>
          <p:cNvSpPr>
            <a:spLocks noChangeAspect="1"/>
          </p:cNvSpPr>
          <p:nvPr/>
        </p:nvSpPr>
        <p:spPr>
          <a:xfrm>
            <a:off x="1790250" y="2226300"/>
            <a:ext cx="108000" cy="108000"/>
          </a:xfrm>
          <a:prstGeom prst="ellipse">
            <a:avLst/>
          </a:prstGeom>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1" name="Oval 50"/>
          <p:cNvSpPr>
            <a:spLocks noChangeAspect="1"/>
          </p:cNvSpPr>
          <p:nvPr/>
        </p:nvSpPr>
        <p:spPr>
          <a:xfrm>
            <a:off x="907082" y="2581470"/>
            <a:ext cx="108000" cy="108000"/>
          </a:xfrm>
          <a:prstGeom prst="ellipse">
            <a:avLst/>
          </a:prstGeom>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2" name="Oval 51"/>
          <p:cNvSpPr>
            <a:spLocks noChangeAspect="1"/>
          </p:cNvSpPr>
          <p:nvPr/>
        </p:nvSpPr>
        <p:spPr>
          <a:xfrm>
            <a:off x="1184292" y="3341027"/>
            <a:ext cx="108000" cy="108000"/>
          </a:xfrm>
          <a:prstGeom prst="ellipse">
            <a:avLst/>
          </a:prstGeom>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3" name="Oval 52"/>
          <p:cNvSpPr>
            <a:spLocks noChangeAspect="1"/>
          </p:cNvSpPr>
          <p:nvPr/>
        </p:nvSpPr>
        <p:spPr>
          <a:xfrm>
            <a:off x="1682250" y="3672718"/>
            <a:ext cx="108000" cy="108000"/>
          </a:xfrm>
          <a:prstGeom prst="ellipse">
            <a:avLst/>
          </a:prstGeom>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5" name="Oval 54"/>
          <p:cNvSpPr>
            <a:spLocks noChangeAspect="1"/>
          </p:cNvSpPr>
          <p:nvPr/>
        </p:nvSpPr>
        <p:spPr>
          <a:xfrm>
            <a:off x="1320275" y="2473470"/>
            <a:ext cx="108000" cy="108000"/>
          </a:xfrm>
          <a:prstGeom prst="ellipse">
            <a:avLst/>
          </a:prstGeom>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7" name="Oval 56"/>
          <p:cNvSpPr>
            <a:spLocks noChangeAspect="1"/>
          </p:cNvSpPr>
          <p:nvPr/>
        </p:nvSpPr>
        <p:spPr>
          <a:xfrm>
            <a:off x="2234207" y="2128070"/>
            <a:ext cx="108000" cy="108000"/>
          </a:xfrm>
          <a:prstGeom prst="ellipse">
            <a:avLst/>
          </a:prstGeom>
          <a:solidFill>
            <a:schemeClr val="accent3">
              <a:lumMod val="75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8" name="Oval 57"/>
          <p:cNvSpPr>
            <a:spLocks noChangeAspect="1"/>
          </p:cNvSpPr>
          <p:nvPr/>
        </p:nvSpPr>
        <p:spPr>
          <a:xfrm>
            <a:off x="1898250" y="1920952"/>
            <a:ext cx="108000" cy="108000"/>
          </a:xfrm>
          <a:prstGeom prst="ellipse">
            <a:avLst/>
          </a:prstGeom>
          <a:solidFill>
            <a:schemeClr val="accent3">
              <a:lumMod val="75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9" name="Oval 58"/>
          <p:cNvSpPr>
            <a:spLocks noChangeAspect="1"/>
          </p:cNvSpPr>
          <p:nvPr/>
        </p:nvSpPr>
        <p:spPr>
          <a:xfrm>
            <a:off x="1100147" y="1788372"/>
            <a:ext cx="108000" cy="108000"/>
          </a:xfrm>
          <a:prstGeom prst="ellipse">
            <a:avLst/>
          </a:prstGeom>
          <a:solidFill>
            <a:schemeClr val="bg2">
              <a:lumMod val="50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3" name="TextBox 62"/>
          <p:cNvSpPr txBox="1"/>
          <p:nvPr/>
        </p:nvSpPr>
        <p:spPr>
          <a:xfrm>
            <a:off x="83868" y="818588"/>
            <a:ext cx="4766895" cy="369332"/>
          </a:xfrm>
          <a:prstGeom prst="rect">
            <a:avLst/>
          </a:prstGeom>
          <a:noFill/>
        </p:spPr>
        <p:txBody>
          <a:bodyPr wrap="square" rtlCol="0">
            <a:spAutoFit/>
          </a:bodyPr>
          <a:lstStyle/>
          <a:p>
            <a:pPr algn="ctr"/>
            <a:r>
              <a:rPr lang="en-US" dirty="0">
                <a:solidFill>
                  <a:srgbClr val="660066"/>
                </a:solidFill>
              </a:rPr>
              <a:t>Set of all images of digits / functional sequences</a:t>
            </a:r>
          </a:p>
        </p:txBody>
      </p:sp>
      <p:pic>
        <p:nvPicPr>
          <p:cNvPr id="38" name="Picture 37" descr="gen-phe3.pdf"/>
          <p:cNvPicPr>
            <a:picLocks noChangeAspect="1"/>
          </p:cNvPicPr>
          <p:nvPr/>
        </p:nvPicPr>
        <p:blipFill rotWithShape="1">
          <a:blip r:embed="rId6">
            <a:extLst>
              <a:ext uri="{28A0092B-C50C-407E-A947-70E740481C1C}">
                <a14:useLocalDpi xmlns:a14="http://schemas.microsoft.com/office/drawing/2010/main" val="0"/>
              </a:ext>
            </a:extLst>
          </a:blip>
          <a:srcRect l="32539" t="9025" b="51749"/>
          <a:stretch/>
        </p:blipFill>
        <p:spPr>
          <a:xfrm>
            <a:off x="3213270" y="1552112"/>
            <a:ext cx="5829130" cy="2542072"/>
          </a:xfrm>
          <a:prstGeom prst="rect">
            <a:avLst/>
          </a:prstGeom>
        </p:spPr>
      </p:pic>
      <p:cxnSp>
        <p:nvCxnSpPr>
          <p:cNvPr id="45" name="Straight Arrow Connector 44"/>
          <p:cNvCxnSpPr/>
          <p:nvPr/>
        </p:nvCxnSpPr>
        <p:spPr>
          <a:xfrm flipH="1">
            <a:off x="2342207" y="1187920"/>
            <a:ext cx="669664" cy="841032"/>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46" name="Rectangle 45"/>
          <p:cNvSpPr/>
          <p:nvPr/>
        </p:nvSpPr>
        <p:spPr>
          <a:xfrm>
            <a:off x="3260129" y="2872878"/>
            <a:ext cx="1647557" cy="3529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3285529" y="2568770"/>
            <a:ext cx="1845271" cy="3529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p:cNvSpPr/>
          <p:nvPr/>
        </p:nvSpPr>
        <p:spPr>
          <a:xfrm>
            <a:off x="2298700" y="1989638"/>
            <a:ext cx="946150" cy="169362"/>
          </a:xfrm>
          <a:custGeom>
            <a:avLst/>
            <a:gdLst>
              <a:gd name="connsiteX0" fmla="*/ 939800 w 939800"/>
              <a:gd name="connsiteY0" fmla="*/ 26132 h 191232"/>
              <a:gd name="connsiteX1" fmla="*/ 355600 w 939800"/>
              <a:gd name="connsiteY1" fmla="*/ 13432 h 191232"/>
              <a:gd name="connsiteX2" fmla="*/ 0 w 939800"/>
              <a:gd name="connsiteY2" fmla="*/ 191232 h 191232"/>
              <a:gd name="connsiteX0" fmla="*/ 946150 w 946150"/>
              <a:gd name="connsiteY0" fmla="*/ 26132 h 191232"/>
              <a:gd name="connsiteX1" fmla="*/ 355600 w 946150"/>
              <a:gd name="connsiteY1" fmla="*/ 13432 h 191232"/>
              <a:gd name="connsiteX2" fmla="*/ 0 w 946150"/>
              <a:gd name="connsiteY2" fmla="*/ 191232 h 191232"/>
              <a:gd name="connsiteX0" fmla="*/ 946150 w 946150"/>
              <a:gd name="connsiteY0" fmla="*/ 8584 h 173684"/>
              <a:gd name="connsiteX1" fmla="*/ 361950 w 946150"/>
              <a:gd name="connsiteY1" fmla="*/ 33984 h 173684"/>
              <a:gd name="connsiteX2" fmla="*/ 0 w 946150"/>
              <a:gd name="connsiteY2" fmla="*/ 173684 h 173684"/>
              <a:gd name="connsiteX0" fmla="*/ 946150 w 946150"/>
              <a:gd name="connsiteY0" fmla="*/ 4262 h 169362"/>
              <a:gd name="connsiteX1" fmla="*/ 406400 w 946150"/>
              <a:gd name="connsiteY1" fmla="*/ 67762 h 169362"/>
              <a:gd name="connsiteX2" fmla="*/ 0 w 946150"/>
              <a:gd name="connsiteY2" fmla="*/ 169362 h 169362"/>
            </a:gdLst>
            <a:ahLst/>
            <a:cxnLst>
              <a:cxn ang="0">
                <a:pos x="connsiteX0" y="connsiteY0"/>
              </a:cxn>
              <a:cxn ang="0">
                <a:pos x="connsiteX1" y="connsiteY1"/>
              </a:cxn>
              <a:cxn ang="0">
                <a:pos x="connsiteX2" y="connsiteY2"/>
              </a:cxn>
            </a:cxnLst>
            <a:rect l="l" t="t" r="r" b="b"/>
            <a:pathLst>
              <a:path w="946150" h="169362">
                <a:moveTo>
                  <a:pt x="946150" y="4262"/>
                </a:moveTo>
                <a:cubicBezTo>
                  <a:pt x="732366" y="-15847"/>
                  <a:pt x="564092" y="40245"/>
                  <a:pt x="406400" y="67762"/>
                </a:cubicBezTo>
                <a:cubicBezTo>
                  <a:pt x="248708" y="95279"/>
                  <a:pt x="23283" y="139729"/>
                  <a:pt x="0" y="169362"/>
                </a:cubicBezTo>
              </a:path>
            </a:pathLst>
          </a:custGeom>
          <a:ln w="38100"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2349500" y="2542306"/>
            <a:ext cx="3111500" cy="509559"/>
          </a:xfrm>
          <a:custGeom>
            <a:avLst/>
            <a:gdLst>
              <a:gd name="connsiteX0" fmla="*/ 3060700 w 3060700"/>
              <a:gd name="connsiteY0" fmla="*/ 0 h 444997"/>
              <a:gd name="connsiteX1" fmla="*/ 2082800 w 3060700"/>
              <a:gd name="connsiteY1" fmla="*/ 368300 h 444997"/>
              <a:gd name="connsiteX2" fmla="*/ 1168400 w 3060700"/>
              <a:gd name="connsiteY2" fmla="*/ 444500 h 444997"/>
              <a:gd name="connsiteX3" fmla="*/ 254000 w 3060700"/>
              <a:gd name="connsiteY3" fmla="*/ 393700 h 444997"/>
              <a:gd name="connsiteX4" fmla="*/ 0 w 3060700"/>
              <a:gd name="connsiteY4" fmla="*/ 254000 h 444997"/>
              <a:gd name="connsiteX0" fmla="*/ 3111500 w 3111500"/>
              <a:gd name="connsiteY0" fmla="*/ 0 h 508264"/>
              <a:gd name="connsiteX1" fmla="*/ 2133600 w 3111500"/>
              <a:gd name="connsiteY1" fmla="*/ 368300 h 508264"/>
              <a:gd name="connsiteX2" fmla="*/ 1219200 w 3111500"/>
              <a:gd name="connsiteY2" fmla="*/ 444500 h 508264"/>
              <a:gd name="connsiteX3" fmla="*/ 304800 w 3111500"/>
              <a:gd name="connsiteY3" fmla="*/ 393700 h 508264"/>
              <a:gd name="connsiteX4" fmla="*/ 0 w 3111500"/>
              <a:gd name="connsiteY4" fmla="*/ 508000 h 508264"/>
              <a:gd name="connsiteX0" fmla="*/ 3111500 w 3111500"/>
              <a:gd name="connsiteY0" fmla="*/ 0 h 510187"/>
              <a:gd name="connsiteX1" fmla="*/ 2133600 w 3111500"/>
              <a:gd name="connsiteY1" fmla="*/ 368300 h 510187"/>
              <a:gd name="connsiteX2" fmla="*/ 1219200 w 3111500"/>
              <a:gd name="connsiteY2" fmla="*/ 444500 h 510187"/>
              <a:gd name="connsiteX3" fmla="*/ 387350 w 3111500"/>
              <a:gd name="connsiteY3" fmla="*/ 495300 h 510187"/>
              <a:gd name="connsiteX4" fmla="*/ 0 w 3111500"/>
              <a:gd name="connsiteY4" fmla="*/ 508000 h 510187"/>
              <a:gd name="connsiteX0" fmla="*/ 3111500 w 3111500"/>
              <a:gd name="connsiteY0" fmla="*/ 0 h 509559"/>
              <a:gd name="connsiteX1" fmla="*/ 2133600 w 3111500"/>
              <a:gd name="connsiteY1" fmla="*/ 368300 h 509559"/>
              <a:gd name="connsiteX2" fmla="*/ 1219200 w 3111500"/>
              <a:gd name="connsiteY2" fmla="*/ 482600 h 509559"/>
              <a:gd name="connsiteX3" fmla="*/ 387350 w 3111500"/>
              <a:gd name="connsiteY3" fmla="*/ 495300 h 509559"/>
              <a:gd name="connsiteX4" fmla="*/ 0 w 3111500"/>
              <a:gd name="connsiteY4" fmla="*/ 508000 h 50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00" h="509559">
                <a:moveTo>
                  <a:pt x="3111500" y="0"/>
                </a:moveTo>
                <a:cubicBezTo>
                  <a:pt x="2780241" y="147108"/>
                  <a:pt x="2448983" y="287867"/>
                  <a:pt x="2133600" y="368300"/>
                </a:cubicBezTo>
                <a:cubicBezTo>
                  <a:pt x="1818217" y="448733"/>
                  <a:pt x="1510242" y="461433"/>
                  <a:pt x="1219200" y="482600"/>
                </a:cubicBezTo>
                <a:cubicBezTo>
                  <a:pt x="928158" y="503767"/>
                  <a:pt x="590550" y="491067"/>
                  <a:pt x="387350" y="495300"/>
                </a:cubicBezTo>
                <a:cubicBezTo>
                  <a:pt x="184150" y="499533"/>
                  <a:pt x="74083" y="514350"/>
                  <a:pt x="0" y="508000"/>
                </a:cubicBezTo>
              </a:path>
            </a:pathLst>
          </a:custGeom>
          <a:ln w="38100" cmpd="sng">
            <a:solidFill>
              <a:schemeClr val="tx1"/>
            </a:solidFill>
            <a:prstDash val="dot"/>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 name="Rectangle 53"/>
          <p:cNvSpPr/>
          <p:nvPr/>
        </p:nvSpPr>
        <p:spPr>
          <a:xfrm>
            <a:off x="3062214" y="1632886"/>
            <a:ext cx="1647557" cy="2761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0" name="Picture 69"/>
          <p:cNvPicPr>
            <a:picLocks noChangeAspect="1"/>
          </p:cNvPicPr>
          <p:nvPr/>
        </p:nvPicPr>
        <p:blipFill>
          <a:blip r:embed="rId7"/>
          <a:stretch>
            <a:fillRect/>
          </a:stretch>
        </p:blipFill>
        <p:spPr>
          <a:xfrm>
            <a:off x="3363570" y="1612500"/>
            <a:ext cx="820927" cy="283872"/>
          </a:xfrm>
          <a:prstGeom prst="rect">
            <a:avLst/>
          </a:prstGeom>
        </p:spPr>
      </p:pic>
      <p:pic>
        <p:nvPicPr>
          <p:cNvPr id="15" name="Picture 14"/>
          <p:cNvPicPr>
            <a:picLocks noChangeAspect="1"/>
          </p:cNvPicPr>
          <p:nvPr/>
        </p:nvPicPr>
        <p:blipFill>
          <a:blip r:embed="rId8"/>
          <a:stretch>
            <a:fillRect/>
          </a:stretch>
        </p:blipFill>
        <p:spPr>
          <a:xfrm>
            <a:off x="3363570" y="3197201"/>
            <a:ext cx="755729" cy="261327"/>
          </a:xfrm>
          <a:prstGeom prst="rect">
            <a:avLst/>
          </a:prstGeom>
        </p:spPr>
      </p:pic>
      <p:sp>
        <p:nvSpPr>
          <p:cNvPr id="72" name="Oval 56">
            <a:extLst>
              <a:ext uri="{FF2B5EF4-FFF2-40B4-BE49-F238E27FC236}">
                <a16:creationId xmlns:a16="http://schemas.microsoft.com/office/drawing/2014/main" id="{962543EE-4840-424E-89F8-7C69EB90E51F}"/>
              </a:ext>
            </a:extLst>
          </p:cNvPr>
          <p:cNvSpPr>
            <a:spLocks noChangeAspect="1"/>
          </p:cNvSpPr>
          <p:nvPr/>
        </p:nvSpPr>
        <p:spPr>
          <a:xfrm>
            <a:off x="2287751" y="2910667"/>
            <a:ext cx="108000" cy="108000"/>
          </a:xfrm>
          <a:prstGeom prst="ellipse">
            <a:avLst/>
          </a:prstGeom>
          <a:solidFill>
            <a:schemeClr val="accent3">
              <a:lumMod val="75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74" name="Oval 56">
            <a:extLst>
              <a:ext uri="{FF2B5EF4-FFF2-40B4-BE49-F238E27FC236}">
                <a16:creationId xmlns:a16="http://schemas.microsoft.com/office/drawing/2014/main" id="{1E5D8CC6-F87E-2A4E-A18A-A16E920BC496}"/>
              </a:ext>
            </a:extLst>
          </p:cNvPr>
          <p:cNvSpPr>
            <a:spLocks noChangeAspect="1"/>
          </p:cNvSpPr>
          <p:nvPr/>
        </p:nvSpPr>
        <p:spPr>
          <a:xfrm>
            <a:off x="2131233" y="3050710"/>
            <a:ext cx="108000" cy="108000"/>
          </a:xfrm>
          <a:prstGeom prst="ellipse">
            <a:avLst/>
          </a:prstGeom>
          <a:solidFill>
            <a:schemeClr val="accent3">
              <a:lumMod val="75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9EA3910-0B80-BF4E-833B-B6C9E1775702}"/>
              </a:ext>
            </a:extLst>
          </p:cNvPr>
          <p:cNvSpPr/>
          <p:nvPr/>
        </p:nvSpPr>
        <p:spPr>
          <a:xfrm>
            <a:off x="3213270" y="3509050"/>
            <a:ext cx="1307350" cy="271668"/>
          </a:xfrm>
          <a:prstGeom prst="rect">
            <a:avLst/>
          </a:prstGeom>
          <a:noFill/>
          <a:ln>
            <a:noFill/>
          </a:ln>
        </p:spPr>
        <p:style>
          <a:lnRef idx="1">
            <a:schemeClr val="accent1"/>
          </a:lnRef>
          <a:fillRef idx="1001">
            <a:schemeClr val="lt1"/>
          </a:fillRef>
          <a:effectRef idx="2">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F937A07B-BE2A-A540-BA78-26FC6B68CFEC}"/>
              </a:ext>
            </a:extLst>
          </p:cNvPr>
          <p:cNvSpPr/>
          <p:nvPr/>
        </p:nvSpPr>
        <p:spPr>
          <a:xfrm rot="20194886">
            <a:off x="4065364" y="3334598"/>
            <a:ext cx="1272190" cy="2363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75" name="Oval 56">
            <a:extLst>
              <a:ext uri="{FF2B5EF4-FFF2-40B4-BE49-F238E27FC236}">
                <a16:creationId xmlns:a16="http://schemas.microsoft.com/office/drawing/2014/main" id="{AC9A0F92-C743-2C49-A37A-E53AF8590F96}"/>
              </a:ext>
            </a:extLst>
          </p:cNvPr>
          <p:cNvSpPr>
            <a:spLocks noChangeAspect="1"/>
          </p:cNvSpPr>
          <p:nvPr/>
        </p:nvSpPr>
        <p:spPr>
          <a:xfrm>
            <a:off x="2386607" y="2280470"/>
            <a:ext cx="108000" cy="108000"/>
          </a:xfrm>
          <a:prstGeom prst="ellipse">
            <a:avLst/>
          </a:prstGeom>
          <a:solidFill>
            <a:schemeClr val="accent3">
              <a:lumMod val="75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1B33A107-9711-AD43-B6AC-A719E8AD1B66}"/>
              </a:ext>
            </a:extLst>
          </p:cNvPr>
          <p:cNvSpPr/>
          <p:nvPr/>
        </p:nvSpPr>
        <p:spPr>
          <a:xfrm>
            <a:off x="3011871" y="3504447"/>
            <a:ext cx="1366165" cy="3714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1" name="Forme libre 10">
            <a:extLst>
              <a:ext uri="{FF2B5EF4-FFF2-40B4-BE49-F238E27FC236}">
                <a16:creationId xmlns:a16="http://schemas.microsoft.com/office/drawing/2014/main" id="{43411B54-6193-BB45-B7AA-DB93D01574A5}"/>
              </a:ext>
            </a:extLst>
          </p:cNvPr>
          <p:cNvSpPr/>
          <p:nvPr/>
        </p:nvSpPr>
        <p:spPr>
          <a:xfrm>
            <a:off x="2022764" y="2811230"/>
            <a:ext cx="484909" cy="458443"/>
          </a:xfrm>
          <a:custGeom>
            <a:avLst/>
            <a:gdLst>
              <a:gd name="connsiteX0" fmla="*/ 221672 w 484909"/>
              <a:gd name="connsiteY0" fmla="*/ 1243 h 458443"/>
              <a:gd name="connsiteX1" fmla="*/ 221672 w 484909"/>
              <a:gd name="connsiteY1" fmla="*/ 1243 h 458443"/>
              <a:gd name="connsiteX2" fmla="*/ 152400 w 484909"/>
              <a:gd name="connsiteY2" fmla="*/ 98225 h 458443"/>
              <a:gd name="connsiteX3" fmla="*/ 110836 w 484909"/>
              <a:gd name="connsiteY3" fmla="*/ 195206 h 458443"/>
              <a:gd name="connsiteX4" fmla="*/ 69272 w 484909"/>
              <a:gd name="connsiteY4" fmla="*/ 222915 h 458443"/>
              <a:gd name="connsiteX5" fmla="*/ 0 w 484909"/>
              <a:gd name="connsiteY5" fmla="*/ 278334 h 458443"/>
              <a:gd name="connsiteX6" fmla="*/ 13854 w 484909"/>
              <a:gd name="connsiteY6" fmla="*/ 444588 h 458443"/>
              <a:gd name="connsiteX7" fmla="*/ 55418 w 484909"/>
              <a:gd name="connsiteY7" fmla="*/ 458443 h 458443"/>
              <a:gd name="connsiteX8" fmla="*/ 277091 w 484909"/>
              <a:gd name="connsiteY8" fmla="*/ 444588 h 458443"/>
              <a:gd name="connsiteX9" fmla="*/ 360218 w 484909"/>
              <a:gd name="connsiteY9" fmla="*/ 403025 h 458443"/>
              <a:gd name="connsiteX10" fmla="*/ 387927 w 484909"/>
              <a:gd name="connsiteY10" fmla="*/ 375315 h 458443"/>
              <a:gd name="connsiteX11" fmla="*/ 429491 w 484909"/>
              <a:gd name="connsiteY11" fmla="*/ 361461 h 458443"/>
              <a:gd name="connsiteX12" fmla="*/ 457200 w 484909"/>
              <a:gd name="connsiteY12" fmla="*/ 319897 h 458443"/>
              <a:gd name="connsiteX13" fmla="*/ 484909 w 484909"/>
              <a:gd name="connsiteY13" fmla="*/ 236770 h 458443"/>
              <a:gd name="connsiteX14" fmla="*/ 471054 w 484909"/>
              <a:gd name="connsiteY14" fmla="*/ 70515 h 458443"/>
              <a:gd name="connsiteX15" fmla="*/ 429491 w 484909"/>
              <a:gd name="connsiteY15" fmla="*/ 42806 h 458443"/>
              <a:gd name="connsiteX16" fmla="*/ 401781 w 484909"/>
              <a:gd name="connsiteY16" fmla="*/ 15097 h 458443"/>
              <a:gd name="connsiteX17" fmla="*/ 221672 w 484909"/>
              <a:gd name="connsiteY17" fmla="*/ 1243 h 458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4909" h="458443">
                <a:moveTo>
                  <a:pt x="221672" y="1243"/>
                </a:moveTo>
                <a:lnTo>
                  <a:pt x="221672" y="1243"/>
                </a:lnTo>
                <a:cubicBezTo>
                  <a:pt x="198581" y="33570"/>
                  <a:pt x="171423" y="63349"/>
                  <a:pt x="152400" y="98225"/>
                </a:cubicBezTo>
                <a:cubicBezTo>
                  <a:pt x="114246" y="168174"/>
                  <a:pt x="166824" y="139218"/>
                  <a:pt x="110836" y="195206"/>
                </a:cubicBezTo>
                <a:cubicBezTo>
                  <a:pt x="99062" y="206980"/>
                  <a:pt x="82274" y="212513"/>
                  <a:pt x="69272" y="222915"/>
                </a:cubicBezTo>
                <a:cubicBezTo>
                  <a:pt x="-29443" y="301888"/>
                  <a:pt x="127936" y="193042"/>
                  <a:pt x="0" y="278334"/>
                </a:cubicBezTo>
                <a:cubicBezTo>
                  <a:pt x="4618" y="333752"/>
                  <a:pt x="-2500" y="391437"/>
                  <a:pt x="13854" y="444588"/>
                </a:cubicBezTo>
                <a:cubicBezTo>
                  <a:pt x="18149" y="458546"/>
                  <a:pt x="40814" y="458443"/>
                  <a:pt x="55418" y="458443"/>
                </a:cubicBezTo>
                <a:cubicBezTo>
                  <a:pt x="129453" y="458443"/>
                  <a:pt x="203200" y="449206"/>
                  <a:pt x="277091" y="444588"/>
                </a:cubicBezTo>
                <a:cubicBezTo>
                  <a:pt x="320989" y="429956"/>
                  <a:pt x="321851" y="433719"/>
                  <a:pt x="360218" y="403025"/>
                </a:cubicBezTo>
                <a:cubicBezTo>
                  <a:pt x="370418" y="394865"/>
                  <a:pt x="376726" y="382036"/>
                  <a:pt x="387927" y="375315"/>
                </a:cubicBezTo>
                <a:cubicBezTo>
                  <a:pt x="400450" y="367801"/>
                  <a:pt x="415636" y="366079"/>
                  <a:pt x="429491" y="361461"/>
                </a:cubicBezTo>
                <a:cubicBezTo>
                  <a:pt x="438727" y="347606"/>
                  <a:pt x="450437" y="335113"/>
                  <a:pt x="457200" y="319897"/>
                </a:cubicBezTo>
                <a:cubicBezTo>
                  <a:pt x="469062" y="293207"/>
                  <a:pt x="484909" y="236770"/>
                  <a:pt x="484909" y="236770"/>
                </a:cubicBezTo>
                <a:cubicBezTo>
                  <a:pt x="480291" y="181352"/>
                  <a:pt x="486331" y="123986"/>
                  <a:pt x="471054" y="70515"/>
                </a:cubicBezTo>
                <a:cubicBezTo>
                  <a:pt x="466480" y="54505"/>
                  <a:pt x="442493" y="53208"/>
                  <a:pt x="429491" y="42806"/>
                </a:cubicBezTo>
                <a:cubicBezTo>
                  <a:pt x="419291" y="34646"/>
                  <a:pt x="412982" y="21817"/>
                  <a:pt x="401781" y="15097"/>
                </a:cubicBezTo>
                <a:cubicBezTo>
                  <a:pt x="361653" y="-8980"/>
                  <a:pt x="251690" y="3552"/>
                  <a:pt x="221672" y="1243"/>
                </a:cubicBez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F174DAA1-C30D-9044-AEEC-B7B3B8947139}"/>
              </a:ext>
            </a:extLst>
          </p:cNvPr>
          <p:cNvSpPr/>
          <p:nvPr/>
        </p:nvSpPr>
        <p:spPr>
          <a:xfrm>
            <a:off x="5264311" y="2910667"/>
            <a:ext cx="196689" cy="28653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9" name="ZoneTexte 48">
            <a:extLst>
              <a:ext uri="{FF2B5EF4-FFF2-40B4-BE49-F238E27FC236}">
                <a16:creationId xmlns:a16="http://schemas.microsoft.com/office/drawing/2014/main" id="{EDE1FFB5-2D2A-5D44-90C7-C9BD3A285643}"/>
              </a:ext>
            </a:extLst>
          </p:cNvPr>
          <p:cNvSpPr txBox="1"/>
          <p:nvPr/>
        </p:nvSpPr>
        <p:spPr>
          <a:xfrm>
            <a:off x="6747160" y="5079352"/>
            <a:ext cx="2064027" cy="400110"/>
          </a:xfrm>
          <a:prstGeom prst="rect">
            <a:avLst/>
          </a:prstGeom>
          <a:noFill/>
        </p:spPr>
        <p:txBody>
          <a:bodyPr wrap="none" rtlCol="0">
            <a:spAutoFit/>
          </a:bodyPr>
          <a:lstStyle/>
          <a:p>
            <a:r>
              <a:rPr lang="fr-FR" sz="2000" dirty="0"/>
              <a:t>{h}</a:t>
            </a:r>
            <a:r>
              <a:rPr lang="fr-FR" sz="2000" baseline="30000" dirty="0"/>
              <a:t>M           </a:t>
            </a:r>
            <a:r>
              <a:rPr lang="fr-FR" sz="2000" dirty="0"/>
              <a:t>(</a:t>
            </a:r>
            <a:r>
              <a:rPr lang="fr-FR" sz="2000" dirty="0" err="1"/>
              <a:t>features</a:t>
            </a:r>
            <a:r>
              <a:rPr lang="fr-FR" sz="2000" dirty="0"/>
              <a:t>)</a:t>
            </a:r>
            <a:endParaRPr lang="fr-FR" sz="2000" baseline="30000" dirty="0"/>
          </a:p>
        </p:txBody>
      </p:sp>
      <p:pic>
        <p:nvPicPr>
          <p:cNvPr id="56" name="Image 55">
            <a:extLst>
              <a:ext uri="{FF2B5EF4-FFF2-40B4-BE49-F238E27FC236}">
                <a16:creationId xmlns:a16="http://schemas.microsoft.com/office/drawing/2014/main" id="{15D37D0D-7BF3-F047-B224-5CDC0F4593CC}"/>
              </a:ext>
            </a:extLst>
          </p:cNvPr>
          <p:cNvPicPr>
            <a:picLocks noChangeAspect="1"/>
          </p:cNvPicPr>
          <p:nvPr/>
        </p:nvPicPr>
        <p:blipFill>
          <a:blip r:embed="rId9"/>
          <a:stretch>
            <a:fillRect/>
          </a:stretch>
        </p:blipFill>
        <p:spPr>
          <a:xfrm>
            <a:off x="7807617" y="5777763"/>
            <a:ext cx="1261788" cy="1014634"/>
          </a:xfrm>
          <a:prstGeom prst="rect">
            <a:avLst/>
          </a:prstGeom>
        </p:spPr>
      </p:pic>
      <p:sp>
        <p:nvSpPr>
          <p:cNvPr id="60" name="TextBox 68">
            <a:extLst>
              <a:ext uri="{FF2B5EF4-FFF2-40B4-BE49-F238E27FC236}">
                <a16:creationId xmlns:a16="http://schemas.microsoft.com/office/drawing/2014/main" id="{13E07F21-37BC-354B-829A-D878B7AC730F}"/>
              </a:ext>
            </a:extLst>
          </p:cNvPr>
          <p:cNvSpPr txBox="1"/>
          <p:nvPr/>
        </p:nvSpPr>
        <p:spPr>
          <a:xfrm>
            <a:off x="1184292" y="4575850"/>
            <a:ext cx="1211915" cy="369332"/>
          </a:xfrm>
          <a:prstGeom prst="rect">
            <a:avLst/>
          </a:prstGeom>
          <a:solidFill>
            <a:schemeClr val="tx2">
              <a:lumMod val="40000"/>
              <a:lumOff val="60000"/>
              <a:alpha val="53000"/>
            </a:schemeClr>
          </a:solidFill>
        </p:spPr>
        <p:txBody>
          <a:bodyPr wrap="none" rtlCol="0">
            <a:spAutoFit/>
          </a:bodyPr>
          <a:lstStyle/>
          <a:p>
            <a:r>
              <a:rPr lang="en-US" dirty="0"/>
              <a:t>Data space</a:t>
            </a:r>
          </a:p>
        </p:txBody>
      </p:sp>
      <p:sp>
        <p:nvSpPr>
          <p:cNvPr id="61" name="TextBox 43">
            <a:extLst>
              <a:ext uri="{FF2B5EF4-FFF2-40B4-BE49-F238E27FC236}">
                <a16:creationId xmlns:a16="http://schemas.microsoft.com/office/drawing/2014/main" id="{AACB6151-C2FB-E143-AFC4-97C403B2ADD9}"/>
              </a:ext>
            </a:extLst>
          </p:cNvPr>
          <p:cNvSpPr txBox="1"/>
          <p:nvPr/>
        </p:nvSpPr>
        <p:spPr>
          <a:xfrm>
            <a:off x="5614101" y="4543584"/>
            <a:ext cx="2214143" cy="369332"/>
          </a:xfrm>
          <a:prstGeom prst="rect">
            <a:avLst/>
          </a:prstGeom>
          <a:solidFill>
            <a:srgbClr val="92D050">
              <a:alpha val="34000"/>
            </a:srgbClr>
          </a:solidFill>
        </p:spPr>
        <p:txBody>
          <a:bodyPr wrap="none" rtlCol="0">
            <a:spAutoFit/>
          </a:bodyPr>
          <a:lstStyle/>
          <a:p>
            <a:r>
              <a:rPr lang="en-US" dirty="0"/>
              <a:t>Representation space</a:t>
            </a:r>
          </a:p>
        </p:txBody>
      </p:sp>
      <p:grpSp>
        <p:nvGrpSpPr>
          <p:cNvPr id="64" name="Group 63">
            <a:extLst>
              <a:ext uri="{FF2B5EF4-FFF2-40B4-BE49-F238E27FC236}">
                <a16:creationId xmlns:a16="http://schemas.microsoft.com/office/drawing/2014/main" id="{BE151660-B40C-9B4E-91FB-01D013689AAE}"/>
              </a:ext>
            </a:extLst>
          </p:cNvPr>
          <p:cNvGrpSpPr/>
          <p:nvPr/>
        </p:nvGrpSpPr>
        <p:grpSpPr>
          <a:xfrm>
            <a:off x="101280" y="5093207"/>
            <a:ext cx="4419340" cy="806710"/>
            <a:chOff x="547761" y="4403330"/>
            <a:chExt cx="4419340" cy="806710"/>
          </a:xfrm>
        </p:grpSpPr>
        <p:pic>
          <p:nvPicPr>
            <p:cNvPr id="65" name="Picture 64">
              <a:extLst>
                <a:ext uri="{FF2B5EF4-FFF2-40B4-BE49-F238E27FC236}">
                  <a16:creationId xmlns:a16="http://schemas.microsoft.com/office/drawing/2014/main" id="{14117B7D-AA1C-D240-9AEA-E3CF8A3AF911}"/>
                </a:ext>
              </a:extLst>
            </p:cNvPr>
            <p:cNvPicPr>
              <a:picLocks noChangeAspect="1"/>
            </p:cNvPicPr>
            <p:nvPr/>
          </p:nvPicPr>
          <p:blipFill>
            <a:blip r:embed="rId10"/>
            <a:stretch>
              <a:fillRect/>
            </a:stretch>
          </p:blipFill>
          <p:spPr>
            <a:xfrm>
              <a:off x="995430" y="4409831"/>
              <a:ext cx="1151999" cy="288000"/>
            </a:xfrm>
            <a:prstGeom prst="rect">
              <a:avLst/>
            </a:prstGeom>
          </p:spPr>
        </p:pic>
        <p:pic>
          <p:nvPicPr>
            <p:cNvPr id="66" name="Picture 65">
              <a:extLst>
                <a:ext uri="{FF2B5EF4-FFF2-40B4-BE49-F238E27FC236}">
                  <a16:creationId xmlns:a16="http://schemas.microsoft.com/office/drawing/2014/main" id="{31ECC2EA-C650-2C42-A902-7E9E7B8704FE}"/>
                </a:ext>
              </a:extLst>
            </p:cNvPr>
            <p:cNvPicPr>
              <a:picLocks noChangeAspect="1"/>
            </p:cNvPicPr>
            <p:nvPr/>
          </p:nvPicPr>
          <p:blipFill>
            <a:blip r:embed="rId11"/>
            <a:stretch>
              <a:fillRect/>
            </a:stretch>
          </p:blipFill>
          <p:spPr>
            <a:xfrm>
              <a:off x="547761" y="4813981"/>
              <a:ext cx="2310855" cy="288000"/>
            </a:xfrm>
            <a:prstGeom prst="rect">
              <a:avLst/>
            </a:prstGeom>
          </p:spPr>
        </p:pic>
        <p:sp>
          <p:nvSpPr>
            <p:cNvPr id="67" name="TextBox 66">
              <a:extLst>
                <a:ext uri="{FF2B5EF4-FFF2-40B4-BE49-F238E27FC236}">
                  <a16:creationId xmlns:a16="http://schemas.microsoft.com/office/drawing/2014/main" id="{F68B22F0-190E-6242-9B17-7A83B6371BF1}"/>
                </a:ext>
              </a:extLst>
            </p:cNvPr>
            <p:cNvSpPr txBox="1"/>
            <p:nvPr/>
          </p:nvSpPr>
          <p:spPr>
            <a:xfrm>
              <a:off x="3001355" y="4403330"/>
              <a:ext cx="1629623" cy="369332"/>
            </a:xfrm>
            <a:prstGeom prst="rect">
              <a:avLst/>
            </a:prstGeom>
            <a:noFill/>
          </p:spPr>
          <p:txBody>
            <a:bodyPr wrap="none" rtlCol="0">
              <a:spAutoFit/>
            </a:bodyPr>
            <a:lstStyle/>
            <a:p>
              <a:r>
                <a:rPr lang="en-US" dirty="0"/>
                <a:t>(binary images)</a:t>
              </a:r>
            </a:p>
          </p:txBody>
        </p:sp>
        <p:sp>
          <p:nvSpPr>
            <p:cNvPr id="68" name="TextBox 67">
              <a:extLst>
                <a:ext uri="{FF2B5EF4-FFF2-40B4-BE49-F238E27FC236}">
                  <a16:creationId xmlns:a16="http://schemas.microsoft.com/office/drawing/2014/main" id="{D229E358-8DAD-1540-870A-1C6623D8927A}"/>
                </a:ext>
              </a:extLst>
            </p:cNvPr>
            <p:cNvSpPr txBox="1"/>
            <p:nvPr/>
          </p:nvSpPr>
          <p:spPr>
            <a:xfrm>
              <a:off x="2913797" y="4840708"/>
              <a:ext cx="2053304" cy="369332"/>
            </a:xfrm>
            <a:prstGeom prst="rect">
              <a:avLst/>
            </a:prstGeom>
            <a:noFill/>
          </p:spPr>
          <p:txBody>
            <a:bodyPr wrap="none" rtlCol="0">
              <a:spAutoFit/>
            </a:bodyPr>
            <a:lstStyle/>
            <a:p>
              <a:r>
                <a:rPr lang="en-US" dirty="0"/>
                <a:t>(protein sequences)</a:t>
              </a:r>
            </a:p>
          </p:txBody>
        </p:sp>
      </p:grpSp>
      <p:sp>
        <p:nvSpPr>
          <p:cNvPr id="73" name="TextBox 1">
            <a:extLst>
              <a:ext uri="{FF2B5EF4-FFF2-40B4-BE49-F238E27FC236}">
                <a16:creationId xmlns:a16="http://schemas.microsoft.com/office/drawing/2014/main" id="{F818F822-C87C-1B4B-867F-009FC424F1B1}"/>
              </a:ext>
            </a:extLst>
          </p:cNvPr>
          <p:cNvSpPr txBox="1"/>
          <p:nvPr/>
        </p:nvSpPr>
        <p:spPr>
          <a:xfrm>
            <a:off x="5580286" y="887927"/>
            <a:ext cx="3337132" cy="646331"/>
          </a:xfrm>
          <a:prstGeom prst="rect">
            <a:avLst/>
          </a:prstGeom>
          <a:noFill/>
        </p:spPr>
        <p:txBody>
          <a:bodyPr wrap="none" rtlCol="0">
            <a:spAutoFit/>
          </a:bodyPr>
          <a:lstStyle/>
          <a:p>
            <a:pPr algn="ctr"/>
            <a:r>
              <a:rPr lang="en-US" dirty="0"/>
              <a:t>[Strokes] </a:t>
            </a:r>
          </a:p>
          <a:p>
            <a:pPr algn="ctr"/>
            <a:r>
              <a:rPr lang="en-US" dirty="0"/>
              <a:t>[Protein bio-chemical properties] </a:t>
            </a:r>
          </a:p>
        </p:txBody>
      </p:sp>
    </p:spTree>
    <p:extLst>
      <p:ext uri="{BB962C8B-B14F-4D97-AF65-F5344CB8AC3E}">
        <p14:creationId xmlns:p14="http://schemas.microsoft.com/office/powerpoint/2010/main" val="3796066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648450" y="3458528"/>
            <a:ext cx="1733550" cy="361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V="1">
            <a:off x="1561245" y="1349643"/>
            <a:ext cx="0" cy="1397000"/>
          </a:xfrm>
          <a:prstGeom prst="straightConnector1">
            <a:avLst/>
          </a:prstGeom>
          <a:ln w="38100" cmpd="sng">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1561245" y="2746643"/>
            <a:ext cx="1295400" cy="0"/>
          </a:xfrm>
          <a:prstGeom prst="straightConnector1">
            <a:avLst/>
          </a:prstGeom>
          <a:ln w="38100" cmpd="sng">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1561245" y="2746643"/>
            <a:ext cx="984144" cy="856890"/>
          </a:xfrm>
          <a:prstGeom prst="straightConnector1">
            <a:avLst/>
          </a:prstGeom>
          <a:ln w="38100" cmpd="sng">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850045" y="2746643"/>
            <a:ext cx="711200" cy="656174"/>
          </a:xfrm>
          <a:prstGeom prst="straightConnector1">
            <a:avLst/>
          </a:prstGeom>
          <a:ln w="38100" cmpd="sng">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2"/>
          <a:stretch>
            <a:fillRect/>
          </a:stretch>
        </p:blipFill>
        <p:spPr>
          <a:xfrm>
            <a:off x="511300" y="3492718"/>
            <a:ext cx="245455" cy="180000"/>
          </a:xfrm>
          <a:prstGeom prst="rect">
            <a:avLst/>
          </a:prstGeom>
        </p:spPr>
      </p:pic>
      <p:pic>
        <p:nvPicPr>
          <p:cNvPr id="35" name="Picture 34"/>
          <p:cNvPicPr>
            <a:picLocks noChangeAspect="1"/>
          </p:cNvPicPr>
          <p:nvPr/>
        </p:nvPicPr>
        <p:blipFill>
          <a:blip r:embed="rId3"/>
          <a:stretch>
            <a:fillRect/>
          </a:stretch>
        </p:blipFill>
        <p:spPr>
          <a:xfrm>
            <a:off x="2611190" y="3582718"/>
            <a:ext cx="245455" cy="180000"/>
          </a:xfrm>
          <a:prstGeom prst="rect">
            <a:avLst/>
          </a:prstGeom>
        </p:spPr>
      </p:pic>
      <p:pic>
        <p:nvPicPr>
          <p:cNvPr id="36" name="Picture 35"/>
          <p:cNvPicPr>
            <a:picLocks noChangeAspect="1"/>
          </p:cNvPicPr>
          <p:nvPr/>
        </p:nvPicPr>
        <p:blipFill>
          <a:blip r:embed="rId4"/>
          <a:stretch>
            <a:fillRect/>
          </a:stretch>
        </p:blipFill>
        <p:spPr>
          <a:xfrm>
            <a:off x="2790962" y="2455470"/>
            <a:ext cx="220909" cy="180000"/>
          </a:xfrm>
          <a:prstGeom prst="rect">
            <a:avLst/>
          </a:prstGeom>
        </p:spPr>
      </p:pic>
      <p:pic>
        <p:nvPicPr>
          <p:cNvPr id="37" name="Picture 36"/>
          <p:cNvPicPr>
            <a:picLocks noChangeAspect="1"/>
          </p:cNvPicPr>
          <p:nvPr/>
        </p:nvPicPr>
        <p:blipFill>
          <a:blip r:embed="rId5"/>
          <a:stretch>
            <a:fillRect/>
          </a:stretch>
        </p:blipFill>
        <p:spPr>
          <a:xfrm>
            <a:off x="1790250" y="1349643"/>
            <a:ext cx="335455" cy="180000"/>
          </a:xfrm>
          <a:prstGeom prst="rect">
            <a:avLst/>
          </a:prstGeom>
        </p:spPr>
      </p:pic>
      <p:sp>
        <p:nvSpPr>
          <p:cNvPr id="47" name="Oval 46"/>
          <p:cNvSpPr>
            <a:spLocks noChangeAspect="1"/>
          </p:cNvSpPr>
          <p:nvPr/>
        </p:nvSpPr>
        <p:spPr>
          <a:xfrm>
            <a:off x="2044700" y="3401050"/>
            <a:ext cx="108000" cy="108000"/>
          </a:xfrm>
          <a:prstGeom prst="ellipse">
            <a:avLst/>
          </a:prstGeom>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0" name="Oval 49"/>
          <p:cNvSpPr>
            <a:spLocks noChangeAspect="1"/>
          </p:cNvSpPr>
          <p:nvPr/>
        </p:nvSpPr>
        <p:spPr>
          <a:xfrm>
            <a:off x="1790250" y="2226300"/>
            <a:ext cx="108000" cy="108000"/>
          </a:xfrm>
          <a:prstGeom prst="ellipse">
            <a:avLst/>
          </a:prstGeom>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1" name="Oval 50"/>
          <p:cNvSpPr>
            <a:spLocks noChangeAspect="1"/>
          </p:cNvSpPr>
          <p:nvPr/>
        </p:nvSpPr>
        <p:spPr>
          <a:xfrm>
            <a:off x="907082" y="2581470"/>
            <a:ext cx="108000" cy="108000"/>
          </a:xfrm>
          <a:prstGeom prst="ellipse">
            <a:avLst/>
          </a:prstGeom>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2" name="Oval 51"/>
          <p:cNvSpPr>
            <a:spLocks noChangeAspect="1"/>
          </p:cNvSpPr>
          <p:nvPr/>
        </p:nvSpPr>
        <p:spPr>
          <a:xfrm>
            <a:off x="1184292" y="3341027"/>
            <a:ext cx="108000" cy="108000"/>
          </a:xfrm>
          <a:prstGeom prst="ellipse">
            <a:avLst/>
          </a:prstGeom>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3" name="Oval 52"/>
          <p:cNvSpPr>
            <a:spLocks noChangeAspect="1"/>
          </p:cNvSpPr>
          <p:nvPr/>
        </p:nvSpPr>
        <p:spPr>
          <a:xfrm>
            <a:off x="1682250" y="3672718"/>
            <a:ext cx="108000" cy="108000"/>
          </a:xfrm>
          <a:prstGeom prst="ellipse">
            <a:avLst/>
          </a:prstGeom>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5" name="Oval 54"/>
          <p:cNvSpPr>
            <a:spLocks noChangeAspect="1"/>
          </p:cNvSpPr>
          <p:nvPr/>
        </p:nvSpPr>
        <p:spPr>
          <a:xfrm>
            <a:off x="1320275" y="2473470"/>
            <a:ext cx="108000" cy="108000"/>
          </a:xfrm>
          <a:prstGeom prst="ellipse">
            <a:avLst/>
          </a:prstGeom>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7" name="Oval 56"/>
          <p:cNvSpPr>
            <a:spLocks noChangeAspect="1"/>
          </p:cNvSpPr>
          <p:nvPr/>
        </p:nvSpPr>
        <p:spPr>
          <a:xfrm>
            <a:off x="2234207" y="2128070"/>
            <a:ext cx="108000" cy="108000"/>
          </a:xfrm>
          <a:prstGeom prst="ellipse">
            <a:avLst/>
          </a:prstGeom>
          <a:solidFill>
            <a:schemeClr val="accent3">
              <a:lumMod val="75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8" name="Oval 57"/>
          <p:cNvSpPr>
            <a:spLocks noChangeAspect="1"/>
          </p:cNvSpPr>
          <p:nvPr/>
        </p:nvSpPr>
        <p:spPr>
          <a:xfrm>
            <a:off x="1898250" y="1920952"/>
            <a:ext cx="108000" cy="108000"/>
          </a:xfrm>
          <a:prstGeom prst="ellipse">
            <a:avLst/>
          </a:prstGeom>
          <a:solidFill>
            <a:schemeClr val="accent3">
              <a:lumMod val="75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9" name="Oval 58"/>
          <p:cNvSpPr>
            <a:spLocks noChangeAspect="1"/>
          </p:cNvSpPr>
          <p:nvPr/>
        </p:nvSpPr>
        <p:spPr>
          <a:xfrm>
            <a:off x="1100147" y="1788372"/>
            <a:ext cx="108000" cy="108000"/>
          </a:xfrm>
          <a:prstGeom prst="ellipse">
            <a:avLst/>
          </a:prstGeom>
          <a:solidFill>
            <a:schemeClr val="bg2">
              <a:lumMod val="50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3" name="TextBox 62"/>
          <p:cNvSpPr txBox="1"/>
          <p:nvPr/>
        </p:nvSpPr>
        <p:spPr>
          <a:xfrm>
            <a:off x="83868" y="818588"/>
            <a:ext cx="4766895" cy="369332"/>
          </a:xfrm>
          <a:prstGeom prst="rect">
            <a:avLst/>
          </a:prstGeom>
          <a:noFill/>
        </p:spPr>
        <p:txBody>
          <a:bodyPr wrap="square" rtlCol="0">
            <a:spAutoFit/>
          </a:bodyPr>
          <a:lstStyle/>
          <a:p>
            <a:pPr algn="ctr"/>
            <a:r>
              <a:rPr lang="en-US" dirty="0">
                <a:solidFill>
                  <a:srgbClr val="660066"/>
                </a:solidFill>
              </a:rPr>
              <a:t>Set of all images of digits / functional sequences</a:t>
            </a:r>
          </a:p>
        </p:txBody>
      </p:sp>
      <p:pic>
        <p:nvPicPr>
          <p:cNvPr id="38" name="Picture 37" descr="gen-phe3.pdf"/>
          <p:cNvPicPr>
            <a:picLocks noChangeAspect="1"/>
          </p:cNvPicPr>
          <p:nvPr/>
        </p:nvPicPr>
        <p:blipFill rotWithShape="1">
          <a:blip r:embed="rId6">
            <a:extLst>
              <a:ext uri="{28A0092B-C50C-407E-A947-70E740481C1C}">
                <a14:useLocalDpi xmlns:a14="http://schemas.microsoft.com/office/drawing/2010/main" val="0"/>
              </a:ext>
            </a:extLst>
          </a:blip>
          <a:srcRect l="32539" t="9025" b="51749"/>
          <a:stretch/>
        </p:blipFill>
        <p:spPr>
          <a:xfrm>
            <a:off x="3213270" y="1552112"/>
            <a:ext cx="5829130" cy="2542072"/>
          </a:xfrm>
          <a:prstGeom prst="rect">
            <a:avLst/>
          </a:prstGeom>
        </p:spPr>
      </p:pic>
      <p:cxnSp>
        <p:nvCxnSpPr>
          <p:cNvPr id="45" name="Straight Arrow Connector 44"/>
          <p:cNvCxnSpPr/>
          <p:nvPr/>
        </p:nvCxnSpPr>
        <p:spPr>
          <a:xfrm flipH="1">
            <a:off x="2342207" y="1187920"/>
            <a:ext cx="669664" cy="841032"/>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46" name="Rectangle 45"/>
          <p:cNvSpPr/>
          <p:nvPr/>
        </p:nvSpPr>
        <p:spPr>
          <a:xfrm>
            <a:off x="3260129" y="2872878"/>
            <a:ext cx="1647557" cy="3529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3285529" y="2568770"/>
            <a:ext cx="1845271" cy="3529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p:cNvSpPr/>
          <p:nvPr/>
        </p:nvSpPr>
        <p:spPr>
          <a:xfrm>
            <a:off x="2298700" y="1989638"/>
            <a:ext cx="946150" cy="169362"/>
          </a:xfrm>
          <a:custGeom>
            <a:avLst/>
            <a:gdLst>
              <a:gd name="connsiteX0" fmla="*/ 939800 w 939800"/>
              <a:gd name="connsiteY0" fmla="*/ 26132 h 191232"/>
              <a:gd name="connsiteX1" fmla="*/ 355600 w 939800"/>
              <a:gd name="connsiteY1" fmla="*/ 13432 h 191232"/>
              <a:gd name="connsiteX2" fmla="*/ 0 w 939800"/>
              <a:gd name="connsiteY2" fmla="*/ 191232 h 191232"/>
              <a:gd name="connsiteX0" fmla="*/ 946150 w 946150"/>
              <a:gd name="connsiteY0" fmla="*/ 26132 h 191232"/>
              <a:gd name="connsiteX1" fmla="*/ 355600 w 946150"/>
              <a:gd name="connsiteY1" fmla="*/ 13432 h 191232"/>
              <a:gd name="connsiteX2" fmla="*/ 0 w 946150"/>
              <a:gd name="connsiteY2" fmla="*/ 191232 h 191232"/>
              <a:gd name="connsiteX0" fmla="*/ 946150 w 946150"/>
              <a:gd name="connsiteY0" fmla="*/ 8584 h 173684"/>
              <a:gd name="connsiteX1" fmla="*/ 361950 w 946150"/>
              <a:gd name="connsiteY1" fmla="*/ 33984 h 173684"/>
              <a:gd name="connsiteX2" fmla="*/ 0 w 946150"/>
              <a:gd name="connsiteY2" fmla="*/ 173684 h 173684"/>
              <a:gd name="connsiteX0" fmla="*/ 946150 w 946150"/>
              <a:gd name="connsiteY0" fmla="*/ 4262 h 169362"/>
              <a:gd name="connsiteX1" fmla="*/ 406400 w 946150"/>
              <a:gd name="connsiteY1" fmla="*/ 67762 h 169362"/>
              <a:gd name="connsiteX2" fmla="*/ 0 w 946150"/>
              <a:gd name="connsiteY2" fmla="*/ 169362 h 169362"/>
            </a:gdLst>
            <a:ahLst/>
            <a:cxnLst>
              <a:cxn ang="0">
                <a:pos x="connsiteX0" y="connsiteY0"/>
              </a:cxn>
              <a:cxn ang="0">
                <a:pos x="connsiteX1" y="connsiteY1"/>
              </a:cxn>
              <a:cxn ang="0">
                <a:pos x="connsiteX2" y="connsiteY2"/>
              </a:cxn>
            </a:cxnLst>
            <a:rect l="l" t="t" r="r" b="b"/>
            <a:pathLst>
              <a:path w="946150" h="169362">
                <a:moveTo>
                  <a:pt x="946150" y="4262"/>
                </a:moveTo>
                <a:cubicBezTo>
                  <a:pt x="732366" y="-15847"/>
                  <a:pt x="564092" y="40245"/>
                  <a:pt x="406400" y="67762"/>
                </a:cubicBezTo>
                <a:cubicBezTo>
                  <a:pt x="248708" y="95279"/>
                  <a:pt x="23283" y="139729"/>
                  <a:pt x="0" y="169362"/>
                </a:cubicBezTo>
              </a:path>
            </a:pathLst>
          </a:custGeom>
          <a:ln w="38100"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2349500" y="2542306"/>
            <a:ext cx="3111500" cy="509559"/>
          </a:xfrm>
          <a:custGeom>
            <a:avLst/>
            <a:gdLst>
              <a:gd name="connsiteX0" fmla="*/ 3060700 w 3060700"/>
              <a:gd name="connsiteY0" fmla="*/ 0 h 444997"/>
              <a:gd name="connsiteX1" fmla="*/ 2082800 w 3060700"/>
              <a:gd name="connsiteY1" fmla="*/ 368300 h 444997"/>
              <a:gd name="connsiteX2" fmla="*/ 1168400 w 3060700"/>
              <a:gd name="connsiteY2" fmla="*/ 444500 h 444997"/>
              <a:gd name="connsiteX3" fmla="*/ 254000 w 3060700"/>
              <a:gd name="connsiteY3" fmla="*/ 393700 h 444997"/>
              <a:gd name="connsiteX4" fmla="*/ 0 w 3060700"/>
              <a:gd name="connsiteY4" fmla="*/ 254000 h 444997"/>
              <a:gd name="connsiteX0" fmla="*/ 3111500 w 3111500"/>
              <a:gd name="connsiteY0" fmla="*/ 0 h 508264"/>
              <a:gd name="connsiteX1" fmla="*/ 2133600 w 3111500"/>
              <a:gd name="connsiteY1" fmla="*/ 368300 h 508264"/>
              <a:gd name="connsiteX2" fmla="*/ 1219200 w 3111500"/>
              <a:gd name="connsiteY2" fmla="*/ 444500 h 508264"/>
              <a:gd name="connsiteX3" fmla="*/ 304800 w 3111500"/>
              <a:gd name="connsiteY3" fmla="*/ 393700 h 508264"/>
              <a:gd name="connsiteX4" fmla="*/ 0 w 3111500"/>
              <a:gd name="connsiteY4" fmla="*/ 508000 h 508264"/>
              <a:gd name="connsiteX0" fmla="*/ 3111500 w 3111500"/>
              <a:gd name="connsiteY0" fmla="*/ 0 h 510187"/>
              <a:gd name="connsiteX1" fmla="*/ 2133600 w 3111500"/>
              <a:gd name="connsiteY1" fmla="*/ 368300 h 510187"/>
              <a:gd name="connsiteX2" fmla="*/ 1219200 w 3111500"/>
              <a:gd name="connsiteY2" fmla="*/ 444500 h 510187"/>
              <a:gd name="connsiteX3" fmla="*/ 387350 w 3111500"/>
              <a:gd name="connsiteY3" fmla="*/ 495300 h 510187"/>
              <a:gd name="connsiteX4" fmla="*/ 0 w 3111500"/>
              <a:gd name="connsiteY4" fmla="*/ 508000 h 510187"/>
              <a:gd name="connsiteX0" fmla="*/ 3111500 w 3111500"/>
              <a:gd name="connsiteY0" fmla="*/ 0 h 509559"/>
              <a:gd name="connsiteX1" fmla="*/ 2133600 w 3111500"/>
              <a:gd name="connsiteY1" fmla="*/ 368300 h 509559"/>
              <a:gd name="connsiteX2" fmla="*/ 1219200 w 3111500"/>
              <a:gd name="connsiteY2" fmla="*/ 482600 h 509559"/>
              <a:gd name="connsiteX3" fmla="*/ 387350 w 3111500"/>
              <a:gd name="connsiteY3" fmla="*/ 495300 h 509559"/>
              <a:gd name="connsiteX4" fmla="*/ 0 w 3111500"/>
              <a:gd name="connsiteY4" fmla="*/ 508000 h 50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00" h="509559">
                <a:moveTo>
                  <a:pt x="3111500" y="0"/>
                </a:moveTo>
                <a:cubicBezTo>
                  <a:pt x="2780241" y="147108"/>
                  <a:pt x="2448983" y="287867"/>
                  <a:pt x="2133600" y="368300"/>
                </a:cubicBezTo>
                <a:cubicBezTo>
                  <a:pt x="1818217" y="448733"/>
                  <a:pt x="1510242" y="461433"/>
                  <a:pt x="1219200" y="482600"/>
                </a:cubicBezTo>
                <a:cubicBezTo>
                  <a:pt x="928158" y="503767"/>
                  <a:pt x="590550" y="491067"/>
                  <a:pt x="387350" y="495300"/>
                </a:cubicBezTo>
                <a:cubicBezTo>
                  <a:pt x="184150" y="499533"/>
                  <a:pt x="74083" y="514350"/>
                  <a:pt x="0" y="508000"/>
                </a:cubicBezTo>
              </a:path>
            </a:pathLst>
          </a:custGeom>
          <a:ln w="38100" cmpd="sng">
            <a:solidFill>
              <a:schemeClr val="tx1"/>
            </a:solidFill>
            <a:prstDash val="dot"/>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 name="Rectangle 53"/>
          <p:cNvSpPr/>
          <p:nvPr/>
        </p:nvSpPr>
        <p:spPr>
          <a:xfrm>
            <a:off x="3062214" y="1632886"/>
            <a:ext cx="1647557" cy="2761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0" name="Picture 69"/>
          <p:cNvPicPr>
            <a:picLocks noChangeAspect="1"/>
          </p:cNvPicPr>
          <p:nvPr/>
        </p:nvPicPr>
        <p:blipFill>
          <a:blip r:embed="rId7"/>
          <a:stretch>
            <a:fillRect/>
          </a:stretch>
        </p:blipFill>
        <p:spPr>
          <a:xfrm>
            <a:off x="3363570" y="1612500"/>
            <a:ext cx="820927" cy="283872"/>
          </a:xfrm>
          <a:prstGeom prst="rect">
            <a:avLst/>
          </a:prstGeom>
        </p:spPr>
      </p:pic>
      <p:pic>
        <p:nvPicPr>
          <p:cNvPr id="15" name="Picture 14"/>
          <p:cNvPicPr>
            <a:picLocks noChangeAspect="1"/>
          </p:cNvPicPr>
          <p:nvPr/>
        </p:nvPicPr>
        <p:blipFill>
          <a:blip r:embed="rId8"/>
          <a:stretch>
            <a:fillRect/>
          </a:stretch>
        </p:blipFill>
        <p:spPr>
          <a:xfrm>
            <a:off x="3363570" y="3197201"/>
            <a:ext cx="755729" cy="261327"/>
          </a:xfrm>
          <a:prstGeom prst="rect">
            <a:avLst/>
          </a:prstGeom>
        </p:spPr>
      </p:pic>
      <p:sp>
        <p:nvSpPr>
          <p:cNvPr id="7" name="Oval 6"/>
          <p:cNvSpPr/>
          <p:nvPr/>
        </p:nvSpPr>
        <p:spPr>
          <a:xfrm>
            <a:off x="5260544" y="2816723"/>
            <a:ext cx="351512" cy="32767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
            <a:extLst>
              <a:ext uri="{FF2B5EF4-FFF2-40B4-BE49-F238E27FC236}">
                <a16:creationId xmlns:a16="http://schemas.microsoft.com/office/drawing/2014/main" id="{78C5DBB3-A064-8046-9D09-4CF54BDF8901}"/>
              </a:ext>
            </a:extLst>
          </p:cNvPr>
          <p:cNvSpPr/>
          <p:nvPr/>
        </p:nvSpPr>
        <p:spPr>
          <a:xfrm>
            <a:off x="2000207" y="3749749"/>
            <a:ext cx="132931" cy="10882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56">
            <a:extLst>
              <a:ext uri="{FF2B5EF4-FFF2-40B4-BE49-F238E27FC236}">
                <a16:creationId xmlns:a16="http://schemas.microsoft.com/office/drawing/2014/main" id="{962543EE-4840-424E-89F8-7C69EB90E51F}"/>
              </a:ext>
            </a:extLst>
          </p:cNvPr>
          <p:cNvSpPr>
            <a:spLocks noChangeAspect="1"/>
          </p:cNvSpPr>
          <p:nvPr/>
        </p:nvSpPr>
        <p:spPr>
          <a:xfrm>
            <a:off x="2287751" y="2910667"/>
            <a:ext cx="108000" cy="108000"/>
          </a:xfrm>
          <a:prstGeom prst="ellipse">
            <a:avLst/>
          </a:prstGeom>
          <a:solidFill>
            <a:schemeClr val="accent3">
              <a:lumMod val="75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74" name="Oval 56">
            <a:extLst>
              <a:ext uri="{FF2B5EF4-FFF2-40B4-BE49-F238E27FC236}">
                <a16:creationId xmlns:a16="http://schemas.microsoft.com/office/drawing/2014/main" id="{1E5D8CC6-F87E-2A4E-A18A-A16E920BC496}"/>
              </a:ext>
            </a:extLst>
          </p:cNvPr>
          <p:cNvSpPr>
            <a:spLocks noChangeAspect="1"/>
          </p:cNvSpPr>
          <p:nvPr/>
        </p:nvSpPr>
        <p:spPr>
          <a:xfrm>
            <a:off x="2131233" y="3050710"/>
            <a:ext cx="108000" cy="108000"/>
          </a:xfrm>
          <a:prstGeom prst="ellipse">
            <a:avLst/>
          </a:prstGeom>
          <a:solidFill>
            <a:schemeClr val="accent3">
              <a:lumMod val="75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9EA3910-0B80-BF4E-833B-B6C9E1775702}"/>
              </a:ext>
            </a:extLst>
          </p:cNvPr>
          <p:cNvSpPr/>
          <p:nvPr/>
        </p:nvSpPr>
        <p:spPr>
          <a:xfrm>
            <a:off x="3213270" y="3509050"/>
            <a:ext cx="1307350" cy="271668"/>
          </a:xfrm>
          <a:prstGeom prst="rect">
            <a:avLst/>
          </a:prstGeom>
          <a:noFill/>
          <a:ln>
            <a:noFill/>
          </a:ln>
        </p:spPr>
        <p:style>
          <a:lnRef idx="1">
            <a:schemeClr val="accent1"/>
          </a:lnRef>
          <a:fillRef idx="1001">
            <a:schemeClr val="lt1"/>
          </a:fillRef>
          <a:effectRef idx="2">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F937A07B-BE2A-A540-BA78-26FC6B68CFEC}"/>
              </a:ext>
            </a:extLst>
          </p:cNvPr>
          <p:cNvSpPr/>
          <p:nvPr/>
        </p:nvSpPr>
        <p:spPr>
          <a:xfrm rot="20194886">
            <a:off x="4065364" y="3334598"/>
            <a:ext cx="1272190" cy="2363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75" name="Oval 56">
            <a:extLst>
              <a:ext uri="{FF2B5EF4-FFF2-40B4-BE49-F238E27FC236}">
                <a16:creationId xmlns:a16="http://schemas.microsoft.com/office/drawing/2014/main" id="{AC9A0F92-C743-2C49-A37A-E53AF8590F96}"/>
              </a:ext>
            </a:extLst>
          </p:cNvPr>
          <p:cNvSpPr>
            <a:spLocks noChangeAspect="1"/>
          </p:cNvSpPr>
          <p:nvPr/>
        </p:nvSpPr>
        <p:spPr>
          <a:xfrm>
            <a:off x="2386607" y="2280470"/>
            <a:ext cx="108000" cy="108000"/>
          </a:xfrm>
          <a:prstGeom prst="ellipse">
            <a:avLst/>
          </a:prstGeom>
          <a:solidFill>
            <a:schemeClr val="accent3">
              <a:lumMod val="75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1B33A107-9711-AD43-B6AC-A719E8AD1B66}"/>
              </a:ext>
            </a:extLst>
          </p:cNvPr>
          <p:cNvSpPr/>
          <p:nvPr/>
        </p:nvSpPr>
        <p:spPr>
          <a:xfrm>
            <a:off x="3011871" y="3504447"/>
            <a:ext cx="1366165" cy="3714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1" name="Forme libre 10">
            <a:extLst>
              <a:ext uri="{FF2B5EF4-FFF2-40B4-BE49-F238E27FC236}">
                <a16:creationId xmlns:a16="http://schemas.microsoft.com/office/drawing/2014/main" id="{43411B54-6193-BB45-B7AA-DB93D01574A5}"/>
              </a:ext>
            </a:extLst>
          </p:cNvPr>
          <p:cNvSpPr/>
          <p:nvPr/>
        </p:nvSpPr>
        <p:spPr>
          <a:xfrm>
            <a:off x="2022764" y="2811230"/>
            <a:ext cx="484909" cy="458443"/>
          </a:xfrm>
          <a:custGeom>
            <a:avLst/>
            <a:gdLst>
              <a:gd name="connsiteX0" fmla="*/ 221672 w 484909"/>
              <a:gd name="connsiteY0" fmla="*/ 1243 h 458443"/>
              <a:gd name="connsiteX1" fmla="*/ 221672 w 484909"/>
              <a:gd name="connsiteY1" fmla="*/ 1243 h 458443"/>
              <a:gd name="connsiteX2" fmla="*/ 152400 w 484909"/>
              <a:gd name="connsiteY2" fmla="*/ 98225 h 458443"/>
              <a:gd name="connsiteX3" fmla="*/ 110836 w 484909"/>
              <a:gd name="connsiteY3" fmla="*/ 195206 h 458443"/>
              <a:gd name="connsiteX4" fmla="*/ 69272 w 484909"/>
              <a:gd name="connsiteY4" fmla="*/ 222915 h 458443"/>
              <a:gd name="connsiteX5" fmla="*/ 0 w 484909"/>
              <a:gd name="connsiteY5" fmla="*/ 278334 h 458443"/>
              <a:gd name="connsiteX6" fmla="*/ 13854 w 484909"/>
              <a:gd name="connsiteY6" fmla="*/ 444588 h 458443"/>
              <a:gd name="connsiteX7" fmla="*/ 55418 w 484909"/>
              <a:gd name="connsiteY7" fmla="*/ 458443 h 458443"/>
              <a:gd name="connsiteX8" fmla="*/ 277091 w 484909"/>
              <a:gd name="connsiteY8" fmla="*/ 444588 h 458443"/>
              <a:gd name="connsiteX9" fmla="*/ 360218 w 484909"/>
              <a:gd name="connsiteY9" fmla="*/ 403025 h 458443"/>
              <a:gd name="connsiteX10" fmla="*/ 387927 w 484909"/>
              <a:gd name="connsiteY10" fmla="*/ 375315 h 458443"/>
              <a:gd name="connsiteX11" fmla="*/ 429491 w 484909"/>
              <a:gd name="connsiteY11" fmla="*/ 361461 h 458443"/>
              <a:gd name="connsiteX12" fmla="*/ 457200 w 484909"/>
              <a:gd name="connsiteY12" fmla="*/ 319897 h 458443"/>
              <a:gd name="connsiteX13" fmla="*/ 484909 w 484909"/>
              <a:gd name="connsiteY13" fmla="*/ 236770 h 458443"/>
              <a:gd name="connsiteX14" fmla="*/ 471054 w 484909"/>
              <a:gd name="connsiteY14" fmla="*/ 70515 h 458443"/>
              <a:gd name="connsiteX15" fmla="*/ 429491 w 484909"/>
              <a:gd name="connsiteY15" fmla="*/ 42806 h 458443"/>
              <a:gd name="connsiteX16" fmla="*/ 401781 w 484909"/>
              <a:gd name="connsiteY16" fmla="*/ 15097 h 458443"/>
              <a:gd name="connsiteX17" fmla="*/ 221672 w 484909"/>
              <a:gd name="connsiteY17" fmla="*/ 1243 h 458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4909" h="458443">
                <a:moveTo>
                  <a:pt x="221672" y="1243"/>
                </a:moveTo>
                <a:lnTo>
                  <a:pt x="221672" y="1243"/>
                </a:lnTo>
                <a:cubicBezTo>
                  <a:pt x="198581" y="33570"/>
                  <a:pt x="171423" y="63349"/>
                  <a:pt x="152400" y="98225"/>
                </a:cubicBezTo>
                <a:cubicBezTo>
                  <a:pt x="114246" y="168174"/>
                  <a:pt x="166824" y="139218"/>
                  <a:pt x="110836" y="195206"/>
                </a:cubicBezTo>
                <a:cubicBezTo>
                  <a:pt x="99062" y="206980"/>
                  <a:pt x="82274" y="212513"/>
                  <a:pt x="69272" y="222915"/>
                </a:cubicBezTo>
                <a:cubicBezTo>
                  <a:pt x="-29443" y="301888"/>
                  <a:pt x="127936" y="193042"/>
                  <a:pt x="0" y="278334"/>
                </a:cubicBezTo>
                <a:cubicBezTo>
                  <a:pt x="4618" y="333752"/>
                  <a:pt x="-2500" y="391437"/>
                  <a:pt x="13854" y="444588"/>
                </a:cubicBezTo>
                <a:cubicBezTo>
                  <a:pt x="18149" y="458546"/>
                  <a:pt x="40814" y="458443"/>
                  <a:pt x="55418" y="458443"/>
                </a:cubicBezTo>
                <a:cubicBezTo>
                  <a:pt x="129453" y="458443"/>
                  <a:pt x="203200" y="449206"/>
                  <a:pt x="277091" y="444588"/>
                </a:cubicBezTo>
                <a:cubicBezTo>
                  <a:pt x="320989" y="429956"/>
                  <a:pt x="321851" y="433719"/>
                  <a:pt x="360218" y="403025"/>
                </a:cubicBezTo>
                <a:cubicBezTo>
                  <a:pt x="370418" y="394865"/>
                  <a:pt x="376726" y="382036"/>
                  <a:pt x="387927" y="375315"/>
                </a:cubicBezTo>
                <a:cubicBezTo>
                  <a:pt x="400450" y="367801"/>
                  <a:pt x="415636" y="366079"/>
                  <a:pt x="429491" y="361461"/>
                </a:cubicBezTo>
                <a:cubicBezTo>
                  <a:pt x="438727" y="347606"/>
                  <a:pt x="450437" y="335113"/>
                  <a:pt x="457200" y="319897"/>
                </a:cubicBezTo>
                <a:cubicBezTo>
                  <a:pt x="469062" y="293207"/>
                  <a:pt x="484909" y="236770"/>
                  <a:pt x="484909" y="236770"/>
                </a:cubicBezTo>
                <a:cubicBezTo>
                  <a:pt x="480291" y="181352"/>
                  <a:pt x="486331" y="123986"/>
                  <a:pt x="471054" y="70515"/>
                </a:cubicBezTo>
                <a:cubicBezTo>
                  <a:pt x="466480" y="54505"/>
                  <a:pt x="442493" y="53208"/>
                  <a:pt x="429491" y="42806"/>
                </a:cubicBezTo>
                <a:cubicBezTo>
                  <a:pt x="419291" y="34646"/>
                  <a:pt x="412982" y="21817"/>
                  <a:pt x="401781" y="15097"/>
                </a:cubicBezTo>
                <a:cubicBezTo>
                  <a:pt x="361653" y="-8980"/>
                  <a:pt x="251690" y="3552"/>
                  <a:pt x="221672" y="1243"/>
                </a:cubicBez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9" name="Freeform 13">
            <a:extLst>
              <a:ext uri="{FF2B5EF4-FFF2-40B4-BE49-F238E27FC236}">
                <a16:creationId xmlns:a16="http://schemas.microsoft.com/office/drawing/2014/main" id="{37DE83AC-9BBD-DD47-AED0-177984D79201}"/>
              </a:ext>
            </a:extLst>
          </p:cNvPr>
          <p:cNvSpPr/>
          <p:nvPr/>
        </p:nvSpPr>
        <p:spPr>
          <a:xfrm>
            <a:off x="2258622" y="2874528"/>
            <a:ext cx="3215773" cy="998939"/>
          </a:xfrm>
          <a:custGeom>
            <a:avLst/>
            <a:gdLst>
              <a:gd name="connsiteX0" fmla="*/ 3060700 w 3060700"/>
              <a:gd name="connsiteY0" fmla="*/ 0 h 444997"/>
              <a:gd name="connsiteX1" fmla="*/ 2082800 w 3060700"/>
              <a:gd name="connsiteY1" fmla="*/ 368300 h 444997"/>
              <a:gd name="connsiteX2" fmla="*/ 1168400 w 3060700"/>
              <a:gd name="connsiteY2" fmla="*/ 444500 h 444997"/>
              <a:gd name="connsiteX3" fmla="*/ 254000 w 3060700"/>
              <a:gd name="connsiteY3" fmla="*/ 393700 h 444997"/>
              <a:gd name="connsiteX4" fmla="*/ 0 w 3060700"/>
              <a:gd name="connsiteY4" fmla="*/ 254000 h 444997"/>
              <a:gd name="connsiteX0" fmla="*/ 3111500 w 3111500"/>
              <a:gd name="connsiteY0" fmla="*/ 0 h 508264"/>
              <a:gd name="connsiteX1" fmla="*/ 2133600 w 3111500"/>
              <a:gd name="connsiteY1" fmla="*/ 368300 h 508264"/>
              <a:gd name="connsiteX2" fmla="*/ 1219200 w 3111500"/>
              <a:gd name="connsiteY2" fmla="*/ 444500 h 508264"/>
              <a:gd name="connsiteX3" fmla="*/ 304800 w 3111500"/>
              <a:gd name="connsiteY3" fmla="*/ 393700 h 508264"/>
              <a:gd name="connsiteX4" fmla="*/ 0 w 3111500"/>
              <a:gd name="connsiteY4" fmla="*/ 508000 h 508264"/>
              <a:gd name="connsiteX0" fmla="*/ 3111500 w 3111500"/>
              <a:gd name="connsiteY0" fmla="*/ 0 h 510187"/>
              <a:gd name="connsiteX1" fmla="*/ 2133600 w 3111500"/>
              <a:gd name="connsiteY1" fmla="*/ 368300 h 510187"/>
              <a:gd name="connsiteX2" fmla="*/ 1219200 w 3111500"/>
              <a:gd name="connsiteY2" fmla="*/ 444500 h 510187"/>
              <a:gd name="connsiteX3" fmla="*/ 387350 w 3111500"/>
              <a:gd name="connsiteY3" fmla="*/ 495300 h 510187"/>
              <a:gd name="connsiteX4" fmla="*/ 0 w 3111500"/>
              <a:gd name="connsiteY4" fmla="*/ 508000 h 510187"/>
              <a:gd name="connsiteX0" fmla="*/ 3111500 w 3111500"/>
              <a:gd name="connsiteY0" fmla="*/ 0 h 509559"/>
              <a:gd name="connsiteX1" fmla="*/ 2133600 w 3111500"/>
              <a:gd name="connsiteY1" fmla="*/ 368300 h 509559"/>
              <a:gd name="connsiteX2" fmla="*/ 1219200 w 3111500"/>
              <a:gd name="connsiteY2" fmla="*/ 482600 h 509559"/>
              <a:gd name="connsiteX3" fmla="*/ 387350 w 3111500"/>
              <a:gd name="connsiteY3" fmla="*/ 495300 h 509559"/>
              <a:gd name="connsiteX4" fmla="*/ 0 w 3111500"/>
              <a:gd name="connsiteY4" fmla="*/ 508000 h 50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1500" h="509559">
                <a:moveTo>
                  <a:pt x="3111500" y="0"/>
                </a:moveTo>
                <a:cubicBezTo>
                  <a:pt x="2780241" y="147108"/>
                  <a:pt x="2448983" y="287867"/>
                  <a:pt x="2133600" y="368300"/>
                </a:cubicBezTo>
                <a:cubicBezTo>
                  <a:pt x="1818217" y="448733"/>
                  <a:pt x="1510242" y="461433"/>
                  <a:pt x="1219200" y="482600"/>
                </a:cubicBezTo>
                <a:cubicBezTo>
                  <a:pt x="928158" y="503767"/>
                  <a:pt x="590550" y="491067"/>
                  <a:pt x="387350" y="495300"/>
                </a:cubicBezTo>
                <a:cubicBezTo>
                  <a:pt x="184150" y="499533"/>
                  <a:pt x="74083" y="514350"/>
                  <a:pt x="0" y="508000"/>
                </a:cubicBezTo>
              </a:path>
            </a:pathLst>
          </a:custGeom>
          <a:ln w="38100" cmpd="sng">
            <a:solidFill>
              <a:schemeClr val="tx1"/>
            </a:solidFill>
            <a:prstDash val="dot"/>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TextBox 68">
            <a:extLst>
              <a:ext uri="{FF2B5EF4-FFF2-40B4-BE49-F238E27FC236}">
                <a16:creationId xmlns:a16="http://schemas.microsoft.com/office/drawing/2014/main" id="{F71732D5-C311-3B49-96E2-CB8B82182A94}"/>
              </a:ext>
            </a:extLst>
          </p:cNvPr>
          <p:cNvSpPr txBox="1"/>
          <p:nvPr/>
        </p:nvSpPr>
        <p:spPr>
          <a:xfrm>
            <a:off x="1184292" y="4575850"/>
            <a:ext cx="1211915" cy="369332"/>
          </a:xfrm>
          <a:prstGeom prst="rect">
            <a:avLst/>
          </a:prstGeom>
          <a:solidFill>
            <a:schemeClr val="tx2">
              <a:lumMod val="40000"/>
              <a:lumOff val="60000"/>
              <a:alpha val="53000"/>
            </a:schemeClr>
          </a:solidFill>
        </p:spPr>
        <p:txBody>
          <a:bodyPr wrap="none" rtlCol="0">
            <a:spAutoFit/>
          </a:bodyPr>
          <a:lstStyle/>
          <a:p>
            <a:r>
              <a:rPr lang="en-US" dirty="0"/>
              <a:t>Data space</a:t>
            </a:r>
          </a:p>
        </p:txBody>
      </p:sp>
      <p:sp>
        <p:nvSpPr>
          <p:cNvPr id="56" name="TextBox 43">
            <a:extLst>
              <a:ext uri="{FF2B5EF4-FFF2-40B4-BE49-F238E27FC236}">
                <a16:creationId xmlns:a16="http://schemas.microsoft.com/office/drawing/2014/main" id="{642D4AD6-76A5-DD41-B9E4-64CB16D272C4}"/>
              </a:ext>
            </a:extLst>
          </p:cNvPr>
          <p:cNvSpPr txBox="1"/>
          <p:nvPr/>
        </p:nvSpPr>
        <p:spPr>
          <a:xfrm>
            <a:off x="5614101" y="4543584"/>
            <a:ext cx="2214143" cy="369332"/>
          </a:xfrm>
          <a:prstGeom prst="rect">
            <a:avLst/>
          </a:prstGeom>
          <a:solidFill>
            <a:srgbClr val="92D050">
              <a:alpha val="34000"/>
            </a:srgbClr>
          </a:solidFill>
        </p:spPr>
        <p:txBody>
          <a:bodyPr wrap="none" rtlCol="0">
            <a:spAutoFit/>
          </a:bodyPr>
          <a:lstStyle/>
          <a:p>
            <a:r>
              <a:rPr lang="en-US" dirty="0"/>
              <a:t>Representation space</a:t>
            </a:r>
          </a:p>
        </p:txBody>
      </p:sp>
      <p:grpSp>
        <p:nvGrpSpPr>
          <p:cNvPr id="64" name="Group 63">
            <a:extLst>
              <a:ext uri="{FF2B5EF4-FFF2-40B4-BE49-F238E27FC236}">
                <a16:creationId xmlns:a16="http://schemas.microsoft.com/office/drawing/2014/main" id="{0945218B-891B-1244-8032-A7757F347713}"/>
              </a:ext>
            </a:extLst>
          </p:cNvPr>
          <p:cNvGrpSpPr/>
          <p:nvPr/>
        </p:nvGrpSpPr>
        <p:grpSpPr>
          <a:xfrm>
            <a:off x="101280" y="5093207"/>
            <a:ext cx="4419340" cy="806710"/>
            <a:chOff x="547761" y="4403330"/>
            <a:chExt cx="4419340" cy="806710"/>
          </a:xfrm>
        </p:grpSpPr>
        <p:pic>
          <p:nvPicPr>
            <p:cNvPr id="65" name="Picture 64">
              <a:extLst>
                <a:ext uri="{FF2B5EF4-FFF2-40B4-BE49-F238E27FC236}">
                  <a16:creationId xmlns:a16="http://schemas.microsoft.com/office/drawing/2014/main" id="{DAF8983E-4F97-F24E-8EC9-421544DD1B7F}"/>
                </a:ext>
              </a:extLst>
            </p:cNvPr>
            <p:cNvPicPr>
              <a:picLocks noChangeAspect="1"/>
            </p:cNvPicPr>
            <p:nvPr/>
          </p:nvPicPr>
          <p:blipFill>
            <a:blip r:embed="rId9"/>
            <a:stretch>
              <a:fillRect/>
            </a:stretch>
          </p:blipFill>
          <p:spPr>
            <a:xfrm>
              <a:off x="995430" y="4409831"/>
              <a:ext cx="1151999" cy="288000"/>
            </a:xfrm>
            <a:prstGeom prst="rect">
              <a:avLst/>
            </a:prstGeom>
          </p:spPr>
        </p:pic>
        <p:pic>
          <p:nvPicPr>
            <p:cNvPr id="66" name="Picture 65">
              <a:extLst>
                <a:ext uri="{FF2B5EF4-FFF2-40B4-BE49-F238E27FC236}">
                  <a16:creationId xmlns:a16="http://schemas.microsoft.com/office/drawing/2014/main" id="{4D2C4DA6-946B-7046-A1A3-D4DAF34303C6}"/>
                </a:ext>
              </a:extLst>
            </p:cNvPr>
            <p:cNvPicPr>
              <a:picLocks noChangeAspect="1"/>
            </p:cNvPicPr>
            <p:nvPr/>
          </p:nvPicPr>
          <p:blipFill>
            <a:blip r:embed="rId10"/>
            <a:stretch>
              <a:fillRect/>
            </a:stretch>
          </p:blipFill>
          <p:spPr>
            <a:xfrm>
              <a:off x="547761" y="4813981"/>
              <a:ext cx="2310855" cy="288000"/>
            </a:xfrm>
            <a:prstGeom prst="rect">
              <a:avLst/>
            </a:prstGeom>
          </p:spPr>
        </p:pic>
        <p:sp>
          <p:nvSpPr>
            <p:cNvPr id="67" name="TextBox 66">
              <a:extLst>
                <a:ext uri="{FF2B5EF4-FFF2-40B4-BE49-F238E27FC236}">
                  <a16:creationId xmlns:a16="http://schemas.microsoft.com/office/drawing/2014/main" id="{B3E5ABF4-B78B-6249-944E-9FD7201FB9A9}"/>
                </a:ext>
              </a:extLst>
            </p:cNvPr>
            <p:cNvSpPr txBox="1"/>
            <p:nvPr/>
          </p:nvSpPr>
          <p:spPr>
            <a:xfrm>
              <a:off x="3001355" y="4403330"/>
              <a:ext cx="1629623" cy="369332"/>
            </a:xfrm>
            <a:prstGeom prst="rect">
              <a:avLst/>
            </a:prstGeom>
            <a:noFill/>
          </p:spPr>
          <p:txBody>
            <a:bodyPr wrap="none" rtlCol="0">
              <a:spAutoFit/>
            </a:bodyPr>
            <a:lstStyle/>
            <a:p>
              <a:r>
                <a:rPr lang="en-US" dirty="0"/>
                <a:t>(binary images)</a:t>
              </a:r>
            </a:p>
          </p:txBody>
        </p:sp>
        <p:sp>
          <p:nvSpPr>
            <p:cNvPr id="68" name="TextBox 67">
              <a:extLst>
                <a:ext uri="{FF2B5EF4-FFF2-40B4-BE49-F238E27FC236}">
                  <a16:creationId xmlns:a16="http://schemas.microsoft.com/office/drawing/2014/main" id="{44E92281-717E-E84A-9EF4-CD240904BAA3}"/>
                </a:ext>
              </a:extLst>
            </p:cNvPr>
            <p:cNvSpPr txBox="1"/>
            <p:nvPr/>
          </p:nvSpPr>
          <p:spPr>
            <a:xfrm>
              <a:off x="2913797" y="4840708"/>
              <a:ext cx="2053304" cy="369332"/>
            </a:xfrm>
            <a:prstGeom prst="rect">
              <a:avLst/>
            </a:prstGeom>
            <a:noFill/>
          </p:spPr>
          <p:txBody>
            <a:bodyPr wrap="none" rtlCol="0">
              <a:spAutoFit/>
            </a:bodyPr>
            <a:lstStyle/>
            <a:p>
              <a:r>
                <a:rPr lang="en-US" dirty="0"/>
                <a:t>(protein sequences)</a:t>
              </a:r>
            </a:p>
          </p:txBody>
        </p:sp>
      </p:grpSp>
      <p:sp>
        <p:nvSpPr>
          <p:cNvPr id="71" name="TextBox 1">
            <a:extLst>
              <a:ext uri="{FF2B5EF4-FFF2-40B4-BE49-F238E27FC236}">
                <a16:creationId xmlns:a16="http://schemas.microsoft.com/office/drawing/2014/main" id="{A6282414-BDB8-5C46-918D-D34784112CAF}"/>
              </a:ext>
            </a:extLst>
          </p:cNvPr>
          <p:cNvSpPr txBox="1"/>
          <p:nvPr/>
        </p:nvSpPr>
        <p:spPr>
          <a:xfrm>
            <a:off x="5580286" y="887927"/>
            <a:ext cx="3337132" cy="646331"/>
          </a:xfrm>
          <a:prstGeom prst="rect">
            <a:avLst/>
          </a:prstGeom>
          <a:noFill/>
        </p:spPr>
        <p:txBody>
          <a:bodyPr wrap="none" rtlCol="0">
            <a:spAutoFit/>
          </a:bodyPr>
          <a:lstStyle/>
          <a:p>
            <a:pPr algn="ctr"/>
            <a:r>
              <a:rPr lang="en-US" dirty="0"/>
              <a:t>[Strokes] </a:t>
            </a:r>
          </a:p>
          <a:p>
            <a:pPr algn="ctr"/>
            <a:r>
              <a:rPr lang="en-US" dirty="0"/>
              <a:t>[Protein bio-chemical properties] </a:t>
            </a:r>
          </a:p>
        </p:txBody>
      </p:sp>
      <p:sp>
        <p:nvSpPr>
          <p:cNvPr id="73" name="Title 5">
            <a:extLst>
              <a:ext uri="{FF2B5EF4-FFF2-40B4-BE49-F238E27FC236}">
                <a16:creationId xmlns:a16="http://schemas.microsoft.com/office/drawing/2014/main" id="{F66C0EAF-BF2D-0448-B24D-55A5FE92C0C4}"/>
              </a:ext>
            </a:extLst>
          </p:cNvPr>
          <p:cNvSpPr>
            <a:spLocks noGrp="1"/>
          </p:cNvSpPr>
          <p:nvPr>
            <p:ph type="title"/>
          </p:nvPr>
        </p:nvSpPr>
        <p:spPr>
          <a:xfrm>
            <a:off x="0" y="15918"/>
            <a:ext cx="9144000" cy="707886"/>
          </a:xfrm>
        </p:spPr>
        <p:txBody>
          <a:bodyPr/>
          <a:lstStyle/>
          <a:p>
            <a:r>
              <a:rPr lang="en-US" dirty="0"/>
              <a:t>Feature Extraction from data</a:t>
            </a:r>
          </a:p>
        </p:txBody>
      </p:sp>
    </p:spTree>
    <p:extLst>
      <p:ext uri="{BB962C8B-B14F-4D97-AF65-F5344CB8AC3E}">
        <p14:creationId xmlns:p14="http://schemas.microsoft.com/office/powerpoint/2010/main" val="1517546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5681871" y="1316286"/>
            <a:ext cx="3413341" cy="3240387"/>
            <a:chOff x="210849" y="936624"/>
            <a:chExt cx="3413341" cy="3240387"/>
          </a:xfrm>
        </p:grpSpPr>
        <p:sp>
          <p:nvSpPr>
            <p:cNvPr id="50" name="TextBox 49"/>
            <p:cNvSpPr txBox="1"/>
            <p:nvPr/>
          </p:nvSpPr>
          <p:spPr>
            <a:xfrm>
              <a:off x="210849" y="936624"/>
              <a:ext cx="3338286" cy="3239228"/>
            </a:xfrm>
            <a:prstGeom prst="rect">
              <a:avLst/>
            </a:prstGeom>
            <a:solidFill>
              <a:schemeClr val="lt1">
                <a:alpha val="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p:txBody>
        </p:sp>
        <p:sp>
          <p:nvSpPr>
            <p:cNvPr id="3" name="TextBox 2"/>
            <p:cNvSpPr txBox="1"/>
            <p:nvPr/>
          </p:nvSpPr>
          <p:spPr>
            <a:xfrm>
              <a:off x="1116938" y="964234"/>
              <a:ext cx="1420669" cy="369332"/>
            </a:xfrm>
            <a:prstGeom prst="rect">
              <a:avLst/>
            </a:prstGeom>
            <a:noFill/>
          </p:spPr>
          <p:txBody>
            <a:bodyPr wrap="none" rtlCol="0">
              <a:spAutoFit/>
            </a:bodyPr>
            <a:lstStyle/>
            <a:p>
              <a:r>
                <a:rPr lang="en-US" i="1" dirty="0"/>
                <a:t>Hidden layer</a:t>
              </a:r>
            </a:p>
          </p:txBody>
        </p:sp>
        <p:sp>
          <p:nvSpPr>
            <p:cNvPr id="13" name="TextBox 12"/>
            <p:cNvSpPr txBox="1"/>
            <p:nvPr/>
          </p:nvSpPr>
          <p:spPr>
            <a:xfrm>
              <a:off x="560756" y="3807679"/>
              <a:ext cx="3063434" cy="369332"/>
            </a:xfrm>
            <a:prstGeom prst="rect">
              <a:avLst/>
            </a:prstGeom>
            <a:noFill/>
          </p:spPr>
          <p:txBody>
            <a:bodyPr wrap="none" rtlCol="0">
              <a:spAutoFit/>
            </a:bodyPr>
            <a:lstStyle/>
            <a:p>
              <a:r>
                <a:rPr lang="en-US" i="1" dirty="0"/>
                <a:t>Visible layer (binary/</a:t>
              </a:r>
              <a:r>
                <a:rPr lang="en-US" i="1" dirty="0" err="1"/>
                <a:t>potts</a:t>
              </a:r>
              <a:r>
                <a:rPr lang="en-US" i="1" dirty="0"/>
                <a:t> </a:t>
              </a:r>
              <a:r>
                <a:rPr lang="en-US" i="1" dirty="0" err="1"/>
                <a:t>r.v</a:t>
              </a:r>
              <a:r>
                <a:rPr lang="en-US" i="1" dirty="0"/>
                <a:t>.)</a:t>
              </a:r>
            </a:p>
          </p:txBody>
        </p:sp>
        <p:grpSp>
          <p:nvGrpSpPr>
            <p:cNvPr id="14" name="Group 13"/>
            <p:cNvGrpSpPr/>
            <p:nvPr/>
          </p:nvGrpSpPr>
          <p:grpSpPr>
            <a:xfrm>
              <a:off x="482552" y="1447476"/>
              <a:ext cx="2827731" cy="2209877"/>
              <a:chOff x="3013237" y="2529574"/>
              <a:chExt cx="2375018" cy="1978653"/>
            </a:xfrm>
          </p:grpSpPr>
          <p:grpSp>
            <p:nvGrpSpPr>
              <p:cNvPr id="15" name="Group 14"/>
              <p:cNvGrpSpPr/>
              <p:nvPr/>
            </p:nvGrpSpPr>
            <p:grpSpPr>
              <a:xfrm>
                <a:off x="3013237" y="3860718"/>
                <a:ext cx="2375018" cy="647509"/>
                <a:chOff x="2455904" y="3485357"/>
                <a:chExt cx="2375018" cy="647509"/>
              </a:xfrm>
            </p:grpSpPr>
            <p:sp>
              <p:nvSpPr>
                <p:cNvPr id="30" name="Oval 29"/>
                <p:cNvSpPr/>
                <p:nvPr/>
              </p:nvSpPr>
              <p:spPr>
                <a:xfrm>
                  <a:off x="2455904" y="3485357"/>
                  <a:ext cx="647473" cy="64750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r>
                    <a:rPr lang="en-US" baseline="-25000" dirty="0"/>
                    <a:t>1</a:t>
                  </a:r>
                  <a:endParaRPr lang="en-US" dirty="0"/>
                </a:p>
              </p:txBody>
            </p:sp>
            <p:sp>
              <p:nvSpPr>
                <p:cNvPr id="31" name="Oval 30"/>
                <p:cNvSpPr/>
                <p:nvPr/>
              </p:nvSpPr>
              <p:spPr>
                <a:xfrm>
                  <a:off x="4183449" y="3485357"/>
                  <a:ext cx="647473" cy="64750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r>
                    <a:rPr lang="en-US" baseline="-25000" dirty="0"/>
                    <a:t>3</a:t>
                  </a:r>
                  <a:endParaRPr lang="en-US" dirty="0"/>
                </a:p>
              </p:txBody>
            </p:sp>
            <p:sp>
              <p:nvSpPr>
                <p:cNvPr id="32" name="Oval 31"/>
                <p:cNvSpPr/>
                <p:nvPr/>
              </p:nvSpPr>
              <p:spPr>
                <a:xfrm>
                  <a:off x="3352916" y="3485357"/>
                  <a:ext cx="647473" cy="64750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r>
                    <a:rPr lang="en-US" baseline="-25000" dirty="0"/>
                    <a:t>2</a:t>
                  </a:r>
                  <a:endParaRPr lang="en-US" dirty="0"/>
                </a:p>
              </p:txBody>
            </p:sp>
          </p:grpSp>
          <p:sp>
            <p:nvSpPr>
              <p:cNvPr id="20" name="Oval 19"/>
              <p:cNvSpPr/>
              <p:nvPr/>
            </p:nvSpPr>
            <p:spPr>
              <a:xfrm>
                <a:off x="3488367" y="2529574"/>
                <a:ext cx="547862" cy="572797"/>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h</a:t>
                </a:r>
                <a:r>
                  <a:rPr lang="en-US" baseline="-25000" dirty="0"/>
                  <a:t>1</a:t>
                </a:r>
                <a:endParaRPr lang="en-US" dirty="0"/>
              </a:p>
            </p:txBody>
          </p:sp>
          <p:sp>
            <p:nvSpPr>
              <p:cNvPr id="21" name="Oval 20"/>
              <p:cNvSpPr/>
              <p:nvPr/>
            </p:nvSpPr>
            <p:spPr>
              <a:xfrm>
                <a:off x="4465353" y="2529574"/>
                <a:ext cx="547862" cy="572797"/>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h</a:t>
                </a:r>
                <a:r>
                  <a:rPr lang="en-US" baseline="-25000" dirty="0"/>
                  <a:t>2</a:t>
                </a:r>
                <a:endParaRPr lang="en-US" dirty="0"/>
              </a:p>
            </p:txBody>
          </p:sp>
          <p:cxnSp>
            <p:nvCxnSpPr>
              <p:cNvPr id="24" name="Straight Connector 23"/>
              <p:cNvCxnSpPr>
                <a:cxnSpLocks/>
                <a:stCxn id="30" idx="0"/>
                <a:endCxn id="20" idx="4"/>
              </p:cNvCxnSpPr>
              <p:nvPr/>
            </p:nvCxnSpPr>
            <p:spPr>
              <a:xfrm flipV="1">
                <a:off x="3336974" y="3102371"/>
                <a:ext cx="425324" cy="758347"/>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a:cxnSpLocks/>
                <a:stCxn id="30" idx="0"/>
                <a:endCxn id="21" idx="4"/>
              </p:cNvCxnSpPr>
              <p:nvPr/>
            </p:nvCxnSpPr>
            <p:spPr>
              <a:xfrm flipV="1">
                <a:off x="3336974" y="3102371"/>
                <a:ext cx="1402309" cy="758347"/>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a:cxnSpLocks/>
                <a:stCxn id="32" idx="0"/>
                <a:endCxn id="20" idx="4"/>
              </p:cNvCxnSpPr>
              <p:nvPr/>
            </p:nvCxnSpPr>
            <p:spPr>
              <a:xfrm flipH="1" flipV="1">
                <a:off x="3762298" y="3102371"/>
                <a:ext cx="471688" cy="758347"/>
              </a:xfrm>
              <a:prstGeom prst="line">
                <a:avLst/>
              </a:prstGeom>
            </p:spPr>
            <p:style>
              <a:lnRef idx="2">
                <a:schemeClr val="dk1"/>
              </a:lnRef>
              <a:fillRef idx="0">
                <a:schemeClr val="dk1"/>
              </a:fillRef>
              <a:effectRef idx="1">
                <a:schemeClr val="dk1"/>
              </a:effectRef>
              <a:fontRef idx="minor">
                <a:schemeClr val="tx1"/>
              </a:fontRef>
            </p:style>
          </p:cxnSp>
          <p:cxnSp>
            <p:nvCxnSpPr>
              <p:cNvPr id="27" name="Straight Connector 26"/>
              <p:cNvCxnSpPr>
                <a:cxnSpLocks/>
                <a:stCxn id="31" idx="0"/>
                <a:endCxn id="20" idx="4"/>
              </p:cNvCxnSpPr>
              <p:nvPr/>
            </p:nvCxnSpPr>
            <p:spPr>
              <a:xfrm flipH="1" flipV="1">
                <a:off x="3762298" y="3102371"/>
                <a:ext cx="1302221" cy="758347"/>
              </a:xfrm>
              <a:prstGeom prst="line">
                <a:avLst/>
              </a:prstGeom>
            </p:spPr>
            <p:style>
              <a:lnRef idx="2">
                <a:schemeClr val="dk1"/>
              </a:lnRef>
              <a:fillRef idx="0">
                <a:schemeClr val="dk1"/>
              </a:fillRef>
              <a:effectRef idx="1">
                <a:schemeClr val="dk1"/>
              </a:effectRef>
              <a:fontRef idx="minor">
                <a:schemeClr val="tx1"/>
              </a:fontRef>
            </p:style>
          </p:cxnSp>
          <p:cxnSp>
            <p:nvCxnSpPr>
              <p:cNvPr id="28" name="Straight Connector 27"/>
              <p:cNvCxnSpPr>
                <a:cxnSpLocks/>
                <a:stCxn id="32" idx="0"/>
                <a:endCxn id="21" idx="4"/>
              </p:cNvCxnSpPr>
              <p:nvPr/>
            </p:nvCxnSpPr>
            <p:spPr>
              <a:xfrm flipV="1">
                <a:off x="4233986" y="3102371"/>
                <a:ext cx="505297" cy="758347"/>
              </a:xfrm>
              <a:prstGeom prst="line">
                <a:avLst/>
              </a:prstGeom>
            </p:spPr>
            <p:style>
              <a:lnRef idx="2">
                <a:schemeClr val="dk1"/>
              </a:lnRef>
              <a:fillRef idx="0">
                <a:schemeClr val="dk1"/>
              </a:fillRef>
              <a:effectRef idx="1">
                <a:schemeClr val="dk1"/>
              </a:effectRef>
              <a:fontRef idx="minor">
                <a:schemeClr val="tx1"/>
              </a:fontRef>
            </p:style>
          </p:cxnSp>
          <p:cxnSp>
            <p:nvCxnSpPr>
              <p:cNvPr id="29" name="Straight Connector 28"/>
              <p:cNvCxnSpPr>
                <a:cxnSpLocks/>
                <a:stCxn id="31" idx="0"/>
                <a:endCxn id="21" idx="4"/>
              </p:cNvCxnSpPr>
              <p:nvPr/>
            </p:nvCxnSpPr>
            <p:spPr>
              <a:xfrm flipH="1" flipV="1">
                <a:off x="4739283" y="3102371"/>
                <a:ext cx="325235" cy="758347"/>
              </a:xfrm>
              <a:prstGeom prst="line">
                <a:avLst/>
              </a:prstGeom>
            </p:spPr>
            <p:style>
              <a:lnRef idx="2">
                <a:schemeClr val="dk1"/>
              </a:lnRef>
              <a:fillRef idx="0">
                <a:schemeClr val="dk1"/>
              </a:fillRef>
              <a:effectRef idx="1">
                <a:schemeClr val="dk1"/>
              </a:effectRef>
              <a:fontRef idx="minor">
                <a:schemeClr val="tx1"/>
              </a:fontRef>
            </p:style>
          </p:cxnSp>
        </p:grpSp>
      </p:grpSp>
      <p:sp>
        <p:nvSpPr>
          <p:cNvPr id="51" name="TextBox 50"/>
          <p:cNvSpPr txBox="1"/>
          <p:nvPr/>
        </p:nvSpPr>
        <p:spPr>
          <a:xfrm>
            <a:off x="-508000" y="302381"/>
            <a:ext cx="184666" cy="369332"/>
          </a:xfrm>
          <a:prstGeom prst="rect">
            <a:avLst/>
          </a:prstGeom>
          <a:noFill/>
        </p:spPr>
        <p:txBody>
          <a:bodyPr wrap="none" rtlCol="0">
            <a:spAutoFit/>
          </a:bodyPr>
          <a:lstStyle/>
          <a:p>
            <a:endParaRPr lang="en-US" dirty="0"/>
          </a:p>
        </p:txBody>
      </p:sp>
      <p:sp>
        <p:nvSpPr>
          <p:cNvPr id="6" name="Shape 71"/>
          <p:cNvSpPr txBox="1">
            <a:spLocks/>
          </p:cNvSpPr>
          <p:nvPr/>
        </p:nvSpPr>
        <p:spPr>
          <a:xfrm>
            <a:off x="341877" y="1067244"/>
            <a:ext cx="4955105" cy="1745719"/>
          </a:xfrm>
          <a:prstGeom prst="rect">
            <a:avLst/>
          </a:prstGeom>
          <a:ln>
            <a:noFill/>
          </a:ln>
        </p:spPr>
        <p:style>
          <a:lnRef idx="2">
            <a:schemeClr val="accent3"/>
          </a:lnRef>
          <a:fillRef idx="1">
            <a:schemeClr val="lt1"/>
          </a:fillRef>
          <a:effectRef idx="0">
            <a:schemeClr val="accent3"/>
          </a:effectRef>
          <a:fontRef idx="minor">
            <a:schemeClr val="dk1"/>
          </a:fontRef>
        </p:style>
        <p:txBody>
          <a:bodyPr vert="horz" lIns="91425" tIns="91425" rIns="91425" bIns="91425"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25450" indent="-285750">
              <a:spcBef>
                <a:spcPts val="0"/>
              </a:spcBef>
              <a:buSzPct val="100000"/>
            </a:pPr>
            <a:r>
              <a:rPr lang="en-GB" sz="1800" b="1" dirty="0"/>
              <a:t>Graphical model</a:t>
            </a:r>
            <a:r>
              <a:rPr lang="en-GB" sz="1800" dirty="0"/>
              <a:t> constituted by two sets of random variables that are coupled together.</a:t>
            </a:r>
          </a:p>
          <a:p>
            <a:pPr marL="425450" indent="-285750">
              <a:spcBef>
                <a:spcPts val="0"/>
              </a:spcBef>
              <a:buSzPct val="100000"/>
            </a:pPr>
            <a:endParaRPr lang="en-GB" sz="1800" dirty="0"/>
          </a:p>
          <a:p>
            <a:pPr marL="425450" indent="-285750">
              <a:spcBef>
                <a:spcPts val="0"/>
              </a:spcBef>
              <a:buSzPct val="100000"/>
            </a:pPr>
            <a:endParaRPr lang="en-GB" sz="1800" dirty="0"/>
          </a:p>
          <a:p>
            <a:pPr marL="425450" indent="-285750">
              <a:spcBef>
                <a:spcPts val="0"/>
              </a:spcBef>
              <a:buSzPct val="100000"/>
            </a:pPr>
            <a:endParaRPr lang="en-GB" sz="1800" dirty="0"/>
          </a:p>
          <a:p>
            <a:pPr marL="139700" indent="0">
              <a:spcBef>
                <a:spcPts val="0"/>
              </a:spcBef>
              <a:buSzPct val="100000"/>
              <a:buNone/>
            </a:pPr>
            <a:endParaRPr lang="en-GB" sz="1800" dirty="0"/>
          </a:p>
          <a:p>
            <a:pPr marL="139700" indent="0">
              <a:spcBef>
                <a:spcPts val="0"/>
              </a:spcBef>
              <a:buSzPct val="100000"/>
              <a:buNone/>
            </a:pPr>
            <a:endParaRPr lang="en-GB" sz="1800" dirty="0"/>
          </a:p>
          <a:p>
            <a:pPr marL="139700" indent="0">
              <a:spcBef>
                <a:spcPts val="0"/>
              </a:spcBef>
              <a:buSzPct val="100000"/>
              <a:buNone/>
            </a:pPr>
            <a:endParaRPr lang="en-GB" sz="1800" dirty="0"/>
          </a:p>
          <a:p>
            <a:pPr marL="139700" indent="0">
              <a:spcBef>
                <a:spcPts val="0"/>
              </a:spcBef>
              <a:buSzPct val="100000"/>
              <a:buNone/>
            </a:pPr>
            <a:endParaRPr lang="en-GB" sz="1800" dirty="0"/>
          </a:p>
          <a:p>
            <a:pPr marL="139700" indent="0">
              <a:spcBef>
                <a:spcPts val="0"/>
              </a:spcBef>
              <a:buSzPct val="100000"/>
              <a:buNone/>
            </a:pPr>
            <a:endParaRPr lang="en-GB" sz="1800" dirty="0"/>
          </a:p>
          <a:p>
            <a:pPr marL="139700" indent="0">
              <a:spcBef>
                <a:spcPts val="0"/>
              </a:spcBef>
              <a:buSzPct val="100000"/>
              <a:buNone/>
            </a:pPr>
            <a:r>
              <a:rPr lang="en-GB" sz="1800" dirty="0"/>
              <a:t>. </a:t>
            </a:r>
          </a:p>
          <a:p>
            <a:pPr marL="425450" indent="-285750">
              <a:spcBef>
                <a:spcPts val="0"/>
              </a:spcBef>
              <a:buSzPct val="100000"/>
            </a:pPr>
            <a:endParaRPr lang="en-GB" sz="1800" dirty="0"/>
          </a:p>
          <a:p>
            <a:pPr marL="139700" indent="0">
              <a:spcBef>
                <a:spcPts val="0"/>
              </a:spcBef>
              <a:buSzPct val="100000"/>
              <a:buNone/>
            </a:pPr>
            <a:endParaRPr lang="en-GB" sz="1800" dirty="0"/>
          </a:p>
          <a:p>
            <a:pPr marL="425450" indent="-285750">
              <a:spcBef>
                <a:spcPts val="0"/>
              </a:spcBef>
              <a:buSzPct val="100000"/>
            </a:pPr>
            <a:endParaRPr lang="en-GB" sz="1800" dirty="0"/>
          </a:p>
          <a:p>
            <a:pPr marL="425450" indent="-285750">
              <a:spcBef>
                <a:spcPts val="0"/>
              </a:spcBef>
              <a:buSzPct val="100000"/>
            </a:pPr>
            <a:endParaRPr lang="en-GB" sz="1800" dirty="0"/>
          </a:p>
        </p:txBody>
      </p:sp>
      <p:sp>
        <p:nvSpPr>
          <p:cNvPr id="33" name="Title 1"/>
          <p:cNvSpPr>
            <a:spLocks noGrp="1"/>
          </p:cNvSpPr>
          <p:nvPr>
            <p:ph type="title"/>
          </p:nvPr>
        </p:nvSpPr>
        <p:spPr>
          <a:xfrm>
            <a:off x="0" y="14485"/>
            <a:ext cx="9095212" cy="778979"/>
          </a:xfrm>
          <a:solidFill>
            <a:srgbClr val="19178F"/>
          </a:solidFill>
        </p:spPr>
        <p:txBody>
          <a:bodyPr>
            <a:normAutofit/>
          </a:bodyPr>
          <a:lstStyle/>
          <a:p>
            <a:r>
              <a:rPr lang="fr" sz="3200" b="1" dirty="0">
                <a:solidFill>
                  <a:schemeClr val="bg1"/>
                </a:solidFill>
              </a:rPr>
              <a:t>Restricted Boltzmann Machines</a:t>
            </a:r>
            <a:endParaRPr lang="en-US" sz="3200" b="1" dirty="0">
              <a:solidFill>
                <a:schemeClr val="bg1"/>
              </a:solidFill>
            </a:endParaRPr>
          </a:p>
        </p:txBody>
      </p:sp>
      <p:graphicFrame>
        <p:nvGraphicFramePr>
          <p:cNvPr id="34" name="Objet 33"/>
          <p:cNvGraphicFramePr>
            <a:graphicFrameLocks noChangeAspect="1"/>
          </p:cNvGraphicFramePr>
          <p:nvPr>
            <p:extLst/>
          </p:nvPr>
        </p:nvGraphicFramePr>
        <p:xfrm>
          <a:off x="1275193" y="2099495"/>
          <a:ext cx="2830857" cy="713468"/>
        </p:xfrm>
        <a:graphic>
          <a:graphicData uri="http://schemas.openxmlformats.org/presentationml/2006/ole">
            <mc:AlternateContent xmlns:mc="http://schemas.openxmlformats.org/markup-compatibility/2006">
              <mc:Choice xmlns:v="urn:schemas-microsoft-com:vml" Requires="v">
                <p:oleObj spid="_x0000_s235608" name="…quation" r:id="rId4" imgW="1562100" imgH="393700" progId="Equation.3">
                  <p:embed/>
                </p:oleObj>
              </mc:Choice>
              <mc:Fallback>
                <p:oleObj name="…quation" r:id="rId4" imgW="1562100" imgH="393700" progId="Equation.3">
                  <p:embed/>
                  <p:pic>
                    <p:nvPicPr>
                      <p:cNvPr id="34" name="Objet 33"/>
                      <p:cNvPicPr/>
                      <p:nvPr/>
                    </p:nvPicPr>
                    <p:blipFill>
                      <a:blip r:embed="rId5"/>
                      <a:stretch>
                        <a:fillRect/>
                      </a:stretch>
                    </p:blipFill>
                    <p:spPr>
                      <a:xfrm>
                        <a:off x="1275193" y="2099495"/>
                        <a:ext cx="2830857" cy="713468"/>
                      </a:xfrm>
                      <a:prstGeom prst="rect">
                        <a:avLst/>
                      </a:prstGeom>
                    </p:spPr>
                  </p:pic>
                </p:oleObj>
              </mc:Fallback>
            </mc:AlternateContent>
          </a:graphicData>
        </a:graphic>
      </p:graphicFrame>
      <p:graphicFrame>
        <p:nvGraphicFramePr>
          <p:cNvPr id="35" name="Objet 34"/>
          <p:cNvGraphicFramePr>
            <a:graphicFrameLocks noChangeAspect="1"/>
          </p:cNvGraphicFramePr>
          <p:nvPr>
            <p:extLst/>
          </p:nvPr>
        </p:nvGraphicFramePr>
        <p:xfrm>
          <a:off x="514350" y="2965450"/>
          <a:ext cx="4902200" cy="712788"/>
        </p:xfrm>
        <a:graphic>
          <a:graphicData uri="http://schemas.openxmlformats.org/presentationml/2006/ole">
            <mc:AlternateContent xmlns:mc="http://schemas.openxmlformats.org/markup-compatibility/2006">
              <mc:Choice xmlns:v="urn:schemas-microsoft-com:vml" Requires="v">
                <p:oleObj spid="_x0000_s235609" name="…quation" r:id="rId6" imgW="2705100" imgH="393700" progId="Equation.3">
                  <p:embed/>
                </p:oleObj>
              </mc:Choice>
              <mc:Fallback>
                <p:oleObj name="…quation" r:id="rId6" imgW="2705100" imgH="393700" progId="Equation.3">
                  <p:embed/>
                  <p:pic>
                    <p:nvPicPr>
                      <p:cNvPr id="35" name="Objet 34"/>
                      <p:cNvPicPr/>
                      <p:nvPr/>
                    </p:nvPicPr>
                    <p:blipFill>
                      <a:blip r:embed="rId7"/>
                      <a:stretch>
                        <a:fillRect/>
                      </a:stretch>
                    </p:blipFill>
                    <p:spPr>
                      <a:xfrm>
                        <a:off x="514350" y="2965450"/>
                        <a:ext cx="4902200" cy="712788"/>
                      </a:xfrm>
                      <a:prstGeom prst="rect">
                        <a:avLst/>
                      </a:prstGeom>
                    </p:spPr>
                  </p:pic>
                </p:oleObj>
              </mc:Fallback>
            </mc:AlternateContent>
          </a:graphicData>
        </a:graphic>
      </p:graphicFrame>
      <p:graphicFrame>
        <p:nvGraphicFramePr>
          <p:cNvPr id="36" name="Objet 35"/>
          <p:cNvGraphicFramePr>
            <a:graphicFrameLocks noChangeAspect="1"/>
          </p:cNvGraphicFramePr>
          <p:nvPr>
            <p:extLst/>
          </p:nvPr>
        </p:nvGraphicFramePr>
        <p:xfrm>
          <a:off x="5855213" y="2515741"/>
          <a:ext cx="495207" cy="523275"/>
        </p:xfrm>
        <a:graphic>
          <a:graphicData uri="http://schemas.openxmlformats.org/presentationml/2006/ole">
            <mc:AlternateContent xmlns:mc="http://schemas.openxmlformats.org/markup-compatibility/2006">
              <mc:Choice xmlns:v="urn:schemas-microsoft-com:vml" Requires="v">
                <p:oleObj spid="_x0000_s235610" name="…quation" r:id="rId8" imgW="215900" imgH="228600" progId="Equation.3">
                  <p:embed/>
                </p:oleObj>
              </mc:Choice>
              <mc:Fallback>
                <p:oleObj name="…quation" r:id="rId8" imgW="215900" imgH="228600" progId="Equation.3">
                  <p:embed/>
                  <p:pic>
                    <p:nvPicPr>
                      <p:cNvPr id="36" name="Objet 35"/>
                      <p:cNvPicPr/>
                      <p:nvPr/>
                    </p:nvPicPr>
                    <p:blipFill>
                      <a:blip r:embed="rId9"/>
                      <a:stretch>
                        <a:fillRect/>
                      </a:stretch>
                    </p:blipFill>
                    <p:spPr>
                      <a:xfrm>
                        <a:off x="5855213" y="2515741"/>
                        <a:ext cx="495207" cy="523275"/>
                      </a:xfrm>
                      <a:prstGeom prst="rect">
                        <a:avLst/>
                      </a:prstGeom>
                    </p:spPr>
                  </p:pic>
                </p:oleObj>
              </mc:Fallback>
            </mc:AlternateContent>
          </a:graphicData>
        </a:graphic>
      </p:graphicFrame>
      <p:sp>
        <p:nvSpPr>
          <p:cNvPr id="2" name="ZoneTexte 1"/>
          <p:cNvSpPr txBox="1"/>
          <p:nvPr/>
        </p:nvSpPr>
        <p:spPr>
          <a:xfrm>
            <a:off x="5765078" y="4192588"/>
            <a:ext cx="333670" cy="369332"/>
          </a:xfrm>
          <a:prstGeom prst="rect">
            <a:avLst/>
          </a:prstGeom>
          <a:noFill/>
        </p:spPr>
        <p:txBody>
          <a:bodyPr wrap="none" rtlCol="0">
            <a:spAutoFit/>
          </a:bodyPr>
          <a:lstStyle/>
          <a:p>
            <a:r>
              <a:rPr lang="fr-FR" dirty="0"/>
              <a:t>N</a:t>
            </a:r>
          </a:p>
        </p:txBody>
      </p:sp>
      <p:pic>
        <p:nvPicPr>
          <p:cNvPr id="4" name="Image 3"/>
          <p:cNvPicPr>
            <a:picLocks noChangeAspect="1"/>
          </p:cNvPicPr>
          <p:nvPr/>
        </p:nvPicPr>
        <p:blipFill>
          <a:blip r:embed="rId10"/>
          <a:stretch>
            <a:fillRect/>
          </a:stretch>
        </p:blipFill>
        <p:spPr>
          <a:xfrm>
            <a:off x="3276600" y="2768600"/>
            <a:ext cx="2578100" cy="1308100"/>
          </a:xfrm>
          <a:prstGeom prst="rect">
            <a:avLst/>
          </a:prstGeom>
        </p:spPr>
      </p:pic>
      <p:pic>
        <p:nvPicPr>
          <p:cNvPr id="37" name="Image 36"/>
          <p:cNvPicPr>
            <a:picLocks noChangeAspect="1"/>
          </p:cNvPicPr>
          <p:nvPr/>
        </p:nvPicPr>
        <p:blipFill>
          <a:blip r:embed="rId11"/>
          <a:stretch>
            <a:fillRect/>
          </a:stretch>
        </p:blipFill>
        <p:spPr>
          <a:xfrm>
            <a:off x="5745371" y="1941187"/>
            <a:ext cx="692806" cy="400429"/>
          </a:xfrm>
          <a:prstGeom prst="rect">
            <a:avLst/>
          </a:prstGeom>
        </p:spPr>
      </p:pic>
      <p:pic>
        <p:nvPicPr>
          <p:cNvPr id="39" name="Image 38"/>
          <p:cNvPicPr>
            <a:picLocks noChangeAspect="1"/>
          </p:cNvPicPr>
          <p:nvPr/>
        </p:nvPicPr>
        <p:blipFill>
          <a:blip r:embed="rId12"/>
          <a:stretch>
            <a:fillRect/>
          </a:stretch>
        </p:blipFill>
        <p:spPr>
          <a:xfrm>
            <a:off x="5156200" y="3505200"/>
            <a:ext cx="723900" cy="435985"/>
          </a:xfrm>
          <a:prstGeom prst="rect">
            <a:avLst/>
          </a:prstGeom>
        </p:spPr>
      </p:pic>
      <p:sp>
        <p:nvSpPr>
          <p:cNvPr id="41" name="ZoneTexte 40">
            <a:extLst>
              <a:ext uri="{FF2B5EF4-FFF2-40B4-BE49-F238E27FC236}">
                <a16:creationId xmlns:a16="http://schemas.microsoft.com/office/drawing/2014/main" id="{62F4FCE1-047C-1E48-8E93-396E74A0F26E}"/>
              </a:ext>
            </a:extLst>
          </p:cNvPr>
          <p:cNvSpPr txBox="1"/>
          <p:nvPr/>
        </p:nvSpPr>
        <p:spPr>
          <a:xfrm>
            <a:off x="8446660" y="1749118"/>
            <a:ext cx="699352" cy="646331"/>
          </a:xfrm>
          <a:prstGeom prst="rect">
            <a:avLst/>
          </a:prstGeom>
          <a:noFill/>
          <a:ln>
            <a:noFill/>
          </a:ln>
        </p:spPr>
        <p:txBody>
          <a:bodyPr wrap="square" rtlCol="0">
            <a:spAutoFit/>
          </a:bodyPr>
          <a:lstStyle/>
          <a:p>
            <a:r>
              <a:rPr lang="fr-FR" sz="3600" dirty="0">
                <a:solidFill>
                  <a:srgbClr val="008000"/>
                </a:solidFill>
              </a:rPr>
              <a:t>M</a:t>
            </a:r>
          </a:p>
        </p:txBody>
      </p:sp>
    </p:spTree>
    <p:extLst>
      <p:ext uri="{BB962C8B-B14F-4D97-AF65-F5344CB8AC3E}">
        <p14:creationId xmlns:p14="http://schemas.microsoft.com/office/powerpoint/2010/main" val="3722473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5681871" y="1316286"/>
            <a:ext cx="3413341" cy="3240387"/>
            <a:chOff x="210849" y="936624"/>
            <a:chExt cx="3413341" cy="3240387"/>
          </a:xfrm>
        </p:grpSpPr>
        <p:sp>
          <p:nvSpPr>
            <p:cNvPr id="50" name="TextBox 49"/>
            <p:cNvSpPr txBox="1"/>
            <p:nvPr/>
          </p:nvSpPr>
          <p:spPr>
            <a:xfrm>
              <a:off x="210849" y="936624"/>
              <a:ext cx="3338286" cy="3239228"/>
            </a:xfrm>
            <a:prstGeom prst="rect">
              <a:avLst/>
            </a:prstGeom>
            <a:solidFill>
              <a:schemeClr val="lt1">
                <a:alpha val="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p:txBody>
        </p:sp>
        <p:sp>
          <p:nvSpPr>
            <p:cNvPr id="3" name="TextBox 2"/>
            <p:cNvSpPr txBox="1"/>
            <p:nvPr/>
          </p:nvSpPr>
          <p:spPr>
            <a:xfrm>
              <a:off x="1116938" y="964234"/>
              <a:ext cx="1420669" cy="369332"/>
            </a:xfrm>
            <a:prstGeom prst="rect">
              <a:avLst/>
            </a:prstGeom>
            <a:noFill/>
          </p:spPr>
          <p:txBody>
            <a:bodyPr wrap="none" rtlCol="0">
              <a:spAutoFit/>
            </a:bodyPr>
            <a:lstStyle/>
            <a:p>
              <a:r>
                <a:rPr lang="en-US" i="1" dirty="0"/>
                <a:t>Hidden layer</a:t>
              </a:r>
            </a:p>
          </p:txBody>
        </p:sp>
        <p:sp>
          <p:nvSpPr>
            <p:cNvPr id="13" name="TextBox 12"/>
            <p:cNvSpPr txBox="1"/>
            <p:nvPr/>
          </p:nvSpPr>
          <p:spPr>
            <a:xfrm>
              <a:off x="560756" y="3807679"/>
              <a:ext cx="3063434" cy="369332"/>
            </a:xfrm>
            <a:prstGeom prst="rect">
              <a:avLst/>
            </a:prstGeom>
            <a:noFill/>
          </p:spPr>
          <p:txBody>
            <a:bodyPr wrap="none" rtlCol="0">
              <a:spAutoFit/>
            </a:bodyPr>
            <a:lstStyle/>
            <a:p>
              <a:r>
                <a:rPr lang="en-US" i="1" dirty="0"/>
                <a:t>Visible layer (binary/</a:t>
              </a:r>
              <a:r>
                <a:rPr lang="en-US" i="1" dirty="0" err="1"/>
                <a:t>potts</a:t>
              </a:r>
              <a:r>
                <a:rPr lang="en-US" i="1" dirty="0"/>
                <a:t> </a:t>
              </a:r>
              <a:r>
                <a:rPr lang="en-US" i="1" dirty="0" err="1"/>
                <a:t>r.v</a:t>
              </a:r>
              <a:r>
                <a:rPr lang="en-US" i="1" dirty="0"/>
                <a:t>.)</a:t>
              </a:r>
            </a:p>
          </p:txBody>
        </p:sp>
        <p:grpSp>
          <p:nvGrpSpPr>
            <p:cNvPr id="14" name="Group 13"/>
            <p:cNvGrpSpPr/>
            <p:nvPr/>
          </p:nvGrpSpPr>
          <p:grpSpPr>
            <a:xfrm>
              <a:off x="482552" y="1447476"/>
              <a:ext cx="2827731" cy="2209877"/>
              <a:chOff x="3013237" y="2529574"/>
              <a:chExt cx="2375018" cy="1978653"/>
            </a:xfrm>
          </p:grpSpPr>
          <p:grpSp>
            <p:nvGrpSpPr>
              <p:cNvPr id="15" name="Group 14"/>
              <p:cNvGrpSpPr/>
              <p:nvPr/>
            </p:nvGrpSpPr>
            <p:grpSpPr>
              <a:xfrm>
                <a:off x="3013237" y="3860718"/>
                <a:ext cx="2375018" cy="647509"/>
                <a:chOff x="2455904" y="3485357"/>
                <a:chExt cx="2375018" cy="647509"/>
              </a:xfrm>
            </p:grpSpPr>
            <p:sp>
              <p:nvSpPr>
                <p:cNvPr id="30" name="Oval 29"/>
                <p:cNvSpPr/>
                <p:nvPr/>
              </p:nvSpPr>
              <p:spPr>
                <a:xfrm>
                  <a:off x="2455904" y="3485357"/>
                  <a:ext cx="647473" cy="64750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r>
                    <a:rPr lang="en-US" baseline="-25000" dirty="0"/>
                    <a:t>1</a:t>
                  </a:r>
                  <a:endParaRPr lang="en-US" dirty="0"/>
                </a:p>
              </p:txBody>
            </p:sp>
            <p:sp>
              <p:nvSpPr>
                <p:cNvPr id="31" name="Oval 30"/>
                <p:cNvSpPr/>
                <p:nvPr/>
              </p:nvSpPr>
              <p:spPr>
                <a:xfrm>
                  <a:off x="4183449" y="3485357"/>
                  <a:ext cx="647473" cy="64750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r>
                    <a:rPr lang="en-US" baseline="-25000" dirty="0"/>
                    <a:t>3</a:t>
                  </a:r>
                  <a:endParaRPr lang="en-US" dirty="0"/>
                </a:p>
              </p:txBody>
            </p:sp>
            <p:sp>
              <p:nvSpPr>
                <p:cNvPr id="32" name="Oval 31"/>
                <p:cNvSpPr/>
                <p:nvPr/>
              </p:nvSpPr>
              <p:spPr>
                <a:xfrm>
                  <a:off x="3352916" y="3485357"/>
                  <a:ext cx="647473" cy="64750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r>
                    <a:rPr lang="en-US" baseline="-25000" dirty="0"/>
                    <a:t>2</a:t>
                  </a:r>
                  <a:endParaRPr lang="en-US" dirty="0"/>
                </a:p>
              </p:txBody>
            </p:sp>
          </p:grpSp>
          <p:sp>
            <p:nvSpPr>
              <p:cNvPr id="20" name="Oval 19"/>
              <p:cNvSpPr/>
              <p:nvPr/>
            </p:nvSpPr>
            <p:spPr>
              <a:xfrm>
                <a:off x="3488367" y="2529574"/>
                <a:ext cx="547862" cy="572797"/>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h</a:t>
                </a:r>
                <a:r>
                  <a:rPr lang="en-US" baseline="-25000" dirty="0"/>
                  <a:t>1</a:t>
                </a:r>
                <a:endParaRPr lang="en-US" dirty="0"/>
              </a:p>
            </p:txBody>
          </p:sp>
          <p:sp>
            <p:nvSpPr>
              <p:cNvPr id="21" name="Oval 20"/>
              <p:cNvSpPr/>
              <p:nvPr/>
            </p:nvSpPr>
            <p:spPr>
              <a:xfrm>
                <a:off x="4465353" y="2529574"/>
                <a:ext cx="547862" cy="572797"/>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h</a:t>
                </a:r>
                <a:r>
                  <a:rPr lang="en-US" baseline="-25000" dirty="0"/>
                  <a:t>2</a:t>
                </a:r>
                <a:endParaRPr lang="en-US" dirty="0"/>
              </a:p>
            </p:txBody>
          </p:sp>
          <p:cxnSp>
            <p:nvCxnSpPr>
              <p:cNvPr id="24" name="Straight Connector 23"/>
              <p:cNvCxnSpPr>
                <a:stCxn id="30" idx="0"/>
                <a:endCxn id="20" idx="4"/>
              </p:cNvCxnSpPr>
              <p:nvPr/>
            </p:nvCxnSpPr>
            <p:spPr>
              <a:xfrm flipV="1">
                <a:off x="3336974" y="3102371"/>
                <a:ext cx="425324" cy="758347"/>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a:stCxn id="30" idx="0"/>
                <a:endCxn id="21" idx="4"/>
              </p:cNvCxnSpPr>
              <p:nvPr/>
            </p:nvCxnSpPr>
            <p:spPr>
              <a:xfrm flipV="1">
                <a:off x="3336974" y="3102371"/>
                <a:ext cx="1402309" cy="758347"/>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a:stCxn id="32" idx="0"/>
                <a:endCxn id="20" idx="4"/>
              </p:cNvCxnSpPr>
              <p:nvPr/>
            </p:nvCxnSpPr>
            <p:spPr>
              <a:xfrm flipH="1" flipV="1">
                <a:off x="3762298" y="3102371"/>
                <a:ext cx="471688" cy="758347"/>
              </a:xfrm>
              <a:prstGeom prst="line">
                <a:avLst/>
              </a:prstGeom>
            </p:spPr>
            <p:style>
              <a:lnRef idx="2">
                <a:schemeClr val="dk1"/>
              </a:lnRef>
              <a:fillRef idx="0">
                <a:schemeClr val="dk1"/>
              </a:fillRef>
              <a:effectRef idx="1">
                <a:schemeClr val="dk1"/>
              </a:effectRef>
              <a:fontRef idx="minor">
                <a:schemeClr val="tx1"/>
              </a:fontRef>
            </p:style>
          </p:cxnSp>
          <p:cxnSp>
            <p:nvCxnSpPr>
              <p:cNvPr id="27" name="Straight Connector 26"/>
              <p:cNvCxnSpPr>
                <a:stCxn id="31" idx="0"/>
                <a:endCxn id="20" idx="4"/>
              </p:cNvCxnSpPr>
              <p:nvPr/>
            </p:nvCxnSpPr>
            <p:spPr>
              <a:xfrm flipH="1" flipV="1">
                <a:off x="3762298" y="3102371"/>
                <a:ext cx="1302221" cy="758347"/>
              </a:xfrm>
              <a:prstGeom prst="line">
                <a:avLst/>
              </a:prstGeom>
            </p:spPr>
            <p:style>
              <a:lnRef idx="2">
                <a:schemeClr val="dk1"/>
              </a:lnRef>
              <a:fillRef idx="0">
                <a:schemeClr val="dk1"/>
              </a:fillRef>
              <a:effectRef idx="1">
                <a:schemeClr val="dk1"/>
              </a:effectRef>
              <a:fontRef idx="minor">
                <a:schemeClr val="tx1"/>
              </a:fontRef>
            </p:style>
          </p:cxnSp>
          <p:cxnSp>
            <p:nvCxnSpPr>
              <p:cNvPr id="28" name="Straight Connector 27"/>
              <p:cNvCxnSpPr>
                <a:stCxn id="32" idx="0"/>
                <a:endCxn id="21" idx="4"/>
              </p:cNvCxnSpPr>
              <p:nvPr/>
            </p:nvCxnSpPr>
            <p:spPr>
              <a:xfrm flipV="1">
                <a:off x="4233986" y="3102371"/>
                <a:ext cx="505297" cy="758347"/>
              </a:xfrm>
              <a:prstGeom prst="line">
                <a:avLst/>
              </a:prstGeom>
            </p:spPr>
            <p:style>
              <a:lnRef idx="2">
                <a:schemeClr val="dk1"/>
              </a:lnRef>
              <a:fillRef idx="0">
                <a:schemeClr val="dk1"/>
              </a:fillRef>
              <a:effectRef idx="1">
                <a:schemeClr val="dk1"/>
              </a:effectRef>
              <a:fontRef idx="minor">
                <a:schemeClr val="tx1"/>
              </a:fontRef>
            </p:style>
          </p:cxnSp>
          <p:cxnSp>
            <p:nvCxnSpPr>
              <p:cNvPr id="29" name="Straight Connector 28"/>
              <p:cNvCxnSpPr>
                <a:stCxn id="31" idx="0"/>
                <a:endCxn id="21" idx="4"/>
              </p:cNvCxnSpPr>
              <p:nvPr/>
            </p:nvCxnSpPr>
            <p:spPr>
              <a:xfrm flipH="1" flipV="1">
                <a:off x="4739283" y="3102371"/>
                <a:ext cx="325235" cy="758347"/>
              </a:xfrm>
              <a:prstGeom prst="line">
                <a:avLst/>
              </a:prstGeom>
            </p:spPr>
            <p:style>
              <a:lnRef idx="2">
                <a:schemeClr val="dk1"/>
              </a:lnRef>
              <a:fillRef idx="0">
                <a:schemeClr val="dk1"/>
              </a:fillRef>
              <a:effectRef idx="1">
                <a:schemeClr val="dk1"/>
              </a:effectRef>
              <a:fontRef idx="minor">
                <a:schemeClr val="tx1"/>
              </a:fontRef>
            </p:style>
          </p:cxnSp>
        </p:grpSp>
      </p:grpSp>
      <p:sp>
        <p:nvSpPr>
          <p:cNvPr id="51" name="TextBox 50"/>
          <p:cNvSpPr txBox="1"/>
          <p:nvPr/>
        </p:nvSpPr>
        <p:spPr>
          <a:xfrm>
            <a:off x="-508000" y="302381"/>
            <a:ext cx="184666" cy="369332"/>
          </a:xfrm>
          <a:prstGeom prst="rect">
            <a:avLst/>
          </a:prstGeom>
          <a:noFill/>
        </p:spPr>
        <p:txBody>
          <a:bodyPr wrap="none" rtlCol="0">
            <a:spAutoFit/>
          </a:bodyPr>
          <a:lstStyle/>
          <a:p>
            <a:endParaRPr lang="en-US" dirty="0"/>
          </a:p>
        </p:txBody>
      </p:sp>
      <p:sp>
        <p:nvSpPr>
          <p:cNvPr id="6" name="Shape 71"/>
          <p:cNvSpPr txBox="1">
            <a:spLocks/>
          </p:cNvSpPr>
          <p:nvPr/>
        </p:nvSpPr>
        <p:spPr>
          <a:xfrm>
            <a:off x="341877" y="1067244"/>
            <a:ext cx="4955105" cy="1745719"/>
          </a:xfrm>
          <a:prstGeom prst="rect">
            <a:avLst/>
          </a:prstGeom>
          <a:ln>
            <a:noFill/>
          </a:ln>
        </p:spPr>
        <p:style>
          <a:lnRef idx="2">
            <a:schemeClr val="accent3"/>
          </a:lnRef>
          <a:fillRef idx="1">
            <a:schemeClr val="lt1"/>
          </a:fillRef>
          <a:effectRef idx="0">
            <a:schemeClr val="accent3"/>
          </a:effectRef>
          <a:fontRef idx="minor">
            <a:schemeClr val="dk1"/>
          </a:fontRef>
        </p:style>
        <p:txBody>
          <a:bodyPr vert="horz" lIns="91425" tIns="91425" rIns="91425" bIns="91425"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25450" indent="-285750">
              <a:spcBef>
                <a:spcPts val="0"/>
              </a:spcBef>
              <a:buSzPct val="100000"/>
            </a:pPr>
            <a:r>
              <a:rPr lang="en-GB" sz="1800" b="1" dirty="0"/>
              <a:t>Graphical model</a:t>
            </a:r>
            <a:r>
              <a:rPr lang="en-GB" sz="1800" dirty="0"/>
              <a:t> constituted by two sets of random variables that are coupled together.</a:t>
            </a:r>
          </a:p>
          <a:p>
            <a:pPr marL="425450" indent="-285750">
              <a:spcBef>
                <a:spcPts val="0"/>
              </a:spcBef>
              <a:buSzPct val="100000"/>
            </a:pPr>
            <a:endParaRPr lang="en-GB" sz="1800" dirty="0"/>
          </a:p>
          <a:p>
            <a:pPr marL="425450" indent="-285750">
              <a:spcBef>
                <a:spcPts val="0"/>
              </a:spcBef>
              <a:buSzPct val="100000"/>
            </a:pPr>
            <a:endParaRPr lang="en-GB" sz="1800" dirty="0"/>
          </a:p>
          <a:p>
            <a:pPr marL="425450" indent="-285750">
              <a:spcBef>
                <a:spcPts val="0"/>
              </a:spcBef>
              <a:buSzPct val="100000"/>
            </a:pPr>
            <a:endParaRPr lang="en-GB" sz="1800" dirty="0"/>
          </a:p>
          <a:p>
            <a:pPr marL="139700" indent="0">
              <a:spcBef>
                <a:spcPts val="0"/>
              </a:spcBef>
              <a:buSzPct val="100000"/>
              <a:buNone/>
            </a:pPr>
            <a:endParaRPr lang="en-GB" sz="1800" dirty="0"/>
          </a:p>
          <a:p>
            <a:pPr marL="139700" indent="0">
              <a:spcBef>
                <a:spcPts val="0"/>
              </a:spcBef>
              <a:buSzPct val="100000"/>
              <a:buNone/>
            </a:pPr>
            <a:endParaRPr lang="en-GB" sz="1800" dirty="0"/>
          </a:p>
          <a:p>
            <a:pPr marL="139700" indent="0">
              <a:spcBef>
                <a:spcPts val="0"/>
              </a:spcBef>
              <a:buSzPct val="100000"/>
              <a:buNone/>
            </a:pPr>
            <a:endParaRPr lang="en-GB" sz="1800" dirty="0"/>
          </a:p>
          <a:p>
            <a:pPr marL="139700" indent="0">
              <a:spcBef>
                <a:spcPts val="0"/>
              </a:spcBef>
              <a:buSzPct val="100000"/>
              <a:buNone/>
            </a:pPr>
            <a:endParaRPr lang="en-GB" sz="1800" dirty="0"/>
          </a:p>
          <a:p>
            <a:pPr marL="139700" indent="0">
              <a:spcBef>
                <a:spcPts val="0"/>
              </a:spcBef>
              <a:buSzPct val="100000"/>
              <a:buNone/>
            </a:pPr>
            <a:endParaRPr lang="en-GB" sz="1800" dirty="0"/>
          </a:p>
          <a:p>
            <a:pPr marL="139700" indent="0">
              <a:spcBef>
                <a:spcPts val="0"/>
              </a:spcBef>
              <a:buSzPct val="100000"/>
              <a:buNone/>
            </a:pPr>
            <a:r>
              <a:rPr lang="en-GB" sz="1800" dirty="0"/>
              <a:t>. </a:t>
            </a:r>
          </a:p>
          <a:p>
            <a:pPr marL="425450" indent="-285750">
              <a:spcBef>
                <a:spcPts val="0"/>
              </a:spcBef>
              <a:buSzPct val="100000"/>
            </a:pPr>
            <a:endParaRPr lang="en-GB" sz="1800" dirty="0"/>
          </a:p>
          <a:p>
            <a:pPr marL="139700" indent="0">
              <a:spcBef>
                <a:spcPts val="0"/>
              </a:spcBef>
              <a:buSzPct val="100000"/>
              <a:buNone/>
            </a:pPr>
            <a:endParaRPr lang="en-GB" sz="1800" dirty="0"/>
          </a:p>
          <a:p>
            <a:pPr marL="425450" indent="-285750">
              <a:spcBef>
                <a:spcPts val="0"/>
              </a:spcBef>
              <a:buSzPct val="100000"/>
            </a:pPr>
            <a:endParaRPr lang="en-GB" sz="1800" dirty="0"/>
          </a:p>
          <a:p>
            <a:pPr marL="425450" indent="-285750">
              <a:spcBef>
                <a:spcPts val="0"/>
              </a:spcBef>
              <a:buSzPct val="100000"/>
            </a:pPr>
            <a:endParaRPr lang="en-GB" sz="1800" dirty="0"/>
          </a:p>
        </p:txBody>
      </p:sp>
      <p:graphicFrame>
        <p:nvGraphicFramePr>
          <p:cNvPr id="34" name="Objet 33"/>
          <p:cNvGraphicFramePr>
            <a:graphicFrameLocks noChangeAspect="1"/>
          </p:cNvGraphicFramePr>
          <p:nvPr>
            <p:extLst/>
          </p:nvPr>
        </p:nvGraphicFramePr>
        <p:xfrm>
          <a:off x="1275193" y="2099495"/>
          <a:ext cx="2830857" cy="713468"/>
        </p:xfrm>
        <a:graphic>
          <a:graphicData uri="http://schemas.openxmlformats.org/presentationml/2006/ole">
            <mc:AlternateContent xmlns:mc="http://schemas.openxmlformats.org/markup-compatibility/2006">
              <mc:Choice xmlns:v="urn:schemas-microsoft-com:vml" Requires="v">
                <p:oleObj spid="_x0000_s236632" name="…quation" r:id="rId4" imgW="1562100" imgH="393700" progId="Equation.3">
                  <p:embed/>
                </p:oleObj>
              </mc:Choice>
              <mc:Fallback>
                <p:oleObj name="…quation" r:id="rId4" imgW="1562100" imgH="393700" progId="Equation.3">
                  <p:embed/>
                  <p:pic>
                    <p:nvPicPr>
                      <p:cNvPr id="34" name="Objet 33"/>
                      <p:cNvPicPr/>
                      <p:nvPr/>
                    </p:nvPicPr>
                    <p:blipFill>
                      <a:blip r:embed="rId5"/>
                      <a:stretch>
                        <a:fillRect/>
                      </a:stretch>
                    </p:blipFill>
                    <p:spPr>
                      <a:xfrm>
                        <a:off x="1275193" y="2099495"/>
                        <a:ext cx="2830857" cy="713468"/>
                      </a:xfrm>
                      <a:prstGeom prst="rect">
                        <a:avLst/>
                      </a:prstGeom>
                    </p:spPr>
                  </p:pic>
                </p:oleObj>
              </mc:Fallback>
            </mc:AlternateContent>
          </a:graphicData>
        </a:graphic>
      </p:graphicFrame>
      <p:graphicFrame>
        <p:nvGraphicFramePr>
          <p:cNvPr id="35" name="Objet 34"/>
          <p:cNvGraphicFramePr>
            <a:graphicFrameLocks noChangeAspect="1"/>
          </p:cNvGraphicFramePr>
          <p:nvPr>
            <p:extLst/>
          </p:nvPr>
        </p:nvGraphicFramePr>
        <p:xfrm>
          <a:off x="514350" y="2965450"/>
          <a:ext cx="4902200" cy="712788"/>
        </p:xfrm>
        <a:graphic>
          <a:graphicData uri="http://schemas.openxmlformats.org/presentationml/2006/ole">
            <mc:AlternateContent xmlns:mc="http://schemas.openxmlformats.org/markup-compatibility/2006">
              <mc:Choice xmlns:v="urn:schemas-microsoft-com:vml" Requires="v">
                <p:oleObj spid="_x0000_s236633" name="…quation" r:id="rId6" imgW="2705100" imgH="393700" progId="Equation.3">
                  <p:embed/>
                </p:oleObj>
              </mc:Choice>
              <mc:Fallback>
                <p:oleObj name="…quation" r:id="rId6" imgW="2705100" imgH="393700" progId="Equation.3">
                  <p:embed/>
                  <p:pic>
                    <p:nvPicPr>
                      <p:cNvPr id="35" name="Objet 34"/>
                      <p:cNvPicPr/>
                      <p:nvPr/>
                    </p:nvPicPr>
                    <p:blipFill>
                      <a:blip r:embed="rId7"/>
                      <a:stretch>
                        <a:fillRect/>
                      </a:stretch>
                    </p:blipFill>
                    <p:spPr>
                      <a:xfrm>
                        <a:off x="514350" y="2965450"/>
                        <a:ext cx="4902200" cy="712788"/>
                      </a:xfrm>
                      <a:prstGeom prst="rect">
                        <a:avLst/>
                      </a:prstGeom>
                    </p:spPr>
                  </p:pic>
                </p:oleObj>
              </mc:Fallback>
            </mc:AlternateContent>
          </a:graphicData>
        </a:graphic>
      </p:graphicFrame>
      <p:graphicFrame>
        <p:nvGraphicFramePr>
          <p:cNvPr id="36" name="Objet 35"/>
          <p:cNvGraphicFramePr>
            <a:graphicFrameLocks noChangeAspect="1"/>
          </p:cNvGraphicFramePr>
          <p:nvPr>
            <p:extLst/>
          </p:nvPr>
        </p:nvGraphicFramePr>
        <p:xfrm>
          <a:off x="5855213" y="2515741"/>
          <a:ext cx="495207" cy="523275"/>
        </p:xfrm>
        <a:graphic>
          <a:graphicData uri="http://schemas.openxmlformats.org/presentationml/2006/ole">
            <mc:AlternateContent xmlns:mc="http://schemas.openxmlformats.org/markup-compatibility/2006">
              <mc:Choice xmlns:v="urn:schemas-microsoft-com:vml" Requires="v">
                <p:oleObj spid="_x0000_s236634" name="…quation" r:id="rId8" imgW="215900" imgH="228600" progId="Equation.3">
                  <p:embed/>
                </p:oleObj>
              </mc:Choice>
              <mc:Fallback>
                <p:oleObj name="…quation" r:id="rId8" imgW="215900" imgH="228600" progId="Equation.3">
                  <p:embed/>
                  <p:pic>
                    <p:nvPicPr>
                      <p:cNvPr id="36" name="Objet 35"/>
                      <p:cNvPicPr/>
                      <p:nvPr/>
                    </p:nvPicPr>
                    <p:blipFill>
                      <a:blip r:embed="rId9"/>
                      <a:stretch>
                        <a:fillRect/>
                      </a:stretch>
                    </p:blipFill>
                    <p:spPr>
                      <a:xfrm>
                        <a:off x="5855213" y="2515741"/>
                        <a:ext cx="495207" cy="523275"/>
                      </a:xfrm>
                      <a:prstGeom prst="rect">
                        <a:avLst/>
                      </a:prstGeom>
                    </p:spPr>
                  </p:pic>
                </p:oleObj>
              </mc:Fallback>
            </mc:AlternateContent>
          </a:graphicData>
        </a:graphic>
      </p:graphicFrame>
      <p:sp>
        <p:nvSpPr>
          <p:cNvPr id="2" name="ZoneTexte 1"/>
          <p:cNvSpPr txBox="1"/>
          <p:nvPr/>
        </p:nvSpPr>
        <p:spPr>
          <a:xfrm>
            <a:off x="5765078" y="4192588"/>
            <a:ext cx="333670" cy="369332"/>
          </a:xfrm>
          <a:prstGeom prst="rect">
            <a:avLst/>
          </a:prstGeom>
          <a:noFill/>
        </p:spPr>
        <p:txBody>
          <a:bodyPr wrap="none" rtlCol="0">
            <a:spAutoFit/>
          </a:bodyPr>
          <a:lstStyle/>
          <a:p>
            <a:r>
              <a:rPr lang="fr-FR" dirty="0"/>
              <a:t>N</a:t>
            </a:r>
          </a:p>
        </p:txBody>
      </p:sp>
      <p:pic>
        <p:nvPicPr>
          <p:cNvPr id="4" name="Image 3"/>
          <p:cNvPicPr>
            <a:picLocks noChangeAspect="1"/>
          </p:cNvPicPr>
          <p:nvPr/>
        </p:nvPicPr>
        <p:blipFill>
          <a:blip r:embed="rId10"/>
          <a:stretch>
            <a:fillRect/>
          </a:stretch>
        </p:blipFill>
        <p:spPr>
          <a:xfrm>
            <a:off x="3276600" y="2768600"/>
            <a:ext cx="2578100" cy="1308100"/>
          </a:xfrm>
          <a:prstGeom prst="rect">
            <a:avLst/>
          </a:prstGeom>
        </p:spPr>
      </p:pic>
      <p:pic>
        <p:nvPicPr>
          <p:cNvPr id="37" name="Image 36"/>
          <p:cNvPicPr>
            <a:picLocks noChangeAspect="1"/>
          </p:cNvPicPr>
          <p:nvPr/>
        </p:nvPicPr>
        <p:blipFill>
          <a:blip r:embed="rId11"/>
          <a:stretch>
            <a:fillRect/>
          </a:stretch>
        </p:blipFill>
        <p:spPr>
          <a:xfrm>
            <a:off x="5745371" y="1941187"/>
            <a:ext cx="692806" cy="400429"/>
          </a:xfrm>
          <a:prstGeom prst="rect">
            <a:avLst/>
          </a:prstGeom>
        </p:spPr>
      </p:pic>
      <p:pic>
        <p:nvPicPr>
          <p:cNvPr id="39" name="Image 38"/>
          <p:cNvPicPr>
            <a:picLocks noChangeAspect="1"/>
          </p:cNvPicPr>
          <p:nvPr/>
        </p:nvPicPr>
        <p:blipFill>
          <a:blip r:embed="rId12"/>
          <a:stretch>
            <a:fillRect/>
          </a:stretch>
        </p:blipFill>
        <p:spPr>
          <a:xfrm>
            <a:off x="5156200" y="3505200"/>
            <a:ext cx="723900" cy="435985"/>
          </a:xfrm>
          <a:prstGeom prst="rect">
            <a:avLst/>
          </a:prstGeom>
        </p:spPr>
      </p:pic>
      <p:pic>
        <p:nvPicPr>
          <p:cNvPr id="5" name="Image 4">
            <a:extLst>
              <a:ext uri="{FF2B5EF4-FFF2-40B4-BE49-F238E27FC236}">
                <a16:creationId xmlns:a16="http://schemas.microsoft.com/office/drawing/2014/main" id="{D0755B38-F400-9740-84E6-92FB6E672EAB}"/>
              </a:ext>
            </a:extLst>
          </p:cNvPr>
          <p:cNvPicPr>
            <a:picLocks noChangeAspect="1"/>
          </p:cNvPicPr>
          <p:nvPr/>
        </p:nvPicPr>
        <p:blipFill>
          <a:blip r:embed="rId13"/>
          <a:stretch>
            <a:fillRect/>
          </a:stretch>
        </p:blipFill>
        <p:spPr>
          <a:xfrm>
            <a:off x="577845" y="4395164"/>
            <a:ext cx="2308292" cy="869562"/>
          </a:xfrm>
          <a:prstGeom prst="rect">
            <a:avLst/>
          </a:prstGeom>
        </p:spPr>
      </p:pic>
      <p:sp>
        <p:nvSpPr>
          <p:cNvPr id="7" name="ZoneTexte 6">
            <a:extLst>
              <a:ext uri="{FF2B5EF4-FFF2-40B4-BE49-F238E27FC236}">
                <a16:creationId xmlns:a16="http://schemas.microsoft.com/office/drawing/2014/main" id="{5646D7F5-0EED-FE40-9492-4376B031DD67}"/>
              </a:ext>
            </a:extLst>
          </p:cNvPr>
          <p:cNvSpPr txBox="1"/>
          <p:nvPr/>
        </p:nvSpPr>
        <p:spPr>
          <a:xfrm>
            <a:off x="514350" y="3830725"/>
            <a:ext cx="4720010" cy="646331"/>
          </a:xfrm>
          <a:prstGeom prst="rect">
            <a:avLst/>
          </a:prstGeom>
          <a:noFill/>
        </p:spPr>
        <p:txBody>
          <a:bodyPr wrap="none" rtlCol="0">
            <a:spAutoFit/>
          </a:bodyPr>
          <a:lstStyle/>
          <a:p>
            <a:r>
              <a:rPr lang="fr-FR" dirty="0" err="1"/>
              <a:t>Given</a:t>
            </a:r>
            <a:r>
              <a:rPr lang="fr-FR" dirty="0"/>
              <a:t> an input configuration, the </a:t>
            </a:r>
            <a:r>
              <a:rPr lang="fr-FR" dirty="0" err="1"/>
              <a:t>hidden</a:t>
            </a:r>
            <a:r>
              <a:rPr lang="fr-FR" dirty="0"/>
              <a:t> unit </a:t>
            </a:r>
            <a:r>
              <a:rPr lang="fr-FR" dirty="0">
                <a:latin typeface="Symbol" pitchFamily="2" charset="2"/>
                <a:ea typeface="Apple Symbols" panose="02000000000000000000" pitchFamily="2" charset="-79"/>
                <a:cs typeface="Apple Symbols" panose="02000000000000000000" pitchFamily="2" charset="-79"/>
              </a:rPr>
              <a:t>m  </a:t>
            </a:r>
          </a:p>
          <a:p>
            <a:r>
              <a:rPr lang="fr-FR" dirty="0" err="1">
                <a:latin typeface="+mj-lt"/>
                <a:ea typeface="Apple Symbols" panose="02000000000000000000" pitchFamily="2" charset="-79"/>
                <a:cs typeface="Apple Symbols" panose="02000000000000000000" pitchFamily="2" charset="-79"/>
              </a:rPr>
              <a:t>Receives</a:t>
            </a:r>
            <a:r>
              <a:rPr lang="fr-FR" dirty="0">
                <a:latin typeface="+mj-lt"/>
                <a:ea typeface="Apple Symbols" panose="02000000000000000000" pitchFamily="2" charset="-79"/>
                <a:cs typeface="Apple Symbols" panose="02000000000000000000" pitchFamily="2" charset="-79"/>
              </a:rPr>
              <a:t> an input:</a:t>
            </a:r>
            <a:endParaRPr lang="fr-FR" dirty="0"/>
          </a:p>
        </p:txBody>
      </p:sp>
      <p:sp>
        <p:nvSpPr>
          <p:cNvPr id="8" name="ZoneTexte 7">
            <a:extLst>
              <a:ext uri="{FF2B5EF4-FFF2-40B4-BE49-F238E27FC236}">
                <a16:creationId xmlns:a16="http://schemas.microsoft.com/office/drawing/2014/main" id="{0A99CDD3-2318-404C-B4A5-2492C67F8C34}"/>
              </a:ext>
            </a:extLst>
          </p:cNvPr>
          <p:cNvSpPr txBox="1"/>
          <p:nvPr/>
        </p:nvSpPr>
        <p:spPr>
          <a:xfrm>
            <a:off x="678873" y="5264726"/>
            <a:ext cx="4704108" cy="369332"/>
          </a:xfrm>
          <a:prstGeom prst="rect">
            <a:avLst/>
          </a:prstGeom>
          <a:noFill/>
        </p:spPr>
        <p:txBody>
          <a:bodyPr wrap="none" rtlCol="0">
            <a:spAutoFit/>
          </a:bodyPr>
          <a:lstStyle/>
          <a:p>
            <a:r>
              <a:rPr lang="fr-FR" dirty="0" err="1"/>
              <a:t>Which</a:t>
            </a:r>
            <a:r>
              <a:rPr lang="fr-FR" dirty="0"/>
              <a:t> </a:t>
            </a:r>
            <a:r>
              <a:rPr lang="fr-FR" dirty="0" err="1"/>
              <a:t>determines</a:t>
            </a:r>
            <a:r>
              <a:rPr lang="fr-FR" dirty="0"/>
              <a:t> the </a:t>
            </a:r>
            <a:r>
              <a:rPr lang="fr-FR" dirty="0" err="1"/>
              <a:t>probability</a:t>
            </a:r>
            <a:r>
              <a:rPr lang="fr-FR" dirty="0"/>
              <a:t> of </a:t>
            </a:r>
            <a:r>
              <a:rPr lang="fr-FR" dirty="0" err="1"/>
              <a:t>its</a:t>
            </a:r>
            <a:r>
              <a:rPr lang="fr-FR" dirty="0"/>
              <a:t> </a:t>
            </a:r>
            <a:r>
              <a:rPr lang="fr-FR" dirty="0" err="1"/>
              <a:t>activity</a:t>
            </a:r>
            <a:r>
              <a:rPr lang="fr-FR" dirty="0"/>
              <a:t>: </a:t>
            </a:r>
          </a:p>
        </p:txBody>
      </p:sp>
      <p:pic>
        <p:nvPicPr>
          <p:cNvPr id="9" name="Image 8">
            <a:extLst>
              <a:ext uri="{FF2B5EF4-FFF2-40B4-BE49-F238E27FC236}">
                <a16:creationId xmlns:a16="http://schemas.microsoft.com/office/drawing/2014/main" id="{0724EF42-EF84-0346-8AC6-56AFD09D96A8}"/>
              </a:ext>
            </a:extLst>
          </p:cNvPr>
          <p:cNvPicPr>
            <a:picLocks noChangeAspect="1"/>
          </p:cNvPicPr>
          <p:nvPr/>
        </p:nvPicPr>
        <p:blipFill>
          <a:blip r:embed="rId14"/>
          <a:stretch>
            <a:fillRect/>
          </a:stretch>
        </p:blipFill>
        <p:spPr>
          <a:xfrm>
            <a:off x="732466" y="5806108"/>
            <a:ext cx="4092138" cy="539274"/>
          </a:xfrm>
          <a:prstGeom prst="rect">
            <a:avLst/>
          </a:prstGeom>
        </p:spPr>
      </p:pic>
      <p:cxnSp>
        <p:nvCxnSpPr>
          <p:cNvPr id="11" name="Connecteur droit avec flèche 10">
            <a:extLst>
              <a:ext uri="{FF2B5EF4-FFF2-40B4-BE49-F238E27FC236}">
                <a16:creationId xmlns:a16="http://schemas.microsoft.com/office/drawing/2014/main" id="{DCC6FFFA-55E5-6B48-8F1B-49981D56D8FE}"/>
              </a:ext>
            </a:extLst>
          </p:cNvPr>
          <p:cNvCxnSpPr/>
          <p:nvPr/>
        </p:nvCxnSpPr>
        <p:spPr>
          <a:xfrm flipV="1">
            <a:off x="6339019" y="2547692"/>
            <a:ext cx="248941" cy="572388"/>
          </a:xfrm>
          <a:prstGeom prst="straightConnector1">
            <a:avLst/>
          </a:prstGeom>
          <a:ln w="9525" cap="flat" cmpd="sng" algn="ctr">
            <a:solidFill>
              <a:schemeClr val="dk1"/>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40" name="Title 1">
            <a:extLst>
              <a:ext uri="{FF2B5EF4-FFF2-40B4-BE49-F238E27FC236}">
                <a16:creationId xmlns:a16="http://schemas.microsoft.com/office/drawing/2014/main" id="{AA17B2C3-AFD3-9145-864F-24AC6F77A6DA}"/>
              </a:ext>
            </a:extLst>
          </p:cNvPr>
          <p:cNvSpPr>
            <a:spLocks noGrp="1"/>
          </p:cNvSpPr>
          <p:nvPr>
            <p:ph type="title"/>
          </p:nvPr>
        </p:nvSpPr>
        <p:spPr>
          <a:xfrm>
            <a:off x="0" y="14485"/>
            <a:ext cx="9095212" cy="778979"/>
          </a:xfrm>
          <a:solidFill>
            <a:srgbClr val="19178F"/>
          </a:solidFill>
        </p:spPr>
        <p:txBody>
          <a:bodyPr>
            <a:normAutofit/>
          </a:bodyPr>
          <a:lstStyle/>
          <a:p>
            <a:r>
              <a:rPr lang="fr" sz="3200" b="1" dirty="0">
                <a:solidFill>
                  <a:schemeClr val="bg1"/>
                </a:solidFill>
              </a:rPr>
              <a:t>Restricted Boltzmann Machines</a:t>
            </a:r>
            <a:endParaRPr lang="en-US" sz="3200" b="1" dirty="0">
              <a:solidFill>
                <a:schemeClr val="bg1"/>
              </a:solidFill>
            </a:endParaRPr>
          </a:p>
        </p:txBody>
      </p:sp>
      <p:sp>
        <p:nvSpPr>
          <p:cNvPr id="41" name="ZoneTexte 40">
            <a:extLst>
              <a:ext uri="{FF2B5EF4-FFF2-40B4-BE49-F238E27FC236}">
                <a16:creationId xmlns:a16="http://schemas.microsoft.com/office/drawing/2014/main" id="{B4179D65-690C-9B4A-B235-A4B1025E1621}"/>
              </a:ext>
            </a:extLst>
          </p:cNvPr>
          <p:cNvSpPr txBox="1"/>
          <p:nvPr/>
        </p:nvSpPr>
        <p:spPr>
          <a:xfrm>
            <a:off x="8446660" y="1749118"/>
            <a:ext cx="699352" cy="646331"/>
          </a:xfrm>
          <a:prstGeom prst="rect">
            <a:avLst/>
          </a:prstGeom>
          <a:noFill/>
          <a:ln>
            <a:noFill/>
          </a:ln>
        </p:spPr>
        <p:txBody>
          <a:bodyPr wrap="square" rtlCol="0">
            <a:spAutoFit/>
          </a:bodyPr>
          <a:lstStyle/>
          <a:p>
            <a:r>
              <a:rPr lang="fr-FR" sz="3600" dirty="0">
                <a:solidFill>
                  <a:srgbClr val="008000"/>
                </a:solidFill>
              </a:rPr>
              <a:t>M</a:t>
            </a:r>
          </a:p>
        </p:txBody>
      </p:sp>
    </p:spTree>
    <p:extLst>
      <p:ext uri="{BB962C8B-B14F-4D97-AF65-F5344CB8AC3E}">
        <p14:creationId xmlns:p14="http://schemas.microsoft.com/office/powerpoint/2010/main" val="2989826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844" y="826765"/>
            <a:ext cx="8229600" cy="5809557"/>
          </a:xfrm>
        </p:spPr>
        <p:txBody>
          <a:bodyPr>
            <a:normAutofit/>
          </a:bodyPr>
          <a:lstStyle/>
          <a:p>
            <a:pPr marL="0" indent="0">
              <a:buNone/>
            </a:pPr>
            <a:r>
              <a:rPr lang="en-US" dirty="0"/>
              <a:t>	</a:t>
            </a:r>
            <a:endParaRPr lang="en-US" dirty="0">
              <a:solidFill>
                <a:schemeClr val="bg1">
                  <a:lumMod val="50000"/>
                </a:schemeClr>
              </a:solidFill>
            </a:endParaRPr>
          </a:p>
          <a:p>
            <a:r>
              <a:rPr lang="en-US" dirty="0">
                <a:solidFill>
                  <a:srgbClr val="FF0000"/>
                </a:solidFill>
              </a:rPr>
              <a:t>MNIST digit data set</a:t>
            </a:r>
          </a:p>
          <a:p>
            <a:pPr marL="0" indent="0">
              <a:buNone/>
            </a:pPr>
            <a:r>
              <a:rPr lang="en-US" sz="1800" i="1" dirty="0">
                <a:solidFill>
                  <a:schemeClr val="bg1">
                    <a:lumMod val="50000"/>
                  </a:schemeClr>
                </a:solidFill>
              </a:rPr>
              <a:t> </a:t>
            </a:r>
            <a:r>
              <a:rPr lang="en-US" sz="1800" i="1" dirty="0"/>
              <a:t>60000 Binary images 28x28 pixels  of  handwritten digits</a:t>
            </a:r>
          </a:p>
          <a:p>
            <a:pPr marL="0" indent="0">
              <a:buNone/>
            </a:pPr>
            <a:endParaRPr lang="en-US" dirty="0">
              <a:solidFill>
                <a:schemeClr val="bg1">
                  <a:lumMod val="50000"/>
                </a:schemeClr>
              </a:solidFill>
            </a:endParaRPr>
          </a:p>
          <a:p>
            <a:pPr marL="0" indent="0">
              <a:buNone/>
            </a:pPr>
            <a:endParaRPr lang="en-US" dirty="0">
              <a:solidFill>
                <a:schemeClr val="bg1">
                  <a:lumMod val="50000"/>
                </a:schemeClr>
              </a:solidFill>
            </a:endParaRPr>
          </a:p>
          <a:p>
            <a:r>
              <a:rPr lang="en-US" dirty="0">
                <a:solidFill>
                  <a:srgbClr val="FF0000"/>
                </a:solidFill>
              </a:rPr>
              <a:t>WW protein domain</a:t>
            </a:r>
          </a:p>
          <a:p>
            <a:pPr marL="0" indent="0">
              <a:buNone/>
            </a:pPr>
            <a:r>
              <a:rPr lang="en-US" sz="1800" dirty="0"/>
              <a:t>8000 sequences</a:t>
            </a:r>
          </a:p>
          <a:p>
            <a:endParaRPr lang="en-US" dirty="0">
              <a:solidFill>
                <a:schemeClr val="bg1">
                  <a:lumMod val="50000"/>
                </a:schemeClr>
              </a:solidFill>
            </a:endParaRPr>
          </a:p>
          <a:p>
            <a:r>
              <a:rPr lang="en-US" dirty="0">
                <a:solidFill>
                  <a:srgbClr val="FF0000"/>
                </a:solidFill>
              </a:rPr>
              <a:t>Artificial data from1D-Ising model</a:t>
            </a:r>
          </a:p>
          <a:p>
            <a:endParaRPr lang="en-US" dirty="0">
              <a:solidFill>
                <a:schemeClr val="bg1">
                  <a:lumMod val="50000"/>
                </a:schemeClr>
              </a:solidFill>
            </a:endParaRPr>
          </a:p>
          <a:p>
            <a:endParaRPr lang="en-US" dirty="0">
              <a:solidFill>
                <a:schemeClr val="bg1">
                  <a:lumMod val="50000"/>
                </a:schemeClr>
              </a:solidFill>
            </a:endParaRPr>
          </a:p>
          <a:p>
            <a:endParaRPr lang="en-US" dirty="0"/>
          </a:p>
          <a:p>
            <a:pPr marL="0" indent="0">
              <a:buNone/>
            </a:pPr>
            <a:endParaRPr lang="en-US" dirty="0">
              <a:solidFill>
                <a:srgbClr val="FF0000"/>
              </a:solidFill>
            </a:endParaRPr>
          </a:p>
          <a:p>
            <a:pPr marL="0" indent="0">
              <a:buNone/>
            </a:pPr>
            <a:endParaRPr lang="en-US" dirty="0">
              <a:solidFill>
                <a:srgbClr val="FF0000"/>
              </a:solidFill>
            </a:endParaRPr>
          </a:p>
        </p:txBody>
      </p:sp>
      <p:sp>
        <p:nvSpPr>
          <p:cNvPr id="6" name="Title 5"/>
          <p:cNvSpPr>
            <a:spLocks noGrp="1"/>
          </p:cNvSpPr>
          <p:nvPr>
            <p:ph type="title"/>
          </p:nvPr>
        </p:nvSpPr>
        <p:spPr>
          <a:xfrm>
            <a:off x="0" y="77473"/>
            <a:ext cx="9144000" cy="584775"/>
          </a:xfrm>
          <a:noFill/>
        </p:spPr>
        <p:txBody>
          <a:bodyPr/>
          <a:lstStyle/>
          <a:p>
            <a:r>
              <a:rPr lang="en-US" sz="3200" b="1" dirty="0">
                <a:solidFill>
                  <a:srgbClr val="FF0000"/>
                </a:solidFill>
              </a:rPr>
              <a:t>Data studied</a:t>
            </a:r>
          </a:p>
        </p:txBody>
      </p:sp>
      <p:pic>
        <p:nvPicPr>
          <p:cNvPr id="19" name="Picture 16" descr="MNIST_samples.png">
            <a:extLst>
              <a:ext uri="{FF2B5EF4-FFF2-40B4-BE49-F238E27FC236}">
                <a16:creationId xmlns:a16="http://schemas.microsoft.com/office/drawing/2014/main" id="{2FC8EE78-72F9-F441-97D0-3D340957CBA5}"/>
              </a:ext>
            </a:extLst>
          </p:cNvPr>
          <p:cNvPicPr>
            <a:picLocks noChangeAspect="1"/>
          </p:cNvPicPr>
          <p:nvPr/>
        </p:nvPicPr>
        <p:blipFill rotWithShape="1">
          <a:blip r:embed="rId3">
            <a:extLst>
              <a:ext uri="{28A0092B-C50C-407E-A947-70E740481C1C}">
                <a14:useLocalDpi xmlns:a14="http://schemas.microsoft.com/office/drawing/2010/main" val="0"/>
              </a:ext>
            </a:extLst>
          </a:blip>
          <a:srcRect l="5233" t="11558" r="32740" b="15346"/>
          <a:stretch/>
        </p:blipFill>
        <p:spPr>
          <a:xfrm>
            <a:off x="6802314" y="1006737"/>
            <a:ext cx="2313976" cy="1817917"/>
          </a:xfrm>
          <a:prstGeom prst="rect">
            <a:avLst/>
          </a:prstGeom>
        </p:spPr>
      </p:pic>
      <p:sp>
        <p:nvSpPr>
          <p:cNvPr id="20" name="ZoneTexte 19">
            <a:extLst>
              <a:ext uri="{FF2B5EF4-FFF2-40B4-BE49-F238E27FC236}">
                <a16:creationId xmlns:a16="http://schemas.microsoft.com/office/drawing/2014/main" id="{291BA2E6-8CEB-E644-A8F3-D69BFAAF3E86}"/>
              </a:ext>
            </a:extLst>
          </p:cNvPr>
          <p:cNvSpPr txBox="1"/>
          <p:nvPr/>
        </p:nvSpPr>
        <p:spPr>
          <a:xfrm>
            <a:off x="5389409" y="2161291"/>
            <a:ext cx="1356462" cy="369332"/>
          </a:xfrm>
          <a:prstGeom prst="rect">
            <a:avLst/>
          </a:prstGeom>
          <a:noFill/>
        </p:spPr>
        <p:txBody>
          <a:bodyPr wrap="none" rtlCol="0">
            <a:spAutoFit/>
          </a:bodyPr>
          <a:lstStyle/>
          <a:p>
            <a:r>
              <a:rPr lang="fr-FR" dirty="0"/>
              <a:t>N=256 digits</a:t>
            </a:r>
          </a:p>
        </p:txBody>
      </p:sp>
      <p:pic>
        <p:nvPicPr>
          <p:cNvPr id="27" name="Picture 6" descr="vmdscene.dat.tga">
            <a:extLst>
              <a:ext uri="{FF2B5EF4-FFF2-40B4-BE49-F238E27FC236}">
                <a16:creationId xmlns:a16="http://schemas.microsoft.com/office/drawing/2014/main" id="{CB3C4AB9-37DC-BA40-86C5-6D05E5431A17}"/>
              </a:ext>
            </a:extLst>
          </p:cNvPr>
          <p:cNvPicPr>
            <a:picLocks noChangeAspect="1"/>
          </p:cNvPicPr>
          <p:nvPr/>
        </p:nvPicPr>
        <p:blipFill rotWithShape="1">
          <a:blip r:embed="rId4">
            <a:extLst>
              <a:ext uri="{28A0092B-C50C-407E-A947-70E740481C1C}">
                <a14:useLocalDpi xmlns:a14="http://schemas.microsoft.com/office/drawing/2010/main" val="0"/>
              </a:ext>
            </a:extLst>
          </a:blip>
          <a:srcRect l="34110" t="31774" r="17450" b="17649"/>
          <a:stretch/>
        </p:blipFill>
        <p:spPr>
          <a:xfrm>
            <a:off x="4740163" y="3202992"/>
            <a:ext cx="1293935" cy="1351017"/>
          </a:xfrm>
          <a:prstGeom prst="rect">
            <a:avLst/>
          </a:prstGeom>
        </p:spPr>
      </p:pic>
      <p:sp>
        <p:nvSpPr>
          <p:cNvPr id="29" name="ZoneTexte 28">
            <a:extLst>
              <a:ext uri="{FF2B5EF4-FFF2-40B4-BE49-F238E27FC236}">
                <a16:creationId xmlns:a16="http://schemas.microsoft.com/office/drawing/2014/main" id="{2096982F-23A6-6247-80C7-49B08981602C}"/>
              </a:ext>
            </a:extLst>
          </p:cNvPr>
          <p:cNvSpPr txBox="1"/>
          <p:nvPr/>
        </p:nvSpPr>
        <p:spPr>
          <a:xfrm>
            <a:off x="5029194" y="4461160"/>
            <a:ext cx="1548757" cy="646331"/>
          </a:xfrm>
          <a:prstGeom prst="rect">
            <a:avLst/>
          </a:prstGeom>
          <a:noFill/>
        </p:spPr>
        <p:txBody>
          <a:bodyPr wrap="none" rtlCol="0">
            <a:spAutoFit/>
          </a:bodyPr>
          <a:lstStyle/>
          <a:p>
            <a:r>
              <a:rPr lang="fr-FR" dirty="0"/>
              <a:t>N=31 sites</a:t>
            </a:r>
          </a:p>
          <a:p>
            <a:r>
              <a:rPr lang="fr-FR" dirty="0" err="1"/>
              <a:t>Potts</a:t>
            </a:r>
            <a:r>
              <a:rPr lang="fr-FR" dirty="0"/>
              <a:t> variables</a:t>
            </a:r>
          </a:p>
        </p:txBody>
      </p:sp>
      <p:pic>
        <p:nvPicPr>
          <p:cNvPr id="30" name="Picture 17" descr="Screen Shot 2018-11-26 at 16.59.20.png">
            <a:extLst>
              <a:ext uri="{FF2B5EF4-FFF2-40B4-BE49-F238E27FC236}">
                <a16:creationId xmlns:a16="http://schemas.microsoft.com/office/drawing/2014/main" id="{FDC22771-7CA0-0D46-900E-FCFE77EA219F}"/>
              </a:ext>
            </a:extLst>
          </p:cNvPr>
          <p:cNvPicPr>
            <a:picLocks noChangeAspect="1"/>
          </p:cNvPicPr>
          <p:nvPr/>
        </p:nvPicPr>
        <p:blipFill rotWithShape="1">
          <a:blip r:embed="rId5">
            <a:extLst>
              <a:ext uri="{28A0092B-C50C-407E-A947-70E740481C1C}">
                <a14:useLocalDpi xmlns:a14="http://schemas.microsoft.com/office/drawing/2010/main" val="0"/>
              </a:ext>
            </a:extLst>
          </a:blip>
          <a:srcRect r="24418"/>
          <a:stretch/>
        </p:blipFill>
        <p:spPr>
          <a:xfrm>
            <a:off x="6377049" y="3390821"/>
            <a:ext cx="2679858" cy="1439141"/>
          </a:xfrm>
          <a:prstGeom prst="rect">
            <a:avLst/>
          </a:prstGeom>
        </p:spPr>
      </p:pic>
      <p:sp>
        <p:nvSpPr>
          <p:cNvPr id="34" name="TextBox 7">
            <a:extLst>
              <a:ext uri="{FF2B5EF4-FFF2-40B4-BE49-F238E27FC236}">
                <a16:creationId xmlns:a16="http://schemas.microsoft.com/office/drawing/2014/main" id="{63308ACA-B639-3B43-8DFB-FA432F39D6E3}"/>
              </a:ext>
            </a:extLst>
          </p:cNvPr>
          <p:cNvSpPr txBox="1"/>
          <p:nvPr/>
        </p:nvSpPr>
        <p:spPr>
          <a:xfrm>
            <a:off x="2562701" y="4163054"/>
            <a:ext cx="2356046" cy="369332"/>
          </a:xfrm>
          <a:prstGeom prst="rect">
            <a:avLst/>
          </a:prstGeom>
          <a:noFill/>
        </p:spPr>
        <p:txBody>
          <a:bodyPr wrap="none" rtlCol="0">
            <a:spAutoFit/>
          </a:bodyPr>
          <a:lstStyle/>
          <a:p>
            <a:r>
              <a:rPr lang="en-US" dirty="0">
                <a:solidFill>
                  <a:srgbClr val="FF6600"/>
                </a:solidFill>
              </a:rPr>
              <a:t>Russ et al. Nature 2005</a:t>
            </a:r>
          </a:p>
        </p:txBody>
      </p:sp>
      <p:sp>
        <p:nvSpPr>
          <p:cNvPr id="16" name="Ellipse 15">
            <a:extLst>
              <a:ext uri="{FF2B5EF4-FFF2-40B4-BE49-F238E27FC236}">
                <a16:creationId xmlns:a16="http://schemas.microsoft.com/office/drawing/2014/main" id="{B001C6F8-47FA-EB44-B43E-7279DB81A8EC}"/>
              </a:ext>
            </a:extLst>
          </p:cNvPr>
          <p:cNvSpPr/>
          <p:nvPr/>
        </p:nvSpPr>
        <p:spPr>
          <a:xfrm>
            <a:off x="5195453" y="6331533"/>
            <a:ext cx="207819" cy="207819"/>
          </a:xfrm>
          <a:prstGeom prst="ellipse">
            <a:avLst/>
          </a:prstGeom>
          <a:gradFill>
            <a:gsLst>
              <a:gs pos="100000">
                <a:schemeClr val="tx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7" name="Ellipse 16">
            <a:extLst>
              <a:ext uri="{FF2B5EF4-FFF2-40B4-BE49-F238E27FC236}">
                <a16:creationId xmlns:a16="http://schemas.microsoft.com/office/drawing/2014/main" id="{6E02B300-7D18-4A41-8926-B168F5C05964}"/>
              </a:ext>
            </a:extLst>
          </p:cNvPr>
          <p:cNvSpPr/>
          <p:nvPr/>
        </p:nvSpPr>
        <p:spPr>
          <a:xfrm>
            <a:off x="5611092" y="6331529"/>
            <a:ext cx="207819" cy="207819"/>
          </a:xfrm>
          <a:prstGeom prst="ellipse">
            <a:avLst/>
          </a:prstGeom>
          <a:gradFill>
            <a:gsLst>
              <a:gs pos="100000">
                <a:schemeClr val="tx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8" name="Ellipse 17">
            <a:extLst>
              <a:ext uri="{FF2B5EF4-FFF2-40B4-BE49-F238E27FC236}">
                <a16:creationId xmlns:a16="http://schemas.microsoft.com/office/drawing/2014/main" id="{72FA4544-A315-B84A-9C2C-F4BCA563EDEC}"/>
              </a:ext>
            </a:extLst>
          </p:cNvPr>
          <p:cNvSpPr/>
          <p:nvPr/>
        </p:nvSpPr>
        <p:spPr>
          <a:xfrm>
            <a:off x="4751840" y="5818920"/>
            <a:ext cx="1496562" cy="63729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1" name="Ellipse 20">
            <a:extLst>
              <a:ext uri="{FF2B5EF4-FFF2-40B4-BE49-F238E27FC236}">
                <a16:creationId xmlns:a16="http://schemas.microsoft.com/office/drawing/2014/main" id="{6EA5BA15-22F0-6A43-AF60-38D4AFE1D097}"/>
              </a:ext>
            </a:extLst>
          </p:cNvPr>
          <p:cNvSpPr/>
          <p:nvPr/>
        </p:nvSpPr>
        <p:spPr>
          <a:xfrm>
            <a:off x="4641266" y="5999024"/>
            <a:ext cx="207819" cy="207819"/>
          </a:xfrm>
          <a:prstGeom prst="ellipse">
            <a:avLst/>
          </a:prstGeom>
          <a:gradFill>
            <a:gsLst>
              <a:gs pos="100000">
                <a:schemeClr val="bg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2" name="Ellipse 21">
            <a:extLst>
              <a:ext uri="{FF2B5EF4-FFF2-40B4-BE49-F238E27FC236}">
                <a16:creationId xmlns:a16="http://schemas.microsoft.com/office/drawing/2014/main" id="{1161B3FD-B921-784A-A758-F363D418042F}"/>
              </a:ext>
            </a:extLst>
          </p:cNvPr>
          <p:cNvSpPr/>
          <p:nvPr/>
        </p:nvSpPr>
        <p:spPr>
          <a:xfrm>
            <a:off x="4890649" y="5805059"/>
            <a:ext cx="207819" cy="207819"/>
          </a:xfrm>
          <a:prstGeom prst="ellipse">
            <a:avLst/>
          </a:prstGeom>
          <a:gradFill>
            <a:gsLst>
              <a:gs pos="100000">
                <a:schemeClr val="bg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3" name="Ellipse 22">
            <a:extLst>
              <a:ext uri="{FF2B5EF4-FFF2-40B4-BE49-F238E27FC236}">
                <a16:creationId xmlns:a16="http://schemas.microsoft.com/office/drawing/2014/main" id="{DA9936B2-F197-A144-B7E9-14CE08A579FA}"/>
              </a:ext>
            </a:extLst>
          </p:cNvPr>
          <p:cNvSpPr/>
          <p:nvPr/>
        </p:nvSpPr>
        <p:spPr>
          <a:xfrm>
            <a:off x="5278580" y="5735784"/>
            <a:ext cx="207819" cy="2078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4" name="Ellipse 23">
            <a:extLst>
              <a:ext uri="{FF2B5EF4-FFF2-40B4-BE49-F238E27FC236}">
                <a16:creationId xmlns:a16="http://schemas.microsoft.com/office/drawing/2014/main" id="{DBF53D37-2159-A942-BBD5-8BCEB8191FFE}"/>
              </a:ext>
            </a:extLst>
          </p:cNvPr>
          <p:cNvSpPr/>
          <p:nvPr/>
        </p:nvSpPr>
        <p:spPr>
          <a:xfrm>
            <a:off x="5749637" y="5791201"/>
            <a:ext cx="207819" cy="2078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5" name="Ellipse 24">
            <a:extLst>
              <a:ext uri="{FF2B5EF4-FFF2-40B4-BE49-F238E27FC236}">
                <a16:creationId xmlns:a16="http://schemas.microsoft.com/office/drawing/2014/main" id="{7C0219FF-5579-024D-8829-20DD1EBB2235}"/>
              </a:ext>
            </a:extLst>
          </p:cNvPr>
          <p:cNvSpPr/>
          <p:nvPr/>
        </p:nvSpPr>
        <p:spPr>
          <a:xfrm>
            <a:off x="6137564" y="5957456"/>
            <a:ext cx="207819" cy="2078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6" name="Ellipse 25">
            <a:extLst>
              <a:ext uri="{FF2B5EF4-FFF2-40B4-BE49-F238E27FC236}">
                <a16:creationId xmlns:a16="http://schemas.microsoft.com/office/drawing/2014/main" id="{11F7F032-5B23-3443-AF14-C55F6218833B}"/>
              </a:ext>
            </a:extLst>
          </p:cNvPr>
          <p:cNvSpPr/>
          <p:nvPr/>
        </p:nvSpPr>
        <p:spPr>
          <a:xfrm>
            <a:off x="5957454" y="6248403"/>
            <a:ext cx="207819" cy="207819"/>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8" name="Ellipse 27">
            <a:extLst>
              <a:ext uri="{FF2B5EF4-FFF2-40B4-BE49-F238E27FC236}">
                <a16:creationId xmlns:a16="http://schemas.microsoft.com/office/drawing/2014/main" id="{59E100ED-57B6-934F-B0F9-BC63844A7DB4}"/>
              </a:ext>
            </a:extLst>
          </p:cNvPr>
          <p:cNvSpPr/>
          <p:nvPr/>
        </p:nvSpPr>
        <p:spPr>
          <a:xfrm>
            <a:off x="4849089" y="6234544"/>
            <a:ext cx="207819" cy="207819"/>
          </a:xfrm>
          <a:prstGeom prst="ellipse">
            <a:avLst/>
          </a:prstGeom>
          <a:gradFill>
            <a:gsLst>
              <a:gs pos="100000">
                <a:schemeClr val="bg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37" name="Image 36" descr="Screen Shot 2019-09-02 at 18.38.12.png">
            <a:extLst>
              <a:ext uri="{FF2B5EF4-FFF2-40B4-BE49-F238E27FC236}">
                <a16:creationId xmlns:a16="http://schemas.microsoft.com/office/drawing/2014/main" id="{33D17A84-ADD3-5043-8769-CE797D281D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7535" y="4991050"/>
            <a:ext cx="3859835" cy="1831496"/>
          </a:xfrm>
          <a:prstGeom prst="rect">
            <a:avLst/>
          </a:prstGeom>
        </p:spPr>
      </p:pic>
      <p:pic>
        <p:nvPicPr>
          <p:cNvPr id="39" name="Image 38">
            <a:extLst>
              <a:ext uri="{FF2B5EF4-FFF2-40B4-BE49-F238E27FC236}">
                <a16:creationId xmlns:a16="http://schemas.microsoft.com/office/drawing/2014/main" id="{3C0EA11C-827D-084A-89C3-8782FD3619DA}"/>
              </a:ext>
            </a:extLst>
          </p:cNvPr>
          <p:cNvPicPr>
            <a:picLocks noChangeAspect="1"/>
          </p:cNvPicPr>
          <p:nvPr/>
        </p:nvPicPr>
        <p:blipFill>
          <a:blip r:embed="rId7"/>
          <a:stretch>
            <a:fillRect/>
          </a:stretch>
        </p:blipFill>
        <p:spPr>
          <a:xfrm>
            <a:off x="5367976" y="1211419"/>
            <a:ext cx="862724" cy="862724"/>
          </a:xfrm>
          <a:prstGeom prst="rect">
            <a:avLst/>
          </a:prstGeom>
        </p:spPr>
      </p:pic>
      <p:sp>
        <p:nvSpPr>
          <p:cNvPr id="40" name="TextBox 8">
            <a:extLst>
              <a:ext uri="{FF2B5EF4-FFF2-40B4-BE49-F238E27FC236}">
                <a16:creationId xmlns:a16="http://schemas.microsoft.com/office/drawing/2014/main" id="{D751ADAC-4C08-784E-BCD6-735B88844BBF}"/>
              </a:ext>
            </a:extLst>
          </p:cNvPr>
          <p:cNvSpPr txBox="1"/>
          <p:nvPr/>
        </p:nvSpPr>
        <p:spPr>
          <a:xfrm>
            <a:off x="2522829" y="2627719"/>
            <a:ext cx="2947089" cy="369332"/>
          </a:xfrm>
          <a:prstGeom prst="rect">
            <a:avLst/>
          </a:prstGeom>
          <a:noFill/>
        </p:spPr>
        <p:txBody>
          <a:bodyPr wrap="none" rtlCol="0">
            <a:spAutoFit/>
          </a:bodyPr>
          <a:lstStyle/>
          <a:p>
            <a:r>
              <a:rPr lang="en-US" dirty="0">
                <a:solidFill>
                  <a:srgbClr val="FF6600"/>
                </a:solidFill>
              </a:rPr>
              <a:t>Le </a:t>
            </a:r>
            <a:r>
              <a:rPr lang="en-US" dirty="0" err="1">
                <a:solidFill>
                  <a:srgbClr val="FF6600"/>
                </a:solidFill>
              </a:rPr>
              <a:t>Cun</a:t>
            </a:r>
            <a:r>
              <a:rPr lang="en-US" dirty="0">
                <a:solidFill>
                  <a:srgbClr val="FF6600"/>
                </a:solidFill>
              </a:rPr>
              <a:t>, </a:t>
            </a:r>
            <a:r>
              <a:rPr lang="en-US" dirty="0" err="1">
                <a:solidFill>
                  <a:srgbClr val="FF6600"/>
                </a:solidFill>
              </a:rPr>
              <a:t>Cortes,Burges</a:t>
            </a:r>
            <a:r>
              <a:rPr lang="en-US" dirty="0">
                <a:solidFill>
                  <a:srgbClr val="FF6600"/>
                </a:solidFill>
              </a:rPr>
              <a:t>, (1998)</a:t>
            </a:r>
          </a:p>
        </p:txBody>
      </p:sp>
      <p:sp>
        <p:nvSpPr>
          <p:cNvPr id="41" name="ZoneTexte 40">
            <a:extLst>
              <a:ext uri="{FF2B5EF4-FFF2-40B4-BE49-F238E27FC236}">
                <a16:creationId xmlns:a16="http://schemas.microsoft.com/office/drawing/2014/main" id="{0A381285-951A-B84E-A701-338E21083E43}"/>
              </a:ext>
            </a:extLst>
          </p:cNvPr>
          <p:cNvSpPr txBox="1"/>
          <p:nvPr/>
        </p:nvSpPr>
        <p:spPr>
          <a:xfrm>
            <a:off x="5472541" y="6511638"/>
            <a:ext cx="1329210" cy="369332"/>
          </a:xfrm>
          <a:prstGeom prst="rect">
            <a:avLst/>
          </a:prstGeom>
          <a:noFill/>
        </p:spPr>
        <p:txBody>
          <a:bodyPr wrap="none" rtlCol="0">
            <a:spAutoFit/>
          </a:bodyPr>
          <a:lstStyle/>
          <a:p>
            <a:r>
              <a:rPr lang="fr-FR" dirty="0"/>
              <a:t>N=100 spins</a:t>
            </a:r>
          </a:p>
        </p:txBody>
      </p:sp>
    </p:spTree>
    <p:extLst>
      <p:ext uri="{BB962C8B-B14F-4D97-AF65-F5344CB8AC3E}">
        <p14:creationId xmlns:p14="http://schemas.microsoft.com/office/powerpoint/2010/main" val="145711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5681871" y="1316286"/>
            <a:ext cx="3413341" cy="3240387"/>
            <a:chOff x="210849" y="936624"/>
            <a:chExt cx="3413341" cy="3240387"/>
          </a:xfrm>
        </p:grpSpPr>
        <p:sp>
          <p:nvSpPr>
            <p:cNvPr id="50" name="TextBox 49"/>
            <p:cNvSpPr txBox="1"/>
            <p:nvPr/>
          </p:nvSpPr>
          <p:spPr>
            <a:xfrm>
              <a:off x="210849" y="936624"/>
              <a:ext cx="3338286" cy="3239228"/>
            </a:xfrm>
            <a:prstGeom prst="rect">
              <a:avLst/>
            </a:prstGeom>
            <a:solidFill>
              <a:schemeClr val="lt1">
                <a:alpha val="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p:txBody>
        </p:sp>
        <p:sp>
          <p:nvSpPr>
            <p:cNvPr id="3" name="TextBox 2"/>
            <p:cNvSpPr txBox="1"/>
            <p:nvPr/>
          </p:nvSpPr>
          <p:spPr>
            <a:xfrm>
              <a:off x="1116938" y="964234"/>
              <a:ext cx="1420669" cy="369332"/>
            </a:xfrm>
            <a:prstGeom prst="rect">
              <a:avLst/>
            </a:prstGeom>
            <a:noFill/>
          </p:spPr>
          <p:txBody>
            <a:bodyPr wrap="none" rtlCol="0">
              <a:spAutoFit/>
            </a:bodyPr>
            <a:lstStyle/>
            <a:p>
              <a:r>
                <a:rPr lang="en-US" i="1" dirty="0"/>
                <a:t>Hidden layer</a:t>
              </a:r>
            </a:p>
          </p:txBody>
        </p:sp>
        <p:sp>
          <p:nvSpPr>
            <p:cNvPr id="13" name="TextBox 12"/>
            <p:cNvSpPr txBox="1"/>
            <p:nvPr/>
          </p:nvSpPr>
          <p:spPr>
            <a:xfrm>
              <a:off x="560756" y="3807679"/>
              <a:ext cx="3063434" cy="369332"/>
            </a:xfrm>
            <a:prstGeom prst="rect">
              <a:avLst/>
            </a:prstGeom>
            <a:noFill/>
          </p:spPr>
          <p:txBody>
            <a:bodyPr wrap="none" rtlCol="0">
              <a:spAutoFit/>
            </a:bodyPr>
            <a:lstStyle/>
            <a:p>
              <a:r>
                <a:rPr lang="en-US" i="1" dirty="0"/>
                <a:t>Visible layer (binary/</a:t>
              </a:r>
              <a:r>
                <a:rPr lang="en-US" i="1" dirty="0" err="1"/>
                <a:t>potts</a:t>
              </a:r>
              <a:r>
                <a:rPr lang="en-US" i="1" dirty="0"/>
                <a:t> </a:t>
              </a:r>
              <a:r>
                <a:rPr lang="en-US" i="1" dirty="0" err="1"/>
                <a:t>r.v</a:t>
              </a:r>
              <a:r>
                <a:rPr lang="en-US" i="1" dirty="0"/>
                <a:t>.)</a:t>
              </a:r>
            </a:p>
          </p:txBody>
        </p:sp>
        <p:grpSp>
          <p:nvGrpSpPr>
            <p:cNvPr id="14" name="Group 13"/>
            <p:cNvGrpSpPr/>
            <p:nvPr/>
          </p:nvGrpSpPr>
          <p:grpSpPr>
            <a:xfrm>
              <a:off x="482552" y="1447476"/>
              <a:ext cx="2827731" cy="2209877"/>
              <a:chOff x="3013237" y="2529574"/>
              <a:chExt cx="2375018" cy="1978653"/>
            </a:xfrm>
          </p:grpSpPr>
          <p:grpSp>
            <p:nvGrpSpPr>
              <p:cNvPr id="15" name="Group 14"/>
              <p:cNvGrpSpPr/>
              <p:nvPr/>
            </p:nvGrpSpPr>
            <p:grpSpPr>
              <a:xfrm>
                <a:off x="3013237" y="3860718"/>
                <a:ext cx="2375018" cy="647509"/>
                <a:chOff x="2455904" y="3485357"/>
                <a:chExt cx="2375018" cy="647509"/>
              </a:xfrm>
            </p:grpSpPr>
            <p:sp>
              <p:nvSpPr>
                <p:cNvPr id="30" name="Oval 29"/>
                <p:cNvSpPr/>
                <p:nvPr/>
              </p:nvSpPr>
              <p:spPr>
                <a:xfrm>
                  <a:off x="2455904" y="3485357"/>
                  <a:ext cx="647473" cy="64750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r>
                    <a:rPr lang="en-US" baseline="-25000" dirty="0"/>
                    <a:t>1</a:t>
                  </a:r>
                  <a:endParaRPr lang="en-US" dirty="0"/>
                </a:p>
              </p:txBody>
            </p:sp>
            <p:sp>
              <p:nvSpPr>
                <p:cNvPr id="31" name="Oval 30"/>
                <p:cNvSpPr/>
                <p:nvPr/>
              </p:nvSpPr>
              <p:spPr>
                <a:xfrm>
                  <a:off x="4183449" y="3485357"/>
                  <a:ext cx="647473" cy="64750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r>
                    <a:rPr lang="en-US" baseline="-25000" dirty="0"/>
                    <a:t>3</a:t>
                  </a:r>
                  <a:endParaRPr lang="en-US" dirty="0"/>
                </a:p>
              </p:txBody>
            </p:sp>
            <p:sp>
              <p:nvSpPr>
                <p:cNvPr id="32" name="Oval 31"/>
                <p:cNvSpPr/>
                <p:nvPr/>
              </p:nvSpPr>
              <p:spPr>
                <a:xfrm>
                  <a:off x="3352916" y="3485357"/>
                  <a:ext cx="647473" cy="64750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r>
                    <a:rPr lang="en-US" baseline="-25000" dirty="0"/>
                    <a:t>2</a:t>
                  </a:r>
                  <a:endParaRPr lang="en-US" dirty="0"/>
                </a:p>
              </p:txBody>
            </p:sp>
          </p:grpSp>
          <p:sp>
            <p:nvSpPr>
              <p:cNvPr id="20" name="Oval 19"/>
              <p:cNvSpPr/>
              <p:nvPr/>
            </p:nvSpPr>
            <p:spPr>
              <a:xfrm>
                <a:off x="3488367" y="2529574"/>
                <a:ext cx="547862" cy="572797"/>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h</a:t>
                </a:r>
                <a:r>
                  <a:rPr lang="en-US" baseline="-25000" dirty="0"/>
                  <a:t>1</a:t>
                </a:r>
                <a:endParaRPr lang="en-US" dirty="0"/>
              </a:p>
            </p:txBody>
          </p:sp>
          <p:sp>
            <p:nvSpPr>
              <p:cNvPr id="21" name="Oval 20"/>
              <p:cNvSpPr/>
              <p:nvPr/>
            </p:nvSpPr>
            <p:spPr>
              <a:xfrm>
                <a:off x="4465353" y="2529574"/>
                <a:ext cx="547862" cy="572797"/>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h</a:t>
                </a:r>
                <a:r>
                  <a:rPr lang="en-US" baseline="-25000" dirty="0"/>
                  <a:t>2</a:t>
                </a:r>
                <a:endParaRPr lang="en-US" dirty="0"/>
              </a:p>
            </p:txBody>
          </p:sp>
          <p:cxnSp>
            <p:nvCxnSpPr>
              <p:cNvPr id="24" name="Straight Connector 23"/>
              <p:cNvCxnSpPr>
                <a:stCxn id="30" idx="0"/>
                <a:endCxn id="20" idx="4"/>
              </p:cNvCxnSpPr>
              <p:nvPr/>
            </p:nvCxnSpPr>
            <p:spPr>
              <a:xfrm flipV="1">
                <a:off x="3336974" y="3102371"/>
                <a:ext cx="425324" cy="758347"/>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a:stCxn id="30" idx="0"/>
                <a:endCxn id="21" idx="4"/>
              </p:cNvCxnSpPr>
              <p:nvPr/>
            </p:nvCxnSpPr>
            <p:spPr>
              <a:xfrm flipV="1">
                <a:off x="3336974" y="3102371"/>
                <a:ext cx="1402309" cy="758347"/>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a:stCxn id="32" idx="0"/>
                <a:endCxn id="20" idx="4"/>
              </p:cNvCxnSpPr>
              <p:nvPr/>
            </p:nvCxnSpPr>
            <p:spPr>
              <a:xfrm flipH="1" flipV="1">
                <a:off x="3762298" y="3102371"/>
                <a:ext cx="471688" cy="758347"/>
              </a:xfrm>
              <a:prstGeom prst="line">
                <a:avLst/>
              </a:prstGeom>
            </p:spPr>
            <p:style>
              <a:lnRef idx="2">
                <a:schemeClr val="dk1"/>
              </a:lnRef>
              <a:fillRef idx="0">
                <a:schemeClr val="dk1"/>
              </a:fillRef>
              <a:effectRef idx="1">
                <a:schemeClr val="dk1"/>
              </a:effectRef>
              <a:fontRef idx="minor">
                <a:schemeClr val="tx1"/>
              </a:fontRef>
            </p:style>
          </p:cxnSp>
          <p:cxnSp>
            <p:nvCxnSpPr>
              <p:cNvPr id="27" name="Straight Connector 26"/>
              <p:cNvCxnSpPr>
                <a:stCxn id="31" idx="0"/>
                <a:endCxn id="20" idx="4"/>
              </p:cNvCxnSpPr>
              <p:nvPr/>
            </p:nvCxnSpPr>
            <p:spPr>
              <a:xfrm flipH="1" flipV="1">
                <a:off x="3762298" y="3102371"/>
                <a:ext cx="1302221" cy="758347"/>
              </a:xfrm>
              <a:prstGeom prst="line">
                <a:avLst/>
              </a:prstGeom>
            </p:spPr>
            <p:style>
              <a:lnRef idx="2">
                <a:schemeClr val="dk1"/>
              </a:lnRef>
              <a:fillRef idx="0">
                <a:schemeClr val="dk1"/>
              </a:fillRef>
              <a:effectRef idx="1">
                <a:schemeClr val="dk1"/>
              </a:effectRef>
              <a:fontRef idx="minor">
                <a:schemeClr val="tx1"/>
              </a:fontRef>
            </p:style>
          </p:cxnSp>
          <p:cxnSp>
            <p:nvCxnSpPr>
              <p:cNvPr id="28" name="Straight Connector 27"/>
              <p:cNvCxnSpPr>
                <a:stCxn id="32" idx="0"/>
                <a:endCxn id="21" idx="4"/>
              </p:cNvCxnSpPr>
              <p:nvPr/>
            </p:nvCxnSpPr>
            <p:spPr>
              <a:xfrm flipV="1">
                <a:off x="4233986" y="3102371"/>
                <a:ext cx="505297" cy="758347"/>
              </a:xfrm>
              <a:prstGeom prst="line">
                <a:avLst/>
              </a:prstGeom>
            </p:spPr>
            <p:style>
              <a:lnRef idx="2">
                <a:schemeClr val="dk1"/>
              </a:lnRef>
              <a:fillRef idx="0">
                <a:schemeClr val="dk1"/>
              </a:fillRef>
              <a:effectRef idx="1">
                <a:schemeClr val="dk1"/>
              </a:effectRef>
              <a:fontRef idx="minor">
                <a:schemeClr val="tx1"/>
              </a:fontRef>
            </p:style>
          </p:cxnSp>
          <p:cxnSp>
            <p:nvCxnSpPr>
              <p:cNvPr id="29" name="Straight Connector 28"/>
              <p:cNvCxnSpPr>
                <a:stCxn id="31" idx="0"/>
                <a:endCxn id="21" idx="4"/>
              </p:cNvCxnSpPr>
              <p:nvPr/>
            </p:nvCxnSpPr>
            <p:spPr>
              <a:xfrm flipH="1" flipV="1">
                <a:off x="4739283" y="3102371"/>
                <a:ext cx="325235" cy="758347"/>
              </a:xfrm>
              <a:prstGeom prst="line">
                <a:avLst/>
              </a:prstGeom>
            </p:spPr>
            <p:style>
              <a:lnRef idx="2">
                <a:schemeClr val="dk1"/>
              </a:lnRef>
              <a:fillRef idx="0">
                <a:schemeClr val="dk1"/>
              </a:fillRef>
              <a:effectRef idx="1">
                <a:schemeClr val="dk1"/>
              </a:effectRef>
              <a:fontRef idx="minor">
                <a:schemeClr val="tx1"/>
              </a:fontRef>
            </p:style>
          </p:cxnSp>
        </p:grpSp>
      </p:grpSp>
      <p:sp>
        <p:nvSpPr>
          <p:cNvPr id="51" name="TextBox 50"/>
          <p:cNvSpPr txBox="1"/>
          <p:nvPr/>
        </p:nvSpPr>
        <p:spPr>
          <a:xfrm>
            <a:off x="-508000" y="302381"/>
            <a:ext cx="184666" cy="369332"/>
          </a:xfrm>
          <a:prstGeom prst="rect">
            <a:avLst/>
          </a:prstGeom>
          <a:noFill/>
        </p:spPr>
        <p:txBody>
          <a:bodyPr wrap="none" rtlCol="0">
            <a:spAutoFit/>
          </a:bodyPr>
          <a:lstStyle/>
          <a:p>
            <a:endParaRPr lang="en-US" dirty="0"/>
          </a:p>
        </p:txBody>
      </p:sp>
      <p:sp>
        <p:nvSpPr>
          <p:cNvPr id="6" name="Shape 71"/>
          <p:cNvSpPr txBox="1">
            <a:spLocks/>
          </p:cNvSpPr>
          <p:nvPr/>
        </p:nvSpPr>
        <p:spPr>
          <a:xfrm>
            <a:off x="341877" y="1067244"/>
            <a:ext cx="4955105" cy="1745719"/>
          </a:xfrm>
          <a:prstGeom prst="rect">
            <a:avLst/>
          </a:prstGeom>
          <a:ln>
            <a:noFill/>
          </a:ln>
        </p:spPr>
        <p:style>
          <a:lnRef idx="2">
            <a:schemeClr val="accent3"/>
          </a:lnRef>
          <a:fillRef idx="1">
            <a:schemeClr val="lt1"/>
          </a:fillRef>
          <a:effectRef idx="0">
            <a:schemeClr val="accent3"/>
          </a:effectRef>
          <a:fontRef idx="minor">
            <a:schemeClr val="dk1"/>
          </a:fontRef>
        </p:style>
        <p:txBody>
          <a:bodyPr vert="horz" lIns="91425" tIns="91425" rIns="91425" bIns="91425"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25450" indent="-285750">
              <a:spcBef>
                <a:spcPts val="0"/>
              </a:spcBef>
              <a:buSzPct val="100000"/>
            </a:pPr>
            <a:r>
              <a:rPr lang="en-GB" sz="1800" b="1" dirty="0"/>
              <a:t>Graphical model</a:t>
            </a:r>
            <a:r>
              <a:rPr lang="en-GB" sz="1800" dirty="0"/>
              <a:t> constituted by two sets of random variables that are coupled together.</a:t>
            </a:r>
          </a:p>
          <a:p>
            <a:pPr marL="425450" indent="-285750">
              <a:spcBef>
                <a:spcPts val="0"/>
              </a:spcBef>
              <a:buSzPct val="100000"/>
            </a:pPr>
            <a:endParaRPr lang="en-GB" sz="1800" dirty="0"/>
          </a:p>
          <a:p>
            <a:pPr marL="425450" indent="-285750">
              <a:spcBef>
                <a:spcPts val="0"/>
              </a:spcBef>
              <a:buSzPct val="100000"/>
            </a:pPr>
            <a:endParaRPr lang="en-GB" sz="1800" dirty="0"/>
          </a:p>
          <a:p>
            <a:pPr marL="425450" indent="-285750">
              <a:spcBef>
                <a:spcPts val="0"/>
              </a:spcBef>
              <a:buSzPct val="100000"/>
            </a:pPr>
            <a:endParaRPr lang="en-GB" sz="1800" dirty="0"/>
          </a:p>
          <a:p>
            <a:pPr marL="139700" indent="0">
              <a:spcBef>
                <a:spcPts val="0"/>
              </a:spcBef>
              <a:buSzPct val="100000"/>
              <a:buNone/>
            </a:pPr>
            <a:endParaRPr lang="en-GB" sz="1800" dirty="0"/>
          </a:p>
          <a:p>
            <a:pPr marL="139700" indent="0">
              <a:spcBef>
                <a:spcPts val="0"/>
              </a:spcBef>
              <a:buSzPct val="100000"/>
              <a:buNone/>
            </a:pPr>
            <a:endParaRPr lang="en-GB" sz="1800" dirty="0"/>
          </a:p>
          <a:p>
            <a:pPr marL="139700" indent="0">
              <a:spcBef>
                <a:spcPts val="0"/>
              </a:spcBef>
              <a:buSzPct val="100000"/>
              <a:buNone/>
            </a:pPr>
            <a:endParaRPr lang="en-GB" sz="1800" dirty="0"/>
          </a:p>
          <a:p>
            <a:pPr marL="139700" indent="0">
              <a:spcBef>
                <a:spcPts val="0"/>
              </a:spcBef>
              <a:buSzPct val="100000"/>
              <a:buNone/>
            </a:pPr>
            <a:endParaRPr lang="en-GB" sz="1800" dirty="0"/>
          </a:p>
          <a:p>
            <a:pPr marL="139700" indent="0">
              <a:spcBef>
                <a:spcPts val="0"/>
              </a:spcBef>
              <a:buSzPct val="100000"/>
              <a:buNone/>
            </a:pPr>
            <a:endParaRPr lang="en-GB" sz="1800" dirty="0"/>
          </a:p>
          <a:p>
            <a:pPr marL="139700" indent="0">
              <a:spcBef>
                <a:spcPts val="0"/>
              </a:spcBef>
              <a:buSzPct val="100000"/>
              <a:buNone/>
            </a:pPr>
            <a:r>
              <a:rPr lang="en-GB" sz="1800" dirty="0"/>
              <a:t>. </a:t>
            </a:r>
          </a:p>
          <a:p>
            <a:pPr marL="425450" indent="-285750">
              <a:spcBef>
                <a:spcPts val="0"/>
              </a:spcBef>
              <a:buSzPct val="100000"/>
            </a:pPr>
            <a:endParaRPr lang="en-GB" sz="1800" dirty="0"/>
          </a:p>
          <a:p>
            <a:pPr marL="139700" indent="0">
              <a:spcBef>
                <a:spcPts val="0"/>
              </a:spcBef>
              <a:buSzPct val="100000"/>
              <a:buNone/>
            </a:pPr>
            <a:endParaRPr lang="en-GB" sz="1800" dirty="0"/>
          </a:p>
          <a:p>
            <a:pPr marL="425450" indent="-285750">
              <a:spcBef>
                <a:spcPts val="0"/>
              </a:spcBef>
              <a:buSzPct val="100000"/>
            </a:pPr>
            <a:endParaRPr lang="en-GB" sz="1800" dirty="0"/>
          </a:p>
          <a:p>
            <a:pPr marL="425450" indent="-285750">
              <a:spcBef>
                <a:spcPts val="0"/>
              </a:spcBef>
              <a:buSzPct val="100000"/>
            </a:pPr>
            <a:endParaRPr lang="en-GB" sz="1800" dirty="0"/>
          </a:p>
        </p:txBody>
      </p:sp>
      <p:graphicFrame>
        <p:nvGraphicFramePr>
          <p:cNvPr id="34" name="Objet 33"/>
          <p:cNvGraphicFramePr>
            <a:graphicFrameLocks noChangeAspect="1"/>
          </p:cNvGraphicFramePr>
          <p:nvPr>
            <p:extLst/>
          </p:nvPr>
        </p:nvGraphicFramePr>
        <p:xfrm>
          <a:off x="1275193" y="2099495"/>
          <a:ext cx="2830857" cy="713468"/>
        </p:xfrm>
        <a:graphic>
          <a:graphicData uri="http://schemas.openxmlformats.org/presentationml/2006/ole">
            <mc:AlternateContent xmlns:mc="http://schemas.openxmlformats.org/markup-compatibility/2006">
              <mc:Choice xmlns:v="urn:schemas-microsoft-com:vml" Requires="v">
                <p:oleObj spid="_x0000_s237656" name="…quation" r:id="rId4" imgW="1562100" imgH="393700" progId="Equation.3">
                  <p:embed/>
                </p:oleObj>
              </mc:Choice>
              <mc:Fallback>
                <p:oleObj name="…quation" r:id="rId4" imgW="1562100" imgH="393700" progId="Equation.3">
                  <p:embed/>
                  <p:pic>
                    <p:nvPicPr>
                      <p:cNvPr id="34" name="Objet 33"/>
                      <p:cNvPicPr/>
                      <p:nvPr/>
                    </p:nvPicPr>
                    <p:blipFill>
                      <a:blip r:embed="rId5"/>
                      <a:stretch>
                        <a:fillRect/>
                      </a:stretch>
                    </p:blipFill>
                    <p:spPr>
                      <a:xfrm>
                        <a:off x="1275193" y="2099495"/>
                        <a:ext cx="2830857" cy="713468"/>
                      </a:xfrm>
                      <a:prstGeom prst="rect">
                        <a:avLst/>
                      </a:prstGeom>
                    </p:spPr>
                  </p:pic>
                </p:oleObj>
              </mc:Fallback>
            </mc:AlternateContent>
          </a:graphicData>
        </a:graphic>
      </p:graphicFrame>
      <p:graphicFrame>
        <p:nvGraphicFramePr>
          <p:cNvPr id="35" name="Objet 34"/>
          <p:cNvGraphicFramePr>
            <a:graphicFrameLocks noChangeAspect="1"/>
          </p:cNvGraphicFramePr>
          <p:nvPr>
            <p:extLst/>
          </p:nvPr>
        </p:nvGraphicFramePr>
        <p:xfrm>
          <a:off x="514350" y="2965450"/>
          <a:ext cx="4902200" cy="712788"/>
        </p:xfrm>
        <a:graphic>
          <a:graphicData uri="http://schemas.openxmlformats.org/presentationml/2006/ole">
            <mc:AlternateContent xmlns:mc="http://schemas.openxmlformats.org/markup-compatibility/2006">
              <mc:Choice xmlns:v="urn:schemas-microsoft-com:vml" Requires="v">
                <p:oleObj spid="_x0000_s237657" name="…quation" r:id="rId6" imgW="2705100" imgH="393700" progId="Equation.3">
                  <p:embed/>
                </p:oleObj>
              </mc:Choice>
              <mc:Fallback>
                <p:oleObj name="…quation" r:id="rId6" imgW="2705100" imgH="393700" progId="Equation.3">
                  <p:embed/>
                  <p:pic>
                    <p:nvPicPr>
                      <p:cNvPr id="35" name="Objet 34"/>
                      <p:cNvPicPr/>
                      <p:nvPr/>
                    </p:nvPicPr>
                    <p:blipFill>
                      <a:blip r:embed="rId7"/>
                      <a:stretch>
                        <a:fillRect/>
                      </a:stretch>
                    </p:blipFill>
                    <p:spPr>
                      <a:xfrm>
                        <a:off x="514350" y="2965450"/>
                        <a:ext cx="4902200" cy="712788"/>
                      </a:xfrm>
                      <a:prstGeom prst="rect">
                        <a:avLst/>
                      </a:prstGeom>
                    </p:spPr>
                  </p:pic>
                </p:oleObj>
              </mc:Fallback>
            </mc:AlternateContent>
          </a:graphicData>
        </a:graphic>
      </p:graphicFrame>
      <p:graphicFrame>
        <p:nvGraphicFramePr>
          <p:cNvPr id="36" name="Objet 35"/>
          <p:cNvGraphicFramePr>
            <a:graphicFrameLocks noChangeAspect="1"/>
          </p:cNvGraphicFramePr>
          <p:nvPr>
            <p:extLst/>
          </p:nvPr>
        </p:nvGraphicFramePr>
        <p:xfrm>
          <a:off x="5855213" y="2515741"/>
          <a:ext cx="495207" cy="523275"/>
        </p:xfrm>
        <a:graphic>
          <a:graphicData uri="http://schemas.openxmlformats.org/presentationml/2006/ole">
            <mc:AlternateContent xmlns:mc="http://schemas.openxmlformats.org/markup-compatibility/2006">
              <mc:Choice xmlns:v="urn:schemas-microsoft-com:vml" Requires="v">
                <p:oleObj spid="_x0000_s237658" name="…quation" r:id="rId8" imgW="215900" imgH="228600" progId="Equation.3">
                  <p:embed/>
                </p:oleObj>
              </mc:Choice>
              <mc:Fallback>
                <p:oleObj name="…quation" r:id="rId8" imgW="215900" imgH="228600" progId="Equation.3">
                  <p:embed/>
                  <p:pic>
                    <p:nvPicPr>
                      <p:cNvPr id="36" name="Objet 35"/>
                      <p:cNvPicPr/>
                      <p:nvPr/>
                    </p:nvPicPr>
                    <p:blipFill>
                      <a:blip r:embed="rId9"/>
                      <a:stretch>
                        <a:fillRect/>
                      </a:stretch>
                    </p:blipFill>
                    <p:spPr>
                      <a:xfrm>
                        <a:off x="5855213" y="2515741"/>
                        <a:ext cx="495207" cy="523275"/>
                      </a:xfrm>
                      <a:prstGeom prst="rect">
                        <a:avLst/>
                      </a:prstGeom>
                    </p:spPr>
                  </p:pic>
                </p:oleObj>
              </mc:Fallback>
            </mc:AlternateContent>
          </a:graphicData>
        </a:graphic>
      </p:graphicFrame>
      <p:sp>
        <p:nvSpPr>
          <p:cNvPr id="2" name="ZoneTexte 1"/>
          <p:cNvSpPr txBox="1"/>
          <p:nvPr/>
        </p:nvSpPr>
        <p:spPr>
          <a:xfrm>
            <a:off x="5765078" y="4192588"/>
            <a:ext cx="333670" cy="369332"/>
          </a:xfrm>
          <a:prstGeom prst="rect">
            <a:avLst/>
          </a:prstGeom>
          <a:noFill/>
        </p:spPr>
        <p:txBody>
          <a:bodyPr wrap="none" rtlCol="0">
            <a:spAutoFit/>
          </a:bodyPr>
          <a:lstStyle/>
          <a:p>
            <a:r>
              <a:rPr lang="fr-FR" dirty="0"/>
              <a:t>N</a:t>
            </a:r>
          </a:p>
        </p:txBody>
      </p:sp>
      <p:pic>
        <p:nvPicPr>
          <p:cNvPr id="4" name="Image 3"/>
          <p:cNvPicPr>
            <a:picLocks noChangeAspect="1"/>
          </p:cNvPicPr>
          <p:nvPr/>
        </p:nvPicPr>
        <p:blipFill>
          <a:blip r:embed="rId10"/>
          <a:stretch>
            <a:fillRect/>
          </a:stretch>
        </p:blipFill>
        <p:spPr>
          <a:xfrm>
            <a:off x="3276600" y="2768600"/>
            <a:ext cx="2578100" cy="1308100"/>
          </a:xfrm>
          <a:prstGeom prst="rect">
            <a:avLst/>
          </a:prstGeom>
        </p:spPr>
      </p:pic>
      <p:pic>
        <p:nvPicPr>
          <p:cNvPr id="37" name="Image 36"/>
          <p:cNvPicPr>
            <a:picLocks noChangeAspect="1"/>
          </p:cNvPicPr>
          <p:nvPr/>
        </p:nvPicPr>
        <p:blipFill>
          <a:blip r:embed="rId11"/>
          <a:stretch>
            <a:fillRect/>
          </a:stretch>
        </p:blipFill>
        <p:spPr>
          <a:xfrm>
            <a:off x="5745371" y="1941187"/>
            <a:ext cx="692806" cy="400429"/>
          </a:xfrm>
          <a:prstGeom prst="rect">
            <a:avLst/>
          </a:prstGeom>
        </p:spPr>
      </p:pic>
      <p:pic>
        <p:nvPicPr>
          <p:cNvPr id="39" name="Image 38"/>
          <p:cNvPicPr>
            <a:picLocks noChangeAspect="1"/>
          </p:cNvPicPr>
          <p:nvPr/>
        </p:nvPicPr>
        <p:blipFill>
          <a:blip r:embed="rId12"/>
          <a:stretch>
            <a:fillRect/>
          </a:stretch>
        </p:blipFill>
        <p:spPr>
          <a:xfrm>
            <a:off x="5156200" y="3505200"/>
            <a:ext cx="723900" cy="435985"/>
          </a:xfrm>
          <a:prstGeom prst="rect">
            <a:avLst/>
          </a:prstGeom>
        </p:spPr>
      </p:pic>
      <p:sp>
        <p:nvSpPr>
          <p:cNvPr id="7" name="ZoneTexte 6">
            <a:extLst>
              <a:ext uri="{FF2B5EF4-FFF2-40B4-BE49-F238E27FC236}">
                <a16:creationId xmlns:a16="http://schemas.microsoft.com/office/drawing/2014/main" id="{5646D7F5-0EED-FE40-9492-4376B031DD67}"/>
              </a:ext>
            </a:extLst>
          </p:cNvPr>
          <p:cNvSpPr txBox="1"/>
          <p:nvPr/>
        </p:nvSpPr>
        <p:spPr>
          <a:xfrm>
            <a:off x="514350" y="3830725"/>
            <a:ext cx="5183278" cy="646331"/>
          </a:xfrm>
          <a:prstGeom prst="rect">
            <a:avLst/>
          </a:prstGeom>
          <a:noFill/>
        </p:spPr>
        <p:txBody>
          <a:bodyPr wrap="none" rtlCol="0">
            <a:spAutoFit/>
          </a:bodyPr>
          <a:lstStyle/>
          <a:p>
            <a:r>
              <a:rPr lang="fr-FR" dirty="0" err="1"/>
              <a:t>Given</a:t>
            </a:r>
            <a:r>
              <a:rPr lang="fr-FR" dirty="0"/>
              <a:t> an </a:t>
            </a:r>
            <a:r>
              <a:rPr lang="fr-FR" dirty="0" err="1"/>
              <a:t>hidden</a:t>
            </a:r>
            <a:r>
              <a:rPr lang="fr-FR" dirty="0"/>
              <a:t> unit configuration the visible unit </a:t>
            </a:r>
            <a:r>
              <a:rPr lang="fr-FR" dirty="0">
                <a:latin typeface="Symbol" pitchFamily="2" charset="2"/>
                <a:ea typeface="Apple Symbols" panose="02000000000000000000" pitchFamily="2" charset="-79"/>
                <a:cs typeface="Apple Symbols" panose="02000000000000000000" pitchFamily="2" charset="-79"/>
              </a:rPr>
              <a:t> </a:t>
            </a:r>
          </a:p>
          <a:p>
            <a:r>
              <a:rPr lang="fr-FR" dirty="0" err="1">
                <a:latin typeface="+mj-lt"/>
                <a:ea typeface="Apple Symbols" panose="02000000000000000000" pitchFamily="2" charset="-79"/>
                <a:cs typeface="Apple Symbols" panose="02000000000000000000" pitchFamily="2" charset="-79"/>
              </a:rPr>
              <a:t>takes</a:t>
            </a:r>
            <a:r>
              <a:rPr lang="fr-FR" dirty="0">
                <a:latin typeface="+mj-lt"/>
                <a:ea typeface="Apple Symbols" panose="02000000000000000000" pitchFamily="2" charset="-79"/>
                <a:cs typeface="Apple Symbols" panose="02000000000000000000" pitchFamily="2" charset="-79"/>
              </a:rPr>
              <a:t> the  value v</a:t>
            </a:r>
            <a:r>
              <a:rPr lang="fr-FR" baseline="-25000" dirty="0">
                <a:latin typeface="+mj-lt"/>
                <a:ea typeface="Apple Symbols" panose="02000000000000000000" pitchFamily="2" charset="-79"/>
                <a:cs typeface="Apple Symbols" panose="02000000000000000000" pitchFamily="2" charset="-79"/>
              </a:rPr>
              <a:t>i</a:t>
            </a:r>
            <a:r>
              <a:rPr lang="fr-FR" dirty="0">
                <a:latin typeface="+mj-lt"/>
                <a:ea typeface="Apple Symbols" panose="02000000000000000000" pitchFamily="2" charset="-79"/>
                <a:cs typeface="Apple Symbols" panose="02000000000000000000" pitchFamily="2" charset="-79"/>
              </a:rPr>
              <a:t> </a:t>
            </a:r>
            <a:r>
              <a:rPr lang="fr-FR" dirty="0" err="1">
                <a:latin typeface="+mj-lt"/>
                <a:ea typeface="Apple Symbols" panose="02000000000000000000" pitchFamily="2" charset="-79"/>
                <a:cs typeface="Apple Symbols" panose="02000000000000000000" pitchFamily="2" charset="-79"/>
              </a:rPr>
              <a:t>with</a:t>
            </a:r>
            <a:r>
              <a:rPr lang="fr-FR" dirty="0">
                <a:latin typeface="+mj-lt"/>
                <a:ea typeface="Apple Symbols" panose="02000000000000000000" pitchFamily="2" charset="-79"/>
                <a:cs typeface="Apple Symbols" panose="02000000000000000000" pitchFamily="2" charset="-79"/>
              </a:rPr>
              <a:t> </a:t>
            </a:r>
            <a:r>
              <a:rPr lang="fr-FR" dirty="0" err="1">
                <a:latin typeface="+mj-lt"/>
                <a:ea typeface="Apple Symbols" panose="02000000000000000000" pitchFamily="2" charset="-79"/>
                <a:cs typeface="Apple Symbols" panose="02000000000000000000" pitchFamily="2" charset="-79"/>
              </a:rPr>
              <a:t>probability</a:t>
            </a:r>
            <a:endParaRPr lang="fr-FR" dirty="0"/>
          </a:p>
        </p:txBody>
      </p:sp>
      <p:cxnSp>
        <p:nvCxnSpPr>
          <p:cNvPr id="11" name="Connecteur droit avec flèche 10">
            <a:extLst>
              <a:ext uri="{FF2B5EF4-FFF2-40B4-BE49-F238E27FC236}">
                <a16:creationId xmlns:a16="http://schemas.microsoft.com/office/drawing/2014/main" id="{DCC6FFFA-55E5-6B48-8F1B-49981D56D8FE}"/>
              </a:ext>
            </a:extLst>
          </p:cNvPr>
          <p:cNvCxnSpPr>
            <a:cxnSpLocks/>
          </p:cNvCxnSpPr>
          <p:nvPr/>
        </p:nvCxnSpPr>
        <p:spPr>
          <a:xfrm flipH="1">
            <a:off x="6325081" y="2555498"/>
            <a:ext cx="298223" cy="532387"/>
          </a:xfrm>
          <a:prstGeom prst="straightConnector1">
            <a:avLst/>
          </a:prstGeom>
          <a:ln>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pic>
        <p:nvPicPr>
          <p:cNvPr id="18" name="Image 17">
            <a:extLst>
              <a:ext uri="{FF2B5EF4-FFF2-40B4-BE49-F238E27FC236}">
                <a16:creationId xmlns:a16="http://schemas.microsoft.com/office/drawing/2014/main" id="{29617F41-7D7B-C743-9F87-BB3693A7B401}"/>
              </a:ext>
            </a:extLst>
          </p:cNvPr>
          <p:cNvPicPr>
            <a:picLocks noChangeAspect="1"/>
          </p:cNvPicPr>
          <p:nvPr/>
        </p:nvPicPr>
        <p:blipFill>
          <a:blip r:embed="rId13"/>
          <a:stretch>
            <a:fillRect/>
          </a:stretch>
        </p:blipFill>
        <p:spPr>
          <a:xfrm>
            <a:off x="800095" y="4800018"/>
            <a:ext cx="4009094" cy="838782"/>
          </a:xfrm>
          <a:prstGeom prst="rect">
            <a:avLst/>
          </a:prstGeom>
        </p:spPr>
      </p:pic>
      <p:sp>
        <p:nvSpPr>
          <p:cNvPr id="42" name="Title 1">
            <a:extLst>
              <a:ext uri="{FF2B5EF4-FFF2-40B4-BE49-F238E27FC236}">
                <a16:creationId xmlns:a16="http://schemas.microsoft.com/office/drawing/2014/main" id="{E5F233C1-AEF5-3240-959A-E381D34BFC0E}"/>
              </a:ext>
            </a:extLst>
          </p:cNvPr>
          <p:cNvSpPr txBox="1">
            <a:spLocks/>
          </p:cNvSpPr>
          <p:nvPr/>
        </p:nvSpPr>
        <p:spPr>
          <a:xfrm>
            <a:off x="0" y="14485"/>
            <a:ext cx="9095212" cy="778979"/>
          </a:xfrm>
          <a:prstGeom prst="rect">
            <a:avLst/>
          </a:prstGeom>
          <a:solidFill>
            <a:srgbClr val="19178F"/>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 sz="3200" b="1">
                <a:solidFill>
                  <a:schemeClr val="bg1"/>
                </a:solidFill>
              </a:rPr>
              <a:t>Restricted Boltzmann Machines</a:t>
            </a:r>
            <a:endParaRPr lang="en-US" sz="3200" b="1" dirty="0">
              <a:solidFill>
                <a:schemeClr val="bg1"/>
              </a:solidFill>
            </a:endParaRPr>
          </a:p>
        </p:txBody>
      </p:sp>
      <p:sp>
        <p:nvSpPr>
          <p:cNvPr id="33" name="ZoneTexte 32">
            <a:extLst>
              <a:ext uri="{FF2B5EF4-FFF2-40B4-BE49-F238E27FC236}">
                <a16:creationId xmlns:a16="http://schemas.microsoft.com/office/drawing/2014/main" id="{0AB29A33-48EA-C34F-9E57-ACCAE8CD4C4C}"/>
              </a:ext>
            </a:extLst>
          </p:cNvPr>
          <p:cNvSpPr txBox="1"/>
          <p:nvPr/>
        </p:nvSpPr>
        <p:spPr>
          <a:xfrm>
            <a:off x="8446660" y="1749118"/>
            <a:ext cx="699352" cy="646331"/>
          </a:xfrm>
          <a:prstGeom prst="rect">
            <a:avLst/>
          </a:prstGeom>
          <a:noFill/>
          <a:ln>
            <a:noFill/>
          </a:ln>
        </p:spPr>
        <p:txBody>
          <a:bodyPr wrap="square" rtlCol="0">
            <a:spAutoFit/>
          </a:bodyPr>
          <a:lstStyle/>
          <a:p>
            <a:r>
              <a:rPr lang="fr-FR" sz="3600" dirty="0">
                <a:solidFill>
                  <a:srgbClr val="008000"/>
                </a:solidFill>
              </a:rPr>
              <a:t>M</a:t>
            </a:r>
          </a:p>
        </p:txBody>
      </p:sp>
    </p:spTree>
    <p:extLst>
      <p:ext uri="{BB962C8B-B14F-4D97-AF65-F5344CB8AC3E}">
        <p14:creationId xmlns:p14="http://schemas.microsoft.com/office/powerpoint/2010/main" val="507250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5681871" y="1316286"/>
            <a:ext cx="3413341" cy="3240387"/>
            <a:chOff x="210849" y="936624"/>
            <a:chExt cx="3413341" cy="3240387"/>
          </a:xfrm>
        </p:grpSpPr>
        <p:sp>
          <p:nvSpPr>
            <p:cNvPr id="50" name="TextBox 49"/>
            <p:cNvSpPr txBox="1"/>
            <p:nvPr/>
          </p:nvSpPr>
          <p:spPr>
            <a:xfrm>
              <a:off x="210849" y="936624"/>
              <a:ext cx="3338286" cy="3239228"/>
            </a:xfrm>
            <a:prstGeom prst="rect">
              <a:avLst/>
            </a:prstGeom>
            <a:solidFill>
              <a:schemeClr val="lt1">
                <a:alpha val="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p:txBody>
        </p:sp>
        <p:sp>
          <p:nvSpPr>
            <p:cNvPr id="3" name="TextBox 2"/>
            <p:cNvSpPr txBox="1"/>
            <p:nvPr/>
          </p:nvSpPr>
          <p:spPr>
            <a:xfrm>
              <a:off x="1116938" y="964234"/>
              <a:ext cx="1420669" cy="369332"/>
            </a:xfrm>
            <a:prstGeom prst="rect">
              <a:avLst/>
            </a:prstGeom>
            <a:noFill/>
          </p:spPr>
          <p:txBody>
            <a:bodyPr wrap="none" rtlCol="0">
              <a:spAutoFit/>
            </a:bodyPr>
            <a:lstStyle/>
            <a:p>
              <a:r>
                <a:rPr lang="en-US" i="1" dirty="0"/>
                <a:t>Hidden layer</a:t>
              </a:r>
            </a:p>
          </p:txBody>
        </p:sp>
        <p:sp>
          <p:nvSpPr>
            <p:cNvPr id="13" name="TextBox 12"/>
            <p:cNvSpPr txBox="1"/>
            <p:nvPr/>
          </p:nvSpPr>
          <p:spPr>
            <a:xfrm>
              <a:off x="560756" y="3807679"/>
              <a:ext cx="3063434" cy="369332"/>
            </a:xfrm>
            <a:prstGeom prst="rect">
              <a:avLst/>
            </a:prstGeom>
            <a:noFill/>
          </p:spPr>
          <p:txBody>
            <a:bodyPr wrap="none" rtlCol="0">
              <a:spAutoFit/>
            </a:bodyPr>
            <a:lstStyle/>
            <a:p>
              <a:r>
                <a:rPr lang="en-US" i="1" dirty="0"/>
                <a:t>Visible layer (binary/</a:t>
              </a:r>
              <a:r>
                <a:rPr lang="en-US" i="1" dirty="0" err="1"/>
                <a:t>potts</a:t>
              </a:r>
              <a:r>
                <a:rPr lang="en-US" i="1" dirty="0"/>
                <a:t> </a:t>
              </a:r>
              <a:r>
                <a:rPr lang="en-US" i="1" dirty="0" err="1"/>
                <a:t>r.v</a:t>
              </a:r>
              <a:r>
                <a:rPr lang="en-US" i="1" dirty="0"/>
                <a:t>.)</a:t>
              </a:r>
            </a:p>
          </p:txBody>
        </p:sp>
        <p:grpSp>
          <p:nvGrpSpPr>
            <p:cNvPr id="14" name="Group 13"/>
            <p:cNvGrpSpPr/>
            <p:nvPr/>
          </p:nvGrpSpPr>
          <p:grpSpPr>
            <a:xfrm>
              <a:off x="482552" y="1447476"/>
              <a:ext cx="2827731" cy="2209877"/>
              <a:chOff x="3013237" y="2529574"/>
              <a:chExt cx="2375018" cy="1978653"/>
            </a:xfrm>
          </p:grpSpPr>
          <p:grpSp>
            <p:nvGrpSpPr>
              <p:cNvPr id="15" name="Group 14"/>
              <p:cNvGrpSpPr/>
              <p:nvPr/>
            </p:nvGrpSpPr>
            <p:grpSpPr>
              <a:xfrm>
                <a:off x="3013237" y="3860718"/>
                <a:ext cx="2375018" cy="647509"/>
                <a:chOff x="2455904" y="3485357"/>
                <a:chExt cx="2375018" cy="647509"/>
              </a:xfrm>
            </p:grpSpPr>
            <p:sp>
              <p:nvSpPr>
                <p:cNvPr id="30" name="Oval 29"/>
                <p:cNvSpPr/>
                <p:nvPr/>
              </p:nvSpPr>
              <p:spPr>
                <a:xfrm>
                  <a:off x="2455904" y="3485357"/>
                  <a:ext cx="647473" cy="64750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r>
                    <a:rPr lang="en-US" baseline="-25000" dirty="0"/>
                    <a:t>1</a:t>
                  </a:r>
                  <a:endParaRPr lang="en-US" dirty="0"/>
                </a:p>
              </p:txBody>
            </p:sp>
            <p:sp>
              <p:nvSpPr>
                <p:cNvPr id="31" name="Oval 30"/>
                <p:cNvSpPr/>
                <p:nvPr/>
              </p:nvSpPr>
              <p:spPr>
                <a:xfrm>
                  <a:off x="4183449" y="3485357"/>
                  <a:ext cx="647473" cy="64750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r>
                    <a:rPr lang="en-US" baseline="-25000" dirty="0"/>
                    <a:t>3</a:t>
                  </a:r>
                  <a:endParaRPr lang="en-US" dirty="0"/>
                </a:p>
              </p:txBody>
            </p:sp>
            <p:sp>
              <p:nvSpPr>
                <p:cNvPr id="32" name="Oval 31"/>
                <p:cNvSpPr/>
                <p:nvPr/>
              </p:nvSpPr>
              <p:spPr>
                <a:xfrm>
                  <a:off x="3352916" y="3485357"/>
                  <a:ext cx="647473" cy="64750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r>
                    <a:rPr lang="en-US" baseline="-25000" dirty="0"/>
                    <a:t>2</a:t>
                  </a:r>
                  <a:endParaRPr lang="en-US" dirty="0"/>
                </a:p>
              </p:txBody>
            </p:sp>
          </p:grpSp>
          <p:sp>
            <p:nvSpPr>
              <p:cNvPr id="20" name="Oval 19"/>
              <p:cNvSpPr/>
              <p:nvPr/>
            </p:nvSpPr>
            <p:spPr>
              <a:xfrm>
                <a:off x="3488367" y="2529574"/>
                <a:ext cx="547862" cy="572797"/>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h</a:t>
                </a:r>
                <a:r>
                  <a:rPr lang="en-US" baseline="-25000" dirty="0"/>
                  <a:t>1</a:t>
                </a:r>
                <a:endParaRPr lang="en-US" dirty="0"/>
              </a:p>
            </p:txBody>
          </p:sp>
          <p:sp>
            <p:nvSpPr>
              <p:cNvPr id="21" name="Oval 20"/>
              <p:cNvSpPr/>
              <p:nvPr/>
            </p:nvSpPr>
            <p:spPr>
              <a:xfrm>
                <a:off x="4465353" y="2529574"/>
                <a:ext cx="547862" cy="572797"/>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h</a:t>
                </a:r>
                <a:r>
                  <a:rPr lang="en-US" baseline="-25000" dirty="0"/>
                  <a:t>2</a:t>
                </a:r>
                <a:endParaRPr lang="en-US" dirty="0"/>
              </a:p>
            </p:txBody>
          </p:sp>
          <p:cxnSp>
            <p:nvCxnSpPr>
              <p:cNvPr id="24" name="Straight Connector 23"/>
              <p:cNvCxnSpPr>
                <a:stCxn id="30" idx="0"/>
                <a:endCxn id="20" idx="4"/>
              </p:cNvCxnSpPr>
              <p:nvPr/>
            </p:nvCxnSpPr>
            <p:spPr>
              <a:xfrm flipV="1">
                <a:off x="3336974" y="3102371"/>
                <a:ext cx="425324" cy="758347"/>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a:stCxn id="30" idx="0"/>
                <a:endCxn id="21" idx="4"/>
              </p:cNvCxnSpPr>
              <p:nvPr/>
            </p:nvCxnSpPr>
            <p:spPr>
              <a:xfrm flipV="1">
                <a:off x="3336974" y="3102371"/>
                <a:ext cx="1402309" cy="758347"/>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a:stCxn id="32" idx="0"/>
                <a:endCxn id="20" idx="4"/>
              </p:cNvCxnSpPr>
              <p:nvPr/>
            </p:nvCxnSpPr>
            <p:spPr>
              <a:xfrm flipH="1" flipV="1">
                <a:off x="3762298" y="3102371"/>
                <a:ext cx="471688" cy="758347"/>
              </a:xfrm>
              <a:prstGeom prst="line">
                <a:avLst/>
              </a:prstGeom>
            </p:spPr>
            <p:style>
              <a:lnRef idx="2">
                <a:schemeClr val="dk1"/>
              </a:lnRef>
              <a:fillRef idx="0">
                <a:schemeClr val="dk1"/>
              </a:fillRef>
              <a:effectRef idx="1">
                <a:schemeClr val="dk1"/>
              </a:effectRef>
              <a:fontRef idx="minor">
                <a:schemeClr val="tx1"/>
              </a:fontRef>
            </p:style>
          </p:cxnSp>
          <p:cxnSp>
            <p:nvCxnSpPr>
              <p:cNvPr id="27" name="Straight Connector 26"/>
              <p:cNvCxnSpPr>
                <a:stCxn id="31" idx="0"/>
                <a:endCxn id="20" idx="4"/>
              </p:cNvCxnSpPr>
              <p:nvPr/>
            </p:nvCxnSpPr>
            <p:spPr>
              <a:xfrm flipH="1" flipV="1">
                <a:off x="3762298" y="3102371"/>
                <a:ext cx="1302221" cy="758347"/>
              </a:xfrm>
              <a:prstGeom prst="line">
                <a:avLst/>
              </a:prstGeom>
            </p:spPr>
            <p:style>
              <a:lnRef idx="2">
                <a:schemeClr val="dk1"/>
              </a:lnRef>
              <a:fillRef idx="0">
                <a:schemeClr val="dk1"/>
              </a:fillRef>
              <a:effectRef idx="1">
                <a:schemeClr val="dk1"/>
              </a:effectRef>
              <a:fontRef idx="minor">
                <a:schemeClr val="tx1"/>
              </a:fontRef>
            </p:style>
          </p:cxnSp>
          <p:cxnSp>
            <p:nvCxnSpPr>
              <p:cNvPr id="28" name="Straight Connector 27"/>
              <p:cNvCxnSpPr>
                <a:stCxn id="32" idx="0"/>
                <a:endCxn id="21" idx="4"/>
              </p:cNvCxnSpPr>
              <p:nvPr/>
            </p:nvCxnSpPr>
            <p:spPr>
              <a:xfrm flipV="1">
                <a:off x="4233986" y="3102371"/>
                <a:ext cx="505297" cy="758347"/>
              </a:xfrm>
              <a:prstGeom prst="line">
                <a:avLst/>
              </a:prstGeom>
            </p:spPr>
            <p:style>
              <a:lnRef idx="2">
                <a:schemeClr val="dk1"/>
              </a:lnRef>
              <a:fillRef idx="0">
                <a:schemeClr val="dk1"/>
              </a:fillRef>
              <a:effectRef idx="1">
                <a:schemeClr val="dk1"/>
              </a:effectRef>
              <a:fontRef idx="minor">
                <a:schemeClr val="tx1"/>
              </a:fontRef>
            </p:style>
          </p:cxnSp>
          <p:cxnSp>
            <p:nvCxnSpPr>
              <p:cNvPr id="29" name="Straight Connector 28"/>
              <p:cNvCxnSpPr>
                <a:stCxn id="31" idx="0"/>
                <a:endCxn id="21" idx="4"/>
              </p:cNvCxnSpPr>
              <p:nvPr/>
            </p:nvCxnSpPr>
            <p:spPr>
              <a:xfrm flipH="1" flipV="1">
                <a:off x="4739283" y="3102371"/>
                <a:ext cx="325235" cy="758347"/>
              </a:xfrm>
              <a:prstGeom prst="line">
                <a:avLst/>
              </a:prstGeom>
            </p:spPr>
            <p:style>
              <a:lnRef idx="2">
                <a:schemeClr val="dk1"/>
              </a:lnRef>
              <a:fillRef idx="0">
                <a:schemeClr val="dk1"/>
              </a:fillRef>
              <a:effectRef idx="1">
                <a:schemeClr val="dk1"/>
              </a:effectRef>
              <a:fontRef idx="minor">
                <a:schemeClr val="tx1"/>
              </a:fontRef>
            </p:style>
          </p:cxnSp>
        </p:grpSp>
      </p:grpSp>
      <p:sp>
        <p:nvSpPr>
          <p:cNvPr id="51" name="TextBox 50"/>
          <p:cNvSpPr txBox="1"/>
          <p:nvPr/>
        </p:nvSpPr>
        <p:spPr>
          <a:xfrm>
            <a:off x="-508000" y="302381"/>
            <a:ext cx="184666" cy="369332"/>
          </a:xfrm>
          <a:prstGeom prst="rect">
            <a:avLst/>
          </a:prstGeom>
          <a:noFill/>
        </p:spPr>
        <p:txBody>
          <a:bodyPr wrap="none" rtlCol="0">
            <a:spAutoFit/>
          </a:bodyPr>
          <a:lstStyle/>
          <a:p>
            <a:endParaRPr lang="en-US" dirty="0"/>
          </a:p>
        </p:txBody>
      </p:sp>
      <p:sp>
        <p:nvSpPr>
          <p:cNvPr id="6" name="Shape 71"/>
          <p:cNvSpPr txBox="1">
            <a:spLocks/>
          </p:cNvSpPr>
          <p:nvPr/>
        </p:nvSpPr>
        <p:spPr>
          <a:xfrm>
            <a:off x="341877" y="1067244"/>
            <a:ext cx="4955105" cy="1745719"/>
          </a:xfrm>
          <a:prstGeom prst="rect">
            <a:avLst/>
          </a:prstGeom>
          <a:ln>
            <a:noFill/>
          </a:ln>
        </p:spPr>
        <p:style>
          <a:lnRef idx="2">
            <a:schemeClr val="accent3"/>
          </a:lnRef>
          <a:fillRef idx="1">
            <a:schemeClr val="lt1"/>
          </a:fillRef>
          <a:effectRef idx="0">
            <a:schemeClr val="accent3"/>
          </a:effectRef>
          <a:fontRef idx="minor">
            <a:schemeClr val="dk1"/>
          </a:fontRef>
        </p:style>
        <p:txBody>
          <a:bodyPr vert="horz" lIns="91425" tIns="91425" rIns="91425" bIns="91425"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25450" indent="-285750">
              <a:spcBef>
                <a:spcPts val="0"/>
              </a:spcBef>
              <a:buSzPct val="100000"/>
            </a:pPr>
            <a:r>
              <a:rPr lang="en-GB" sz="1800" b="1" dirty="0"/>
              <a:t>Graphical model</a:t>
            </a:r>
            <a:r>
              <a:rPr lang="en-GB" sz="1800" dirty="0"/>
              <a:t> constituted by two sets of random variables that are coupled together.</a:t>
            </a:r>
          </a:p>
          <a:p>
            <a:pPr marL="425450" indent="-285750">
              <a:spcBef>
                <a:spcPts val="0"/>
              </a:spcBef>
              <a:buSzPct val="100000"/>
            </a:pPr>
            <a:endParaRPr lang="en-GB" sz="1800" dirty="0"/>
          </a:p>
          <a:p>
            <a:pPr marL="425450" indent="-285750">
              <a:spcBef>
                <a:spcPts val="0"/>
              </a:spcBef>
              <a:buSzPct val="100000"/>
            </a:pPr>
            <a:endParaRPr lang="en-GB" sz="1800" dirty="0"/>
          </a:p>
          <a:p>
            <a:pPr marL="425450" indent="-285750">
              <a:spcBef>
                <a:spcPts val="0"/>
              </a:spcBef>
              <a:buSzPct val="100000"/>
            </a:pPr>
            <a:endParaRPr lang="en-GB" sz="1800" dirty="0"/>
          </a:p>
          <a:p>
            <a:pPr marL="139700" indent="0">
              <a:spcBef>
                <a:spcPts val="0"/>
              </a:spcBef>
              <a:buSzPct val="100000"/>
              <a:buNone/>
            </a:pPr>
            <a:endParaRPr lang="en-GB" sz="1800" dirty="0"/>
          </a:p>
          <a:p>
            <a:pPr marL="139700" indent="0">
              <a:spcBef>
                <a:spcPts val="0"/>
              </a:spcBef>
              <a:buSzPct val="100000"/>
              <a:buNone/>
            </a:pPr>
            <a:endParaRPr lang="en-GB" sz="1800" dirty="0"/>
          </a:p>
          <a:p>
            <a:pPr marL="139700" indent="0">
              <a:spcBef>
                <a:spcPts val="0"/>
              </a:spcBef>
              <a:buSzPct val="100000"/>
              <a:buNone/>
            </a:pPr>
            <a:endParaRPr lang="en-GB" sz="1800" dirty="0"/>
          </a:p>
          <a:p>
            <a:pPr marL="139700" indent="0">
              <a:spcBef>
                <a:spcPts val="0"/>
              </a:spcBef>
              <a:buSzPct val="100000"/>
              <a:buNone/>
            </a:pPr>
            <a:endParaRPr lang="en-GB" sz="1800" dirty="0"/>
          </a:p>
          <a:p>
            <a:pPr marL="139700" indent="0">
              <a:spcBef>
                <a:spcPts val="0"/>
              </a:spcBef>
              <a:buSzPct val="100000"/>
              <a:buNone/>
            </a:pPr>
            <a:endParaRPr lang="en-GB" sz="1800" dirty="0"/>
          </a:p>
          <a:p>
            <a:pPr marL="425450" indent="-285750">
              <a:spcBef>
                <a:spcPts val="0"/>
              </a:spcBef>
              <a:buSzPct val="100000"/>
            </a:pPr>
            <a:r>
              <a:rPr lang="en-GB" sz="1800" dirty="0"/>
              <a:t>RBM learns a </a:t>
            </a:r>
            <a:r>
              <a:rPr lang="en-GB" sz="1800" b="1" dirty="0"/>
              <a:t>probability distribution </a:t>
            </a:r>
            <a:r>
              <a:rPr lang="en-GB" sz="1800" dirty="0"/>
              <a:t>over the </a:t>
            </a:r>
            <a:r>
              <a:rPr lang="en-GB" sz="1800" b="1" dirty="0"/>
              <a:t>visible layer</a:t>
            </a:r>
            <a:r>
              <a:rPr lang="en-GB" sz="1800" dirty="0"/>
              <a:t>. </a:t>
            </a:r>
          </a:p>
          <a:p>
            <a:pPr marL="425450" indent="-285750">
              <a:spcBef>
                <a:spcPts val="0"/>
              </a:spcBef>
              <a:buSzPct val="100000"/>
            </a:pPr>
            <a:endParaRPr lang="en-GB" sz="1800" dirty="0"/>
          </a:p>
          <a:p>
            <a:pPr marL="139700" indent="0">
              <a:spcBef>
                <a:spcPts val="0"/>
              </a:spcBef>
              <a:buSzPct val="100000"/>
              <a:buNone/>
            </a:pPr>
            <a:endParaRPr lang="en-GB" sz="1800" dirty="0"/>
          </a:p>
          <a:p>
            <a:pPr marL="425450" indent="-285750">
              <a:spcBef>
                <a:spcPts val="0"/>
              </a:spcBef>
              <a:buSzPct val="100000"/>
            </a:pPr>
            <a:endParaRPr lang="en-GB" sz="1800" dirty="0"/>
          </a:p>
          <a:p>
            <a:pPr marL="425450" indent="-285750">
              <a:spcBef>
                <a:spcPts val="0"/>
              </a:spcBef>
              <a:buSzPct val="100000"/>
            </a:pPr>
            <a:endParaRPr lang="en-GB" sz="1800" dirty="0"/>
          </a:p>
        </p:txBody>
      </p:sp>
      <p:graphicFrame>
        <p:nvGraphicFramePr>
          <p:cNvPr id="34" name="Objet 33"/>
          <p:cNvGraphicFramePr>
            <a:graphicFrameLocks noChangeAspect="1"/>
          </p:cNvGraphicFramePr>
          <p:nvPr>
            <p:extLst/>
          </p:nvPr>
        </p:nvGraphicFramePr>
        <p:xfrm>
          <a:off x="1275193" y="2099495"/>
          <a:ext cx="2830857" cy="713468"/>
        </p:xfrm>
        <a:graphic>
          <a:graphicData uri="http://schemas.openxmlformats.org/presentationml/2006/ole">
            <mc:AlternateContent xmlns:mc="http://schemas.openxmlformats.org/markup-compatibility/2006">
              <mc:Choice xmlns:v="urn:schemas-microsoft-com:vml" Requires="v">
                <p:oleObj spid="_x0000_s238709" name="…quation" r:id="rId4" imgW="1562100" imgH="393700" progId="Equation.3">
                  <p:embed/>
                </p:oleObj>
              </mc:Choice>
              <mc:Fallback>
                <p:oleObj name="…quation" r:id="rId4" imgW="1562100" imgH="393700" progId="Equation.3">
                  <p:embed/>
                  <p:pic>
                    <p:nvPicPr>
                      <p:cNvPr id="34" name="Objet 33"/>
                      <p:cNvPicPr/>
                      <p:nvPr/>
                    </p:nvPicPr>
                    <p:blipFill>
                      <a:blip r:embed="rId5"/>
                      <a:stretch>
                        <a:fillRect/>
                      </a:stretch>
                    </p:blipFill>
                    <p:spPr>
                      <a:xfrm>
                        <a:off x="1275193" y="2099495"/>
                        <a:ext cx="2830857" cy="713468"/>
                      </a:xfrm>
                      <a:prstGeom prst="rect">
                        <a:avLst/>
                      </a:prstGeom>
                    </p:spPr>
                  </p:pic>
                </p:oleObj>
              </mc:Fallback>
            </mc:AlternateContent>
          </a:graphicData>
        </a:graphic>
      </p:graphicFrame>
      <p:graphicFrame>
        <p:nvGraphicFramePr>
          <p:cNvPr id="35" name="Objet 34"/>
          <p:cNvGraphicFramePr>
            <a:graphicFrameLocks noChangeAspect="1"/>
          </p:cNvGraphicFramePr>
          <p:nvPr>
            <p:extLst/>
          </p:nvPr>
        </p:nvGraphicFramePr>
        <p:xfrm>
          <a:off x="514350" y="2965450"/>
          <a:ext cx="4902200" cy="712788"/>
        </p:xfrm>
        <a:graphic>
          <a:graphicData uri="http://schemas.openxmlformats.org/presentationml/2006/ole">
            <mc:AlternateContent xmlns:mc="http://schemas.openxmlformats.org/markup-compatibility/2006">
              <mc:Choice xmlns:v="urn:schemas-microsoft-com:vml" Requires="v">
                <p:oleObj spid="_x0000_s238710" name="…quation" r:id="rId6" imgW="2705100" imgH="393700" progId="Equation.3">
                  <p:embed/>
                </p:oleObj>
              </mc:Choice>
              <mc:Fallback>
                <p:oleObj name="…quation" r:id="rId6" imgW="2705100" imgH="393700" progId="Equation.3">
                  <p:embed/>
                  <p:pic>
                    <p:nvPicPr>
                      <p:cNvPr id="35" name="Objet 34"/>
                      <p:cNvPicPr/>
                      <p:nvPr/>
                    </p:nvPicPr>
                    <p:blipFill>
                      <a:blip r:embed="rId7"/>
                      <a:stretch>
                        <a:fillRect/>
                      </a:stretch>
                    </p:blipFill>
                    <p:spPr>
                      <a:xfrm>
                        <a:off x="514350" y="2965450"/>
                        <a:ext cx="4902200" cy="712788"/>
                      </a:xfrm>
                      <a:prstGeom prst="rect">
                        <a:avLst/>
                      </a:prstGeom>
                    </p:spPr>
                  </p:pic>
                </p:oleObj>
              </mc:Fallback>
            </mc:AlternateContent>
          </a:graphicData>
        </a:graphic>
      </p:graphicFrame>
      <p:graphicFrame>
        <p:nvGraphicFramePr>
          <p:cNvPr id="36" name="Objet 35"/>
          <p:cNvGraphicFramePr>
            <a:graphicFrameLocks noChangeAspect="1"/>
          </p:cNvGraphicFramePr>
          <p:nvPr>
            <p:extLst/>
          </p:nvPr>
        </p:nvGraphicFramePr>
        <p:xfrm>
          <a:off x="5855213" y="2515741"/>
          <a:ext cx="495207" cy="523275"/>
        </p:xfrm>
        <a:graphic>
          <a:graphicData uri="http://schemas.openxmlformats.org/presentationml/2006/ole">
            <mc:AlternateContent xmlns:mc="http://schemas.openxmlformats.org/markup-compatibility/2006">
              <mc:Choice xmlns:v="urn:schemas-microsoft-com:vml" Requires="v">
                <p:oleObj spid="_x0000_s238711" name="…quation" r:id="rId8" imgW="215900" imgH="228600" progId="Equation.3">
                  <p:embed/>
                </p:oleObj>
              </mc:Choice>
              <mc:Fallback>
                <p:oleObj name="…quation" r:id="rId8" imgW="215900" imgH="228600" progId="Equation.3">
                  <p:embed/>
                  <p:pic>
                    <p:nvPicPr>
                      <p:cNvPr id="36" name="Objet 35"/>
                      <p:cNvPicPr/>
                      <p:nvPr/>
                    </p:nvPicPr>
                    <p:blipFill>
                      <a:blip r:embed="rId9"/>
                      <a:stretch>
                        <a:fillRect/>
                      </a:stretch>
                    </p:blipFill>
                    <p:spPr>
                      <a:xfrm>
                        <a:off x="5855213" y="2515741"/>
                        <a:ext cx="495207" cy="523275"/>
                      </a:xfrm>
                      <a:prstGeom prst="rect">
                        <a:avLst/>
                      </a:prstGeom>
                    </p:spPr>
                  </p:pic>
                </p:oleObj>
              </mc:Fallback>
            </mc:AlternateContent>
          </a:graphicData>
        </a:graphic>
      </p:graphicFrame>
      <p:graphicFrame>
        <p:nvGraphicFramePr>
          <p:cNvPr id="37" name="Objet 36"/>
          <p:cNvGraphicFramePr>
            <a:graphicFrameLocks noChangeAspect="1"/>
          </p:cNvGraphicFramePr>
          <p:nvPr>
            <p:extLst/>
          </p:nvPr>
        </p:nvGraphicFramePr>
        <p:xfrm>
          <a:off x="652463" y="4784725"/>
          <a:ext cx="5087937" cy="830263"/>
        </p:xfrm>
        <a:graphic>
          <a:graphicData uri="http://schemas.openxmlformats.org/presentationml/2006/ole">
            <mc:AlternateContent xmlns:mc="http://schemas.openxmlformats.org/markup-compatibility/2006">
              <mc:Choice xmlns:v="urn:schemas-microsoft-com:vml" Requires="v">
                <p:oleObj spid="_x0000_s238712" name="…quation" r:id="rId10" imgW="2806700" imgH="457200" progId="Equation.3">
                  <p:embed/>
                </p:oleObj>
              </mc:Choice>
              <mc:Fallback>
                <p:oleObj name="…quation" r:id="rId10" imgW="2806700" imgH="457200" progId="Equation.3">
                  <p:embed/>
                  <p:pic>
                    <p:nvPicPr>
                      <p:cNvPr id="37" name="Objet 36"/>
                      <p:cNvPicPr/>
                      <p:nvPr/>
                    </p:nvPicPr>
                    <p:blipFill>
                      <a:blip r:embed="rId11"/>
                      <a:stretch>
                        <a:fillRect/>
                      </a:stretch>
                    </p:blipFill>
                    <p:spPr>
                      <a:xfrm>
                        <a:off x="652463" y="4784725"/>
                        <a:ext cx="5087937" cy="830263"/>
                      </a:xfrm>
                      <a:prstGeom prst="rect">
                        <a:avLst/>
                      </a:prstGeom>
                    </p:spPr>
                  </p:pic>
                </p:oleObj>
              </mc:Fallback>
            </mc:AlternateContent>
          </a:graphicData>
        </a:graphic>
      </p:graphicFrame>
      <p:sp>
        <p:nvSpPr>
          <p:cNvPr id="5" name="ZoneTexte 4"/>
          <p:cNvSpPr txBox="1"/>
          <p:nvPr/>
        </p:nvSpPr>
        <p:spPr>
          <a:xfrm>
            <a:off x="219610" y="5913265"/>
            <a:ext cx="8852754" cy="830997"/>
          </a:xfrm>
          <a:prstGeom prst="rect">
            <a:avLst/>
          </a:prstGeom>
          <a:noFill/>
        </p:spPr>
        <p:txBody>
          <a:bodyPr wrap="none" rtlCol="0">
            <a:spAutoFit/>
          </a:bodyPr>
          <a:lstStyle/>
          <a:p>
            <a:r>
              <a:rPr lang="fr-FR" sz="2400" b="1" dirty="0">
                <a:solidFill>
                  <a:srgbClr val="FF0000"/>
                </a:solidFill>
              </a:rPr>
              <a:t>RBM are </a:t>
            </a:r>
            <a:r>
              <a:rPr lang="fr-FR" sz="2400" b="1" dirty="0" err="1">
                <a:solidFill>
                  <a:srgbClr val="FF0000"/>
                </a:solidFill>
              </a:rPr>
              <a:t>generative</a:t>
            </a:r>
            <a:r>
              <a:rPr lang="fr-FR" sz="2400" b="1" dirty="0">
                <a:solidFill>
                  <a:srgbClr val="FF0000"/>
                </a:solidFill>
              </a:rPr>
              <a:t> </a:t>
            </a:r>
            <a:r>
              <a:rPr lang="fr-FR" sz="2400" b="1" dirty="0" err="1">
                <a:solidFill>
                  <a:srgbClr val="FF0000"/>
                </a:solidFill>
              </a:rPr>
              <a:t>models</a:t>
            </a:r>
            <a:r>
              <a:rPr lang="fr-FR" sz="2400" b="1" dirty="0">
                <a:solidFill>
                  <a:srgbClr val="FF0000"/>
                </a:solidFill>
              </a:rPr>
              <a:t>, </a:t>
            </a:r>
            <a:r>
              <a:rPr lang="fr-FR" sz="2400" b="1" dirty="0" err="1">
                <a:solidFill>
                  <a:srgbClr val="FF0000"/>
                </a:solidFill>
              </a:rPr>
              <a:t>trained</a:t>
            </a:r>
            <a:r>
              <a:rPr lang="fr-FR" sz="2400" b="1" dirty="0">
                <a:solidFill>
                  <a:srgbClr val="FF0000"/>
                </a:solidFill>
              </a:rPr>
              <a:t> </a:t>
            </a:r>
            <a:r>
              <a:rPr lang="fr-FR" sz="2400" b="1" dirty="0" err="1">
                <a:solidFill>
                  <a:srgbClr val="FF0000"/>
                </a:solidFill>
              </a:rPr>
              <a:t>through</a:t>
            </a:r>
            <a:r>
              <a:rPr lang="fr-FR" sz="2400" b="1" dirty="0">
                <a:solidFill>
                  <a:srgbClr val="FF0000"/>
                </a:solidFill>
              </a:rPr>
              <a:t> </a:t>
            </a:r>
            <a:r>
              <a:rPr lang="fr-FR" sz="2400" b="1" dirty="0" err="1">
                <a:solidFill>
                  <a:srgbClr val="FF0000"/>
                </a:solidFill>
              </a:rPr>
              <a:t>unsupervised</a:t>
            </a:r>
            <a:r>
              <a:rPr lang="fr-FR" sz="2400" b="1" dirty="0">
                <a:solidFill>
                  <a:srgbClr val="FF0000"/>
                </a:solidFill>
              </a:rPr>
              <a:t> </a:t>
            </a:r>
            <a:r>
              <a:rPr lang="fr-FR" sz="2400" b="1" dirty="0" err="1">
                <a:solidFill>
                  <a:srgbClr val="FF0000"/>
                </a:solidFill>
              </a:rPr>
              <a:t>learning</a:t>
            </a:r>
            <a:endParaRPr lang="fr-FR" sz="2400" b="1" dirty="0">
              <a:solidFill>
                <a:srgbClr val="FF0000"/>
              </a:solidFill>
            </a:endParaRPr>
          </a:p>
          <a:p>
            <a:r>
              <a:rPr lang="fr-FR" sz="2400" dirty="0">
                <a:sym typeface="Wingdings"/>
              </a:rPr>
              <a:t>Learning is </a:t>
            </a:r>
            <a:r>
              <a:rPr lang="fr-FR" sz="2400" dirty="0" err="1">
                <a:sym typeface="Wingdings"/>
              </a:rPr>
              <a:t>done</a:t>
            </a:r>
            <a:r>
              <a:rPr lang="fr-FR" sz="2400" dirty="0">
                <a:sym typeface="Wingdings"/>
              </a:rPr>
              <a:t> by  </a:t>
            </a:r>
            <a:r>
              <a:rPr lang="fr-FR" sz="2400" dirty="0" err="1">
                <a:sym typeface="Wingdings"/>
              </a:rPr>
              <a:t>finding</a:t>
            </a:r>
            <a:r>
              <a:rPr lang="fr-FR" sz="2400" dirty="0">
                <a:sym typeface="Wingdings"/>
              </a:rPr>
              <a:t> </a:t>
            </a:r>
            <a:r>
              <a:rPr lang="fr-FR" sz="2400" dirty="0" err="1">
                <a:sym typeface="Wingdings"/>
              </a:rPr>
              <a:t>parameters</a:t>
            </a:r>
            <a:r>
              <a:rPr lang="fr-FR" sz="2400" dirty="0">
                <a:sym typeface="Wingdings"/>
              </a:rPr>
              <a:t> </a:t>
            </a:r>
            <a:r>
              <a:rPr lang="fr-FR" sz="2400" dirty="0" err="1">
                <a:sym typeface="Wingdings"/>
              </a:rPr>
              <a:t>maximizing</a:t>
            </a:r>
            <a:r>
              <a:rPr lang="fr-FR" sz="2400" dirty="0">
                <a:sym typeface="Wingdings"/>
              </a:rPr>
              <a:t> the </a:t>
            </a:r>
            <a:r>
              <a:rPr lang="fr-FR" sz="2400" dirty="0" err="1">
                <a:sym typeface="Wingdings"/>
              </a:rPr>
              <a:t>Likelihood</a:t>
            </a:r>
            <a:r>
              <a:rPr lang="fr-FR" sz="2400" dirty="0">
                <a:sym typeface="Wingdings"/>
              </a:rPr>
              <a:t> </a:t>
            </a:r>
            <a:endParaRPr lang="fr-FR" sz="2400" b="1" dirty="0">
              <a:solidFill>
                <a:srgbClr val="FF0000"/>
              </a:solidFill>
            </a:endParaRPr>
          </a:p>
        </p:txBody>
      </p:sp>
      <p:sp>
        <p:nvSpPr>
          <p:cNvPr id="2" name="ZoneTexte 1"/>
          <p:cNvSpPr txBox="1"/>
          <p:nvPr/>
        </p:nvSpPr>
        <p:spPr>
          <a:xfrm>
            <a:off x="5765078" y="4192588"/>
            <a:ext cx="333670" cy="369332"/>
          </a:xfrm>
          <a:prstGeom prst="rect">
            <a:avLst/>
          </a:prstGeom>
          <a:noFill/>
        </p:spPr>
        <p:txBody>
          <a:bodyPr wrap="none" rtlCol="0">
            <a:spAutoFit/>
          </a:bodyPr>
          <a:lstStyle/>
          <a:p>
            <a:r>
              <a:rPr lang="fr-FR" dirty="0"/>
              <a:t>N</a:t>
            </a:r>
          </a:p>
        </p:txBody>
      </p:sp>
      <p:pic>
        <p:nvPicPr>
          <p:cNvPr id="4" name="Image 3"/>
          <p:cNvPicPr>
            <a:picLocks noChangeAspect="1"/>
          </p:cNvPicPr>
          <p:nvPr/>
        </p:nvPicPr>
        <p:blipFill>
          <a:blip r:embed="rId12"/>
          <a:stretch>
            <a:fillRect/>
          </a:stretch>
        </p:blipFill>
        <p:spPr>
          <a:xfrm>
            <a:off x="3276600" y="2768600"/>
            <a:ext cx="2578100" cy="1308100"/>
          </a:xfrm>
          <a:prstGeom prst="rect">
            <a:avLst/>
          </a:prstGeom>
        </p:spPr>
      </p:pic>
      <p:pic>
        <p:nvPicPr>
          <p:cNvPr id="39" name="Image 38"/>
          <p:cNvPicPr>
            <a:picLocks noChangeAspect="1"/>
          </p:cNvPicPr>
          <p:nvPr/>
        </p:nvPicPr>
        <p:blipFill>
          <a:blip r:embed="rId13"/>
          <a:stretch>
            <a:fillRect/>
          </a:stretch>
        </p:blipFill>
        <p:spPr>
          <a:xfrm>
            <a:off x="5745371" y="1941187"/>
            <a:ext cx="692806" cy="400429"/>
          </a:xfrm>
          <a:prstGeom prst="rect">
            <a:avLst/>
          </a:prstGeom>
        </p:spPr>
      </p:pic>
      <p:pic>
        <p:nvPicPr>
          <p:cNvPr id="40" name="Image 39"/>
          <p:cNvPicPr>
            <a:picLocks noChangeAspect="1"/>
          </p:cNvPicPr>
          <p:nvPr/>
        </p:nvPicPr>
        <p:blipFill>
          <a:blip r:embed="rId14"/>
          <a:stretch>
            <a:fillRect/>
          </a:stretch>
        </p:blipFill>
        <p:spPr>
          <a:xfrm>
            <a:off x="5156200" y="3517900"/>
            <a:ext cx="723900" cy="435985"/>
          </a:xfrm>
          <a:prstGeom prst="rect">
            <a:avLst/>
          </a:prstGeom>
        </p:spPr>
      </p:pic>
      <p:sp>
        <p:nvSpPr>
          <p:cNvPr id="41" name="ZoneTexte 40"/>
          <p:cNvSpPr txBox="1"/>
          <p:nvPr/>
        </p:nvSpPr>
        <p:spPr>
          <a:xfrm>
            <a:off x="8446660" y="1749118"/>
            <a:ext cx="699352" cy="646331"/>
          </a:xfrm>
          <a:prstGeom prst="rect">
            <a:avLst/>
          </a:prstGeom>
          <a:noFill/>
          <a:ln>
            <a:noFill/>
          </a:ln>
        </p:spPr>
        <p:txBody>
          <a:bodyPr wrap="square" rtlCol="0">
            <a:spAutoFit/>
          </a:bodyPr>
          <a:lstStyle/>
          <a:p>
            <a:r>
              <a:rPr lang="fr-FR" sz="3600" dirty="0">
                <a:solidFill>
                  <a:srgbClr val="008000"/>
                </a:solidFill>
              </a:rPr>
              <a:t>M</a:t>
            </a:r>
          </a:p>
        </p:txBody>
      </p:sp>
      <p:sp>
        <p:nvSpPr>
          <p:cNvPr id="38" name="Title 1">
            <a:extLst>
              <a:ext uri="{FF2B5EF4-FFF2-40B4-BE49-F238E27FC236}">
                <a16:creationId xmlns:a16="http://schemas.microsoft.com/office/drawing/2014/main" id="{3C8E1499-57C5-2E44-99E1-1775823E5C9F}"/>
              </a:ext>
            </a:extLst>
          </p:cNvPr>
          <p:cNvSpPr>
            <a:spLocks noGrp="1"/>
          </p:cNvSpPr>
          <p:nvPr>
            <p:ph type="title"/>
          </p:nvPr>
        </p:nvSpPr>
        <p:spPr>
          <a:xfrm>
            <a:off x="0" y="14485"/>
            <a:ext cx="9095212" cy="778979"/>
          </a:xfrm>
          <a:solidFill>
            <a:srgbClr val="19178F"/>
          </a:solidFill>
        </p:spPr>
        <p:txBody>
          <a:bodyPr>
            <a:normAutofit/>
          </a:bodyPr>
          <a:lstStyle/>
          <a:p>
            <a:r>
              <a:rPr lang="fr" sz="3200" b="1" dirty="0">
                <a:solidFill>
                  <a:schemeClr val="bg1"/>
                </a:solidFill>
              </a:rPr>
              <a:t>Restricted Boltzmann Machines</a:t>
            </a:r>
            <a:endParaRPr lang="en-US" sz="3200" b="1" dirty="0">
              <a:solidFill>
                <a:schemeClr val="bg1"/>
              </a:solidFill>
            </a:endParaRPr>
          </a:p>
        </p:txBody>
      </p:sp>
    </p:spTree>
    <p:extLst>
      <p:ext uri="{BB962C8B-B14F-4D97-AF65-F5344CB8AC3E}">
        <p14:creationId xmlns:p14="http://schemas.microsoft.com/office/powerpoint/2010/main" val="1297691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ZoneTexte 16"/>
          <p:cNvSpPr txBox="1"/>
          <p:nvPr/>
        </p:nvSpPr>
        <p:spPr>
          <a:xfrm>
            <a:off x="16293" y="3177470"/>
            <a:ext cx="9205567" cy="3477875"/>
          </a:xfrm>
          <a:prstGeom prst="rect">
            <a:avLst/>
          </a:prstGeom>
          <a:noFill/>
        </p:spPr>
        <p:txBody>
          <a:bodyPr wrap="square" rtlCol="0">
            <a:spAutoFit/>
          </a:bodyPr>
          <a:lstStyle/>
          <a:p>
            <a:pPr marL="285750" indent="-285750">
              <a:buFont typeface="Arial"/>
              <a:buChar char="•"/>
            </a:pPr>
            <a:r>
              <a:rPr lang="fr-FR" sz="2000" b="1" u="sng" dirty="0" err="1"/>
              <a:t>Difficulties</a:t>
            </a:r>
            <a:r>
              <a:rPr lang="fr-FR" sz="2000" b="1" u="sng" dirty="0"/>
              <a:t> </a:t>
            </a:r>
          </a:p>
          <a:p>
            <a:r>
              <a:rPr lang="fr-FR" sz="2000" dirty="0"/>
              <a:t> </a:t>
            </a:r>
            <a:r>
              <a:rPr lang="fr-FR" sz="2000" b="1" dirty="0"/>
              <a:t> </a:t>
            </a:r>
            <a:r>
              <a:rPr lang="fr-FR" sz="2000" dirty="0"/>
              <a:t>Large</a:t>
            </a:r>
            <a:r>
              <a:rPr lang="fr-FR" sz="2000" b="1" dirty="0"/>
              <a:t> </a:t>
            </a:r>
            <a:r>
              <a:rPr lang="fr-FR" sz="2000" dirty="0" err="1"/>
              <a:t>number</a:t>
            </a:r>
            <a:r>
              <a:rPr lang="fr-FR" sz="2000" dirty="0"/>
              <a:t> of </a:t>
            </a:r>
            <a:r>
              <a:rPr lang="fr-FR" sz="2000" dirty="0" err="1"/>
              <a:t>fields</a:t>
            </a:r>
            <a:r>
              <a:rPr lang="fr-FR" sz="2000" dirty="0"/>
              <a:t> </a:t>
            </a:r>
            <a:r>
              <a:rPr lang="fr-FR" sz="2000" b="1" dirty="0">
                <a:solidFill>
                  <a:srgbClr val="008000"/>
                </a:solidFill>
                <a:sym typeface="Math1" charset="0"/>
              </a:rPr>
              <a:t>g</a:t>
            </a:r>
            <a:r>
              <a:rPr lang="fr-FR" sz="2000" b="1" baseline="-25000" dirty="0">
                <a:solidFill>
                  <a:srgbClr val="008000"/>
                </a:solidFill>
                <a:sym typeface="Math1" charset="0"/>
              </a:rPr>
              <a:t>i</a:t>
            </a:r>
            <a:r>
              <a:rPr lang="fr-FR" sz="2000" b="1" dirty="0">
                <a:solidFill>
                  <a:srgbClr val="008000"/>
                </a:solidFill>
                <a:sym typeface="Math1" charset="0"/>
              </a:rPr>
              <a:t>(v</a:t>
            </a:r>
            <a:r>
              <a:rPr lang="fr-FR" sz="2000" b="1" baseline="-25000" dirty="0">
                <a:solidFill>
                  <a:srgbClr val="008000"/>
                </a:solidFill>
                <a:sym typeface="Math1" charset="0"/>
              </a:rPr>
              <a:t>i</a:t>
            </a:r>
            <a:r>
              <a:rPr lang="fr-FR" sz="2000" b="1" dirty="0">
                <a:solidFill>
                  <a:srgbClr val="008000"/>
                </a:solidFill>
                <a:sym typeface="Math1" charset="0"/>
              </a:rPr>
              <a:t>)</a:t>
            </a:r>
            <a:r>
              <a:rPr lang="fr-FR" sz="2000" b="1" dirty="0"/>
              <a:t> </a:t>
            </a:r>
            <a:r>
              <a:rPr lang="fr-FR" sz="2000" dirty="0"/>
              <a:t> and of </a:t>
            </a:r>
            <a:r>
              <a:rPr lang="fr-FR" sz="2000" dirty="0" err="1"/>
              <a:t>weight</a:t>
            </a:r>
            <a:r>
              <a:rPr lang="fr-FR" sz="2000" dirty="0"/>
              <a:t> </a:t>
            </a:r>
            <a:r>
              <a:rPr lang="fr-FR" sz="2000" dirty="0" err="1"/>
              <a:t>parameters</a:t>
            </a:r>
            <a:r>
              <a:rPr lang="fr-FR" sz="2000" dirty="0"/>
              <a:t> </a:t>
            </a:r>
            <a:r>
              <a:rPr lang="fr-FR" sz="2000" b="1" dirty="0" err="1">
                <a:solidFill>
                  <a:srgbClr val="008000"/>
                </a:solidFill>
              </a:rPr>
              <a:t>w</a:t>
            </a:r>
            <a:r>
              <a:rPr lang="fr-FR" sz="2000" b="1" baseline="-25000" dirty="0" err="1">
                <a:solidFill>
                  <a:srgbClr val="008000"/>
                </a:solidFill>
              </a:rPr>
              <a:t>i</a:t>
            </a:r>
            <a:r>
              <a:rPr lang="fr-FR" sz="2000" b="1" baseline="-25000" dirty="0" err="1">
                <a:solidFill>
                  <a:srgbClr val="008000"/>
                </a:solidFill>
                <a:latin typeface="Symbol" pitchFamily="2" charset="2"/>
              </a:rPr>
              <a:t>m</a:t>
            </a:r>
            <a:r>
              <a:rPr lang="fr-FR" sz="2000" b="1" dirty="0">
                <a:solidFill>
                  <a:srgbClr val="008000"/>
                </a:solidFill>
              </a:rPr>
              <a:t>(v)</a:t>
            </a:r>
            <a:r>
              <a:rPr lang="fr-FR" sz="2000" dirty="0"/>
              <a:t> </a:t>
            </a:r>
          </a:p>
          <a:p>
            <a:endParaRPr lang="fr-FR" sz="2000" dirty="0"/>
          </a:p>
          <a:p>
            <a:r>
              <a:rPr lang="fr-FR" sz="2000" dirty="0"/>
              <a:t>Hard </a:t>
            </a:r>
            <a:r>
              <a:rPr lang="fr-FR" sz="2000" dirty="0" err="1"/>
              <a:t>Computational</a:t>
            </a:r>
            <a:r>
              <a:rPr lang="fr-FR" sz="2000" dirty="0"/>
              <a:t> </a:t>
            </a:r>
            <a:r>
              <a:rPr lang="fr-FR" sz="2000" dirty="0" err="1"/>
              <a:t>Problem</a:t>
            </a:r>
            <a:r>
              <a:rPr lang="fr-FR" sz="2000" dirty="0"/>
              <a:t> : Main  </a:t>
            </a:r>
            <a:r>
              <a:rPr lang="fr-FR" sz="2000" dirty="0" err="1"/>
              <a:t>technieque</a:t>
            </a:r>
            <a:r>
              <a:rPr lang="fr-FR" sz="2000" dirty="0"/>
              <a:t>  Boltzmann Machine Learning,  </a:t>
            </a:r>
            <a:r>
              <a:rPr lang="fr-FR" sz="2000" dirty="0" err="1"/>
              <a:t>with</a:t>
            </a:r>
            <a:r>
              <a:rPr lang="fr-FR" sz="2000" dirty="0"/>
              <a:t> </a:t>
            </a:r>
            <a:r>
              <a:rPr lang="fr-FR" sz="2000" dirty="0" err="1"/>
              <a:t>stochastic</a:t>
            </a:r>
            <a:r>
              <a:rPr lang="fr-FR" sz="2000" dirty="0"/>
              <a:t> gradient  </a:t>
            </a:r>
            <a:r>
              <a:rPr lang="fr-FR" sz="2000" dirty="0" err="1"/>
              <a:t>ascent</a:t>
            </a:r>
            <a:r>
              <a:rPr lang="fr-FR" sz="2000" dirty="0"/>
              <a:t> of the log-</a:t>
            </a:r>
            <a:r>
              <a:rPr lang="fr-FR" sz="2000" dirty="0" err="1"/>
              <a:t>likelihood</a:t>
            </a:r>
            <a:r>
              <a:rPr lang="fr-FR" sz="2000" dirty="0"/>
              <a:t> … not </a:t>
            </a:r>
            <a:r>
              <a:rPr lang="fr-FR" sz="2000" dirty="0" err="1"/>
              <a:t>guarantee</a:t>
            </a:r>
            <a:r>
              <a:rPr lang="fr-FR" sz="2000" dirty="0"/>
              <a:t> to converge to an unique solution.</a:t>
            </a:r>
          </a:p>
          <a:p>
            <a:endParaRPr lang="fr-FR" sz="2000" dirty="0"/>
          </a:p>
          <a:p>
            <a:r>
              <a:rPr lang="fr-FR" sz="2000" dirty="0"/>
              <a:t>Limited </a:t>
            </a:r>
            <a:r>
              <a:rPr lang="fr-FR" sz="2000" dirty="0" err="1"/>
              <a:t>sampling</a:t>
            </a:r>
            <a:r>
              <a:rPr lang="fr-FR" sz="2000" dirty="0"/>
              <a:t> (</a:t>
            </a:r>
            <a:r>
              <a:rPr lang="fr-FR" sz="2000" dirty="0" err="1"/>
              <a:t>sequences</a:t>
            </a:r>
            <a:r>
              <a:rPr lang="fr-FR" sz="2000" dirty="0"/>
              <a:t> in </a:t>
            </a:r>
            <a:r>
              <a:rPr lang="fr-FR" sz="2000" dirty="0" err="1"/>
              <a:t>protein</a:t>
            </a:r>
            <a:r>
              <a:rPr lang="fr-FR" sz="2000" dirty="0"/>
              <a:t> </a:t>
            </a:r>
            <a:r>
              <a:rPr lang="fr-FR" sz="2000" dirty="0" err="1"/>
              <a:t>database</a:t>
            </a:r>
            <a:r>
              <a:rPr lang="fr-FR" sz="2000" dirty="0"/>
              <a:t> </a:t>
            </a:r>
            <a:r>
              <a:rPr lang="fr-FR" sz="2000" dirty="0" err="1"/>
              <a:t>form</a:t>
            </a:r>
            <a:r>
              <a:rPr lang="fr-FR" sz="2000" dirty="0"/>
              <a:t> </a:t>
            </a:r>
            <a:r>
              <a:rPr lang="fr-FR" sz="2000" dirty="0" err="1"/>
              <a:t>small</a:t>
            </a:r>
            <a:r>
              <a:rPr lang="fr-FR" sz="2000" dirty="0"/>
              <a:t> and </a:t>
            </a:r>
            <a:r>
              <a:rPr lang="fr-FR" sz="2000" dirty="0" err="1"/>
              <a:t>biased</a:t>
            </a:r>
            <a:r>
              <a:rPr lang="fr-FR" sz="2000" dirty="0"/>
              <a:t> </a:t>
            </a:r>
            <a:r>
              <a:rPr lang="fr-FR" sz="2000" dirty="0" err="1"/>
              <a:t>samples</a:t>
            </a:r>
            <a:endParaRPr lang="fr-FR" sz="2000" dirty="0"/>
          </a:p>
          <a:p>
            <a:endParaRPr lang="fr-FR" sz="2000" dirty="0"/>
          </a:p>
          <a:p>
            <a:r>
              <a:rPr lang="fr-FR" sz="2000" dirty="0"/>
              <a:t>Fixing the </a:t>
            </a:r>
            <a:r>
              <a:rPr lang="fr-FR" sz="2000" dirty="0" err="1"/>
              <a:t>hyperparameter</a:t>
            </a:r>
            <a:r>
              <a:rPr lang="fr-FR" sz="2000" dirty="0"/>
              <a:t> of the network: </a:t>
            </a:r>
            <a:r>
              <a:rPr lang="fr-FR" sz="2000" dirty="0" err="1"/>
              <a:t>number</a:t>
            </a:r>
            <a:r>
              <a:rPr lang="fr-FR" sz="2000" dirty="0"/>
              <a:t> of </a:t>
            </a:r>
            <a:r>
              <a:rPr lang="fr-FR" sz="2000" dirty="0" err="1"/>
              <a:t>hidden</a:t>
            </a:r>
            <a:r>
              <a:rPr lang="fr-FR" sz="2000" dirty="0"/>
              <a:t> </a:t>
            </a:r>
            <a:r>
              <a:rPr lang="fr-FR" sz="2000" dirty="0" err="1"/>
              <a:t>units</a:t>
            </a:r>
            <a:r>
              <a:rPr lang="fr-FR" sz="2000" dirty="0"/>
              <a:t> </a:t>
            </a:r>
            <a:r>
              <a:rPr lang="fr-FR" sz="2000" dirty="0">
                <a:solidFill>
                  <a:srgbClr val="FF0000"/>
                </a:solidFill>
              </a:rPr>
              <a:t>M,</a:t>
            </a:r>
            <a:r>
              <a:rPr lang="fr-FR" sz="2000" dirty="0"/>
              <a:t> </a:t>
            </a:r>
            <a:r>
              <a:rPr lang="fr-FR" sz="2000" dirty="0" err="1">
                <a:solidFill>
                  <a:srgbClr val="FF0000"/>
                </a:solidFill>
              </a:rPr>
              <a:t>potential</a:t>
            </a:r>
            <a:r>
              <a:rPr lang="fr-FR" sz="2000" dirty="0">
                <a:solidFill>
                  <a:srgbClr val="FF0000"/>
                </a:solidFill>
              </a:rPr>
              <a:t> on </a:t>
            </a:r>
            <a:r>
              <a:rPr lang="fr-FR" sz="2000" dirty="0" err="1">
                <a:solidFill>
                  <a:srgbClr val="FF0000"/>
                </a:solidFill>
              </a:rPr>
              <a:t>hidden</a:t>
            </a:r>
            <a:r>
              <a:rPr lang="fr-FR" sz="2000" dirty="0">
                <a:solidFill>
                  <a:srgbClr val="FF0000"/>
                </a:solidFill>
              </a:rPr>
              <a:t> </a:t>
            </a:r>
            <a:r>
              <a:rPr lang="fr-FR" sz="2000" dirty="0" err="1">
                <a:solidFill>
                  <a:srgbClr val="FF0000"/>
                </a:solidFill>
              </a:rPr>
              <a:t>units</a:t>
            </a:r>
            <a:r>
              <a:rPr lang="fr-FR" sz="2000" dirty="0"/>
              <a:t>, </a:t>
            </a:r>
            <a:r>
              <a:rPr lang="fr-FR" sz="2000" dirty="0" err="1"/>
              <a:t>sparsity</a:t>
            </a:r>
            <a:r>
              <a:rPr lang="fr-FR" sz="2000" dirty="0"/>
              <a:t>:</a:t>
            </a:r>
            <a:endParaRPr lang="fr-FR" sz="2000" b="1" dirty="0">
              <a:solidFill>
                <a:srgbClr val="FF0000"/>
              </a:solidFill>
            </a:endParaRPr>
          </a:p>
        </p:txBody>
      </p:sp>
      <p:pic>
        <p:nvPicPr>
          <p:cNvPr id="14" name="Image 13">
            <a:extLst>
              <a:ext uri="{FF2B5EF4-FFF2-40B4-BE49-F238E27FC236}">
                <a16:creationId xmlns:a16="http://schemas.microsoft.com/office/drawing/2014/main" id="{0587C5C0-B5C4-A742-A8DB-F842694E1BBA}"/>
              </a:ext>
            </a:extLst>
          </p:cNvPr>
          <p:cNvPicPr>
            <a:picLocks noChangeAspect="1"/>
          </p:cNvPicPr>
          <p:nvPr/>
        </p:nvPicPr>
        <p:blipFill>
          <a:blip r:embed="rId4"/>
          <a:stretch>
            <a:fillRect/>
          </a:stretch>
        </p:blipFill>
        <p:spPr>
          <a:xfrm>
            <a:off x="5486400" y="1496991"/>
            <a:ext cx="2017443" cy="1622275"/>
          </a:xfrm>
          <a:prstGeom prst="rect">
            <a:avLst/>
          </a:prstGeom>
        </p:spPr>
      </p:pic>
      <p:sp>
        <p:nvSpPr>
          <p:cNvPr id="22" name="ZoneTexte 21">
            <a:extLst>
              <a:ext uri="{FF2B5EF4-FFF2-40B4-BE49-F238E27FC236}">
                <a16:creationId xmlns:a16="http://schemas.microsoft.com/office/drawing/2014/main" id="{9BE19836-F026-4C46-A22F-83551D80A82F}"/>
              </a:ext>
            </a:extLst>
          </p:cNvPr>
          <p:cNvSpPr txBox="1"/>
          <p:nvPr/>
        </p:nvSpPr>
        <p:spPr>
          <a:xfrm>
            <a:off x="4940300" y="862436"/>
            <a:ext cx="4092737" cy="461665"/>
          </a:xfrm>
          <a:prstGeom prst="rect">
            <a:avLst/>
          </a:prstGeom>
          <a:noFill/>
        </p:spPr>
        <p:txBody>
          <a:bodyPr wrap="none" rtlCol="0">
            <a:spAutoFit/>
          </a:bodyPr>
          <a:lstStyle/>
          <a:p>
            <a:r>
              <a:rPr lang="fr-FR" sz="2400" dirty="0" err="1">
                <a:solidFill>
                  <a:srgbClr val="FF6600"/>
                </a:solidFill>
              </a:rPr>
              <a:t>Restricted</a:t>
            </a:r>
            <a:r>
              <a:rPr lang="fr-FR" sz="2400" dirty="0">
                <a:solidFill>
                  <a:srgbClr val="FF6600"/>
                </a:solidFill>
              </a:rPr>
              <a:t>  Boltzmann Machine</a:t>
            </a:r>
          </a:p>
        </p:txBody>
      </p:sp>
      <p:graphicFrame>
        <p:nvGraphicFramePr>
          <p:cNvPr id="23" name="Objet 22">
            <a:extLst>
              <a:ext uri="{FF2B5EF4-FFF2-40B4-BE49-F238E27FC236}">
                <a16:creationId xmlns:a16="http://schemas.microsoft.com/office/drawing/2014/main" id="{280D846F-3258-F341-9D61-0BA99B60C86D}"/>
              </a:ext>
            </a:extLst>
          </p:cNvPr>
          <p:cNvGraphicFramePr>
            <a:graphicFrameLocks noChangeAspect="1"/>
          </p:cNvGraphicFramePr>
          <p:nvPr>
            <p:extLst/>
          </p:nvPr>
        </p:nvGraphicFramePr>
        <p:xfrm>
          <a:off x="5370300" y="1892279"/>
          <a:ext cx="495207" cy="523275"/>
        </p:xfrm>
        <a:graphic>
          <a:graphicData uri="http://schemas.openxmlformats.org/presentationml/2006/ole">
            <mc:AlternateContent xmlns:mc="http://schemas.openxmlformats.org/markup-compatibility/2006">
              <mc:Choice xmlns:v="urn:schemas-microsoft-com:vml" Requires="v">
                <p:oleObj spid="_x0000_s239646" name="…quation" r:id="rId5" imgW="215900" imgH="228600" progId="Equation.3">
                  <p:embed/>
                </p:oleObj>
              </mc:Choice>
              <mc:Fallback>
                <p:oleObj name="…quation" r:id="rId5" imgW="215900" imgH="228600" progId="Equation.3">
                  <p:embed/>
                  <p:pic>
                    <p:nvPicPr>
                      <p:cNvPr id="23" name="Objet 22">
                        <a:extLst>
                          <a:ext uri="{FF2B5EF4-FFF2-40B4-BE49-F238E27FC236}">
                            <a16:creationId xmlns:a16="http://schemas.microsoft.com/office/drawing/2014/main" id="{280D846F-3258-F341-9D61-0BA99B60C86D}"/>
                          </a:ext>
                        </a:extLst>
                      </p:cNvPr>
                      <p:cNvPicPr/>
                      <p:nvPr/>
                    </p:nvPicPr>
                    <p:blipFill>
                      <a:blip r:embed="rId6"/>
                      <a:stretch>
                        <a:fillRect/>
                      </a:stretch>
                    </p:blipFill>
                    <p:spPr>
                      <a:xfrm>
                        <a:off x="5370300" y="1892279"/>
                        <a:ext cx="495207" cy="523275"/>
                      </a:xfrm>
                      <a:prstGeom prst="rect">
                        <a:avLst/>
                      </a:prstGeom>
                    </p:spPr>
                  </p:pic>
                </p:oleObj>
              </mc:Fallback>
            </mc:AlternateContent>
          </a:graphicData>
        </a:graphic>
      </p:graphicFrame>
      <p:sp>
        <p:nvSpPr>
          <p:cNvPr id="26" name="TextBox 50">
            <a:extLst>
              <a:ext uri="{FF2B5EF4-FFF2-40B4-BE49-F238E27FC236}">
                <a16:creationId xmlns:a16="http://schemas.microsoft.com/office/drawing/2014/main" id="{F069294E-07EA-FE4E-BC57-1CBA92ACA551}"/>
              </a:ext>
            </a:extLst>
          </p:cNvPr>
          <p:cNvSpPr txBox="1"/>
          <p:nvPr/>
        </p:nvSpPr>
        <p:spPr>
          <a:xfrm>
            <a:off x="-508000" y="302381"/>
            <a:ext cx="184666" cy="369332"/>
          </a:xfrm>
          <a:prstGeom prst="rect">
            <a:avLst/>
          </a:prstGeom>
          <a:noFill/>
        </p:spPr>
        <p:txBody>
          <a:bodyPr wrap="none" rtlCol="0">
            <a:spAutoFit/>
          </a:bodyPr>
          <a:lstStyle/>
          <a:p>
            <a:endParaRPr lang="en-US" dirty="0"/>
          </a:p>
        </p:txBody>
      </p:sp>
      <p:sp>
        <p:nvSpPr>
          <p:cNvPr id="27" name="Title 1">
            <a:extLst>
              <a:ext uri="{FF2B5EF4-FFF2-40B4-BE49-F238E27FC236}">
                <a16:creationId xmlns:a16="http://schemas.microsoft.com/office/drawing/2014/main" id="{A0B128E1-B881-FE48-A1D5-9ABDC9C512BA}"/>
              </a:ext>
            </a:extLst>
          </p:cNvPr>
          <p:cNvSpPr>
            <a:spLocks noGrp="1"/>
          </p:cNvSpPr>
          <p:nvPr>
            <p:ph type="title"/>
          </p:nvPr>
        </p:nvSpPr>
        <p:spPr>
          <a:xfrm>
            <a:off x="0" y="14485"/>
            <a:ext cx="9095212" cy="778979"/>
          </a:xfrm>
          <a:solidFill>
            <a:srgbClr val="19178F"/>
          </a:solidFill>
        </p:spPr>
        <p:txBody>
          <a:bodyPr>
            <a:normAutofit/>
          </a:bodyPr>
          <a:lstStyle/>
          <a:p>
            <a:r>
              <a:rPr lang="fr" sz="3200" b="1" dirty="0">
                <a:solidFill>
                  <a:schemeClr val="bg1"/>
                </a:solidFill>
              </a:rPr>
              <a:t>Restricted Boltzmann Machines</a:t>
            </a:r>
            <a:endParaRPr lang="en-US" sz="3200" b="1" dirty="0">
              <a:solidFill>
                <a:schemeClr val="bg1"/>
              </a:solidFill>
            </a:endParaRPr>
          </a:p>
        </p:txBody>
      </p:sp>
      <p:pic>
        <p:nvPicPr>
          <p:cNvPr id="28" name="Image 27">
            <a:extLst>
              <a:ext uri="{FF2B5EF4-FFF2-40B4-BE49-F238E27FC236}">
                <a16:creationId xmlns:a16="http://schemas.microsoft.com/office/drawing/2014/main" id="{87F84097-5830-A449-895F-0E207B51CB3E}"/>
              </a:ext>
            </a:extLst>
          </p:cNvPr>
          <p:cNvPicPr>
            <a:picLocks noChangeAspect="1"/>
          </p:cNvPicPr>
          <p:nvPr/>
        </p:nvPicPr>
        <p:blipFill>
          <a:blip r:embed="rId7"/>
          <a:stretch>
            <a:fillRect/>
          </a:stretch>
        </p:blipFill>
        <p:spPr>
          <a:xfrm>
            <a:off x="5108057" y="1567114"/>
            <a:ext cx="692806" cy="400429"/>
          </a:xfrm>
          <a:prstGeom prst="rect">
            <a:avLst/>
          </a:prstGeom>
          <a:solidFill>
            <a:srgbClr val="FF0000"/>
          </a:solidFill>
          <a:ln>
            <a:solidFill>
              <a:srgbClr val="FF0000"/>
            </a:solidFill>
          </a:ln>
        </p:spPr>
      </p:pic>
      <p:sp>
        <p:nvSpPr>
          <p:cNvPr id="29" name="ZoneTexte 28">
            <a:extLst>
              <a:ext uri="{FF2B5EF4-FFF2-40B4-BE49-F238E27FC236}">
                <a16:creationId xmlns:a16="http://schemas.microsoft.com/office/drawing/2014/main" id="{38D32CFC-1363-394F-A003-27EAFB511D04}"/>
              </a:ext>
            </a:extLst>
          </p:cNvPr>
          <p:cNvSpPr txBox="1"/>
          <p:nvPr/>
        </p:nvSpPr>
        <p:spPr>
          <a:xfrm>
            <a:off x="7352148" y="1400443"/>
            <a:ext cx="699352" cy="646331"/>
          </a:xfrm>
          <a:prstGeom prst="rect">
            <a:avLst/>
          </a:prstGeom>
          <a:noFill/>
          <a:ln>
            <a:noFill/>
          </a:ln>
        </p:spPr>
        <p:txBody>
          <a:bodyPr wrap="square" rtlCol="0">
            <a:spAutoFit/>
          </a:bodyPr>
          <a:lstStyle/>
          <a:p>
            <a:r>
              <a:rPr lang="fr-FR" sz="3600" dirty="0">
                <a:solidFill>
                  <a:srgbClr val="FF0000"/>
                </a:solidFill>
              </a:rPr>
              <a:t>M</a:t>
            </a:r>
          </a:p>
        </p:txBody>
      </p:sp>
    </p:spTree>
    <p:extLst>
      <p:ext uri="{BB962C8B-B14F-4D97-AF65-F5344CB8AC3E}">
        <p14:creationId xmlns:p14="http://schemas.microsoft.com/office/powerpoint/2010/main" val="2349230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p:cNvSpPr txBox="1"/>
          <p:nvPr/>
        </p:nvSpPr>
        <p:spPr>
          <a:xfrm>
            <a:off x="577636" y="3772292"/>
            <a:ext cx="3181668" cy="369332"/>
          </a:xfrm>
          <a:prstGeom prst="rect">
            <a:avLst/>
          </a:prstGeom>
          <a:noFill/>
        </p:spPr>
        <p:txBody>
          <a:bodyPr wrap="none" rtlCol="0">
            <a:spAutoFit/>
          </a:bodyPr>
          <a:lstStyle/>
          <a:p>
            <a:r>
              <a:rPr lang="fr-FR" i="1" dirty="0" err="1">
                <a:solidFill>
                  <a:srgbClr val="FF0000"/>
                </a:solidFill>
              </a:rPr>
              <a:t>Linear</a:t>
            </a:r>
            <a:r>
              <a:rPr lang="fr-FR" i="1" dirty="0">
                <a:solidFill>
                  <a:srgbClr val="FF0000"/>
                </a:solidFill>
              </a:rPr>
              <a:t> RBM: </a:t>
            </a:r>
            <a:r>
              <a:rPr lang="fr-FR" i="1" dirty="0" err="1">
                <a:solidFill>
                  <a:srgbClr val="FF0000"/>
                </a:solidFill>
              </a:rPr>
              <a:t>Gaussian</a:t>
            </a:r>
            <a:r>
              <a:rPr lang="fr-FR" i="1" dirty="0">
                <a:solidFill>
                  <a:srgbClr val="FF0000"/>
                </a:solidFill>
              </a:rPr>
              <a:t> </a:t>
            </a:r>
            <a:r>
              <a:rPr lang="fr-FR" i="1" dirty="0" err="1">
                <a:solidFill>
                  <a:srgbClr val="FF0000"/>
                </a:solidFill>
              </a:rPr>
              <a:t>Potential</a:t>
            </a:r>
            <a:endParaRPr lang="fr-FR" i="1" dirty="0">
              <a:solidFill>
                <a:srgbClr val="FF0000"/>
              </a:solidFill>
            </a:endParaRPr>
          </a:p>
        </p:txBody>
      </p:sp>
      <p:sp>
        <p:nvSpPr>
          <p:cNvPr id="17" name="Rectangle 16"/>
          <p:cNvSpPr/>
          <p:nvPr/>
        </p:nvSpPr>
        <p:spPr>
          <a:xfrm>
            <a:off x="4841718" y="3216875"/>
            <a:ext cx="432483" cy="813050"/>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9" name="ZoneTexte 18"/>
          <p:cNvSpPr txBox="1"/>
          <p:nvPr/>
        </p:nvSpPr>
        <p:spPr>
          <a:xfrm>
            <a:off x="8084321" y="4993298"/>
            <a:ext cx="272556" cy="261610"/>
          </a:xfrm>
          <a:prstGeom prst="rect">
            <a:avLst/>
          </a:prstGeom>
          <a:noFill/>
        </p:spPr>
        <p:txBody>
          <a:bodyPr wrap="none" rtlCol="0">
            <a:spAutoFit/>
          </a:bodyPr>
          <a:lstStyle/>
          <a:p>
            <a:r>
              <a:rPr lang="fr-FR" sz="1100" dirty="0"/>
              <a:t>H</a:t>
            </a:r>
          </a:p>
        </p:txBody>
      </p:sp>
      <p:grpSp>
        <p:nvGrpSpPr>
          <p:cNvPr id="18" name="Group 51"/>
          <p:cNvGrpSpPr/>
          <p:nvPr/>
        </p:nvGrpSpPr>
        <p:grpSpPr>
          <a:xfrm>
            <a:off x="5677363" y="127875"/>
            <a:ext cx="3338286" cy="3239228"/>
            <a:chOff x="210849" y="936624"/>
            <a:chExt cx="3338286" cy="3239228"/>
          </a:xfrm>
        </p:grpSpPr>
        <p:sp>
          <p:nvSpPr>
            <p:cNvPr id="20" name="TextBox 49"/>
            <p:cNvSpPr txBox="1"/>
            <p:nvPr/>
          </p:nvSpPr>
          <p:spPr>
            <a:xfrm>
              <a:off x="210849" y="936624"/>
              <a:ext cx="3338286" cy="3239228"/>
            </a:xfrm>
            <a:prstGeom prst="rect">
              <a:avLst/>
            </a:prstGeom>
            <a:solidFill>
              <a:schemeClr val="lt1">
                <a:alpha val="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p:txBody>
        </p:sp>
        <p:sp>
          <p:nvSpPr>
            <p:cNvPr id="23" name="TextBox 2"/>
            <p:cNvSpPr txBox="1"/>
            <p:nvPr/>
          </p:nvSpPr>
          <p:spPr>
            <a:xfrm>
              <a:off x="1116938" y="964234"/>
              <a:ext cx="1420669" cy="369332"/>
            </a:xfrm>
            <a:prstGeom prst="rect">
              <a:avLst/>
            </a:prstGeom>
            <a:noFill/>
          </p:spPr>
          <p:txBody>
            <a:bodyPr wrap="none" rtlCol="0">
              <a:spAutoFit/>
            </a:bodyPr>
            <a:lstStyle/>
            <a:p>
              <a:r>
                <a:rPr lang="en-US" i="1" dirty="0"/>
                <a:t>Hidden layer</a:t>
              </a:r>
            </a:p>
          </p:txBody>
        </p:sp>
        <p:grpSp>
          <p:nvGrpSpPr>
            <p:cNvPr id="25" name="Group 13"/>
            <p:cNvGrpSpPr/>
            <p:nvPr/>
          </p:nvGrpSpPr>
          <p:grpSpPr>
            <a:xfrm>
              <a:off x="482552" y="1447476"/>
              <a:ext cx="2827731" cy="2209877"/>
              <a:chOff x="3013237" y="2529574"/>
              <a:chExt cx="2375018" cy="1978653"/>
            </a:xfrm>
          </p:grpSpPr>
          <p:grpSp>
            <p:nvGrpSpPr>
              <p:cNvPr id="26" name="Group 14"/>
              <p:cNvGrpSpPr/>
              <p:nvPr/>
            </p:nvGrpSpPr>
            <p:grpSpPr>
              <a:xfrm>
                <a:off x="3013237" y="3860718"/>
                <a:ext cx="2375018" cy="647509"/>
                <a:chOff x="2455904" y="3485357"/>
                <a:chExt cx="2375018" cy="647509"/>
              </a:xfrm>
            </p:grpSpPr>
            <p:sp>
              <p:nvSpPr>
                <p:cNvPr id="35" name="Oval 29"/>
                <p:cNvSpPr/>
                <p:nvPr/>
              </p:nvSpPr>
              <p:spPr>
                <a:xfrm>
                  <a:off x="2455904" y="3485357"/>
                  <a:ext cx="647473" cy="64750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r>
                    <a:rPr lang="en-US" baseline="-25000" dirty="0"/>
                    <a:t>1</a:t>
                  </a:r>
                  <a:endParaRPr lang="en-US" dirty="0"/>
                </a:p>
              </p:txBody>
            </p:sp>
            <p:sp>
              <p:nvSpPr>
                <p:cNvPr id="36" name="Oval 30"/>
                <p:cNvSpPr/>
                <p:nvPr/>
              </p:nvSpPr>
              <p:spPr>
                <a:xfrm>
                  <a:off x="4183449" y="3485357"/>
                  <a:ext cx="647473" cy="64750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r>
                    <a:rPr lang="en-US" baseline="-25000" dirty="0"/>
                    <a:t>3</a:t>
                  </a:r>
                  <a:endParaRPr lang="en-US" dirty="0"/>
                </a:p>
              </p:txBody>
            </p:sp>
            <p:sp>
              <p:nvSpPr>
                <p:cNvPr id="37" name="Oval 31"/>
                <p:cNvSpPr/>
                <p:nvPr/>
              </p:nvSpPr>
              <p:spPr>
                <a:xfrm>
                  <a:off x="3352916" y="3485357"/>
                  <a:ext cx="647473" cy="64750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r>
                    <a:rPr lang="en-US" baseline="-25000" dirty="0"/>
                    <a:t>2</a:t>
                  </a:r>
                  <a:endParaRPr lang="en-US" dirty="0"/>
                </a:p>
              </p:txBody>
            </p:sp>
          </p:grpSp>
          <p:sp>
            <p:nvSpPr>
              <p:cNvPr id="27" name="Oval 19"/>
              <p:cNvSpPr/>
              <p:nvPr/>
            </p:nvSpPr>
            <p:spPr>
              <a:xfrm>
                <a:off x="3488367" y="2529574"/>
                <a:ext cx="547862" cy="572797"/>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h</a:t>
                </a:r>
                <a:r>
                  <a:rPr lang="en-US" baseline="-25000" dirty="0"/>
                  <a:t>1</a:t>
                </a:r>
                <a:endParaRPr lang="en-US" dirty="0"/>
              </a:p>
            </p:txBody>
          </p:sp>
          <p:sp>
            <p:nvSpPr>
              <p:cNvPr id="28" name="Oval 20"/>
              <p:cNvSpPr/>
              <p:nvPr/>
            </p:nvSpPr>
            <p:spPr>
              <a:xfrm>
                <a:off x="4465353" y="2529574"/>
                <a:ext cx="547862" cy="572797"/>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h</a:t>
                </a:r>
                <a:r>
                  <a:rPr lang="en-US" baseline="-25000" dirty="0"/>
                  <a:t>2</a:t>
                </a:r>
                <a:endParaRPr lang="en-US" dirty="0"/>
              </a:p>
            </p:txBody>
          </p:sp>
          <p:cxnSp>
            <p:nvCxnSpPr>
              <p:cNvPr id="29" name="Straight Connector 23"/>
              <p:cNvCxnSpPr>
                <a:stCxn id="35" idx="0"/>
                <a:endCxn id="27" idx="4"/>
              </p:cNvCxnSpPr>
              <p:nvPr/>
            </p:nvCxnSpPr>
            <p:spPr>
              <a:xfrm flipV="1">
                <a:off x="3336974" y="3102371"/>
                <a:ext cx="425324" cy="758347"/>
              </a:xfrm>
              <a:prstGeom prst="line">
                <a:avLst/>
              </a:prstGeom>
            </p:spPr>
            <p:style>
              <a:lnRef idx="2">
                <a:schemeClr val="dk1"/>
              </a:lnRef>
              <a:fillRef idx="0">
                <a:schemeClr val="dk1"/>
              </a:fillRef>
              <a:effectRef idx="1">
                <a:schemeClr val="dk1"/>
              </a:effectRef>
              <a:fontRef idx="minor">
                <a:schemeClr val="tx1"/>
              </a:fontRef>
            </p:style>
          </p:cxnSp>
          <p:cxnSp>
            <p:nvCxnSpPr>
              <p:cNvPr id="30" name="Straight Connector 24"/>
              <p:cNvCxnSpPr>
                <a:stCxn id="35" idx="0"/>
                <a:endCxn id="28" idx="4"/>
              </p:cNvCxnSpPr>
              <p:nvPr/>
            </p:nvCxnSpPr>
            <p:spPr>
              <a:xfrm flipV="1">
                <a:off x="3336974" y="3102371"/>
                <a:ext cx="1402309" cy="758347"/>
              </a:xfrm>
              <a:prstGeom prst="line">
                <a:avLst/>
              </a:prstGeom>
            </p:spPr>
            <p:style>
              <a:lnRef idx="2">
                <a:schemeClr val="dk1"/>
              </a:lnRef>
              <a:fillRef idx="0">
                <a:schemeClr val="dk1"/>
              </a:fillRef>
              <a:effectRef idx="1">
                <a:schemeClr val="dk1"/>
              </a:effectRef>
              <a:fontRef idx="minor">
                <a:schemeClr val="tx1"/>
              </a:fontRef>
            </p:style>
          </p:cxnSp>
          <p:cxnSp>
            <p:nvCxnSpPr>
              <p:cNvPr id="31" name="Straight Connector 25"/>
              <p:cNvCxnSpPr>
                <a:stCxn id="37" idx="0"/>
                <a:endCxn id="27" idx="4"/>
              </p:cNvCxnSpPr>
              <p:nvPr/>
            </p:nvCxnSpPr>
            <p:spPr>
              <a:xfrm flipH="1" flipV="1">
                <a:off x="3762298" y="3102371"/>
                <a:ext cx="471688" cy="758347"/>
              </a:xfrm>
              <a:prstGeom prst="line">
                <a:avLst/>
              </a:prstGeom>
            </p:spPr>
            <p:style>
              <a:lnRef idx="2">
                <a:schemeClr val="dk1"/>
              </a:lnRef>
              <a:fillRef idx="0">
                <a:schemeClr val="dk1"/>
              </a:fillRef>
              <a:effectRef idx="1">
                <a:schemeClr val="dk1"/>
              </a:effectRef>
              <a:fontRef idx="minor">
                <a:schemeClr val="tx1"/>
              </a:fontRef>
            </p:style>
          </p:cxnSp>
          <p:cxnSp>
            <p:nvCxnSpPr>
              <p:cNvPr id="32" name="Straight Connector 26"/>
              <p:cNvCxnSpPr>
                <a:stCxn id="36" idx="0"/>
                <a:endCxn id="27" idx="4"/>
              </p:cNvCxnSpPr>
              <p:nvPr/>
            </p:nvCxnSpPr>
            <p:spPr>
              <a:xfrm flipH="1" flipV="1">
                <a:off x="3762298" y="3102371"/>
                <a:ext cx="1302221" cy="758347"/>
              </a:xfrm>
              <a:prstGeom prst="line">
                <a:avLst/>
              </a:prstGeom>
            </p:spPr>
            <p:style>
              <a:lnRef idx="2">
                <a:schemeClr val="dk1"/>
              </a:lnRef>
              <a:fillRef idx="0">
                <a:schemeClr val="dk1"/>
              </a:fillRef>
              <a:effectRef idx="1">
                <a:schemeClr val="dk1"/>
              </a:effectRef>
              <a:fontRef idx="minor">
                <a:schemeClr val="tx1"/>
              </a:fontRef>
            </p:style>
          </p:cxnSp>
          <p:cxnSp>
            <p:nvCxnSpPr>
              <p:cNvPr id="33" name="Straight Connector 27"/>
              <p:cNvCxnSpPr>
                <a:stCxn id="37" idx="0"/>
                <a:endCxn id="28" idx="4"/>
              </p:cNvCxnSpPr>
              <p:nvPr/>
            </p:nvCxnSpPr>
            <p:spPr>
              <a:xfrm flipV="1">
                <a:off x="4233986" y="3102371"/>
                <a:ext cx="505297" cy="758347"/>
              </a:xfrm>
              <a:prstGeom prst="line">
                <a:avLst/>
              </a:prstGeom>
            </p:spPr>
            <p:style>
              <a:lnRef idx="2">
                <a:schemeClr val="dk1"/>
              </a:lnRef>
              <a:fillRef idx="0">
                <a:schemeClr val="dk1"/>
              </a:fillRef>
              <a:effectRef idx="1">
                <a:schemeClr val="dk1"/>
              </a:effectRef>
              <a:fontRef idx="minor">
                <a:schemeClr val="tx1"/>
              </a:fontRef>
            </p:style>
          </p:cxnSp>
          <p:cxnSp>
            <p:nvCxnSpPr>
              <p:cNvPr id="34" name="Straight Connector 28"/>
              <p:cNvCxnSpPr>
                <a:stCxn id="36" idx="0"/>
                <a:endCxn id="28" idx="4"/>
              </p:cNvCxnSpPr>
              <p:nvPr/>
            </p:nvCxnSpPr>
            <p:spPr>
              <a:xfrm flipH="1" flipV="1">
                <a:off x="4739283" y="3102371"/>
                <a:ext cx="325235" cy="758347"/>
              </a:xfrm>
              <a:prstGeom prst="line">
                <a:avLst/>
              </a:prstGeom>
            </p:spPr>
            <p:style>
              <a:lnRef idx="2">
                <a:schemeClr val="dk1"/>
              </a:lnRef>
              <a:fillRef idx="0">
                <a:schemeClr val="dk1"/>
              </a:fillRef>
              <a:effectRef idx="1">
                <a:schemeClr val="dk1"/>
              </a:effectRef>
              <a:fontRef idx="minor">
                <a:schemeClr val="tx1"/>
              </a:fontRef>
            </p:style>
          </p:cxnSp>
        </p:grpSp>
      </p:grpSp>
      <p:graphicFrame>
        <p:nvGraphicFramePr>
          <p:cNvPr id="38" name="Objet 37"/>
          <p:cNvGraphicFramePr>
            <a:graphicFrameLocks noChangeAspect="1"/>
          </p:cNvGraphicFramePr>
          <p:nvPr>
            <p:extLst/>
          </p:nvPr>
        </p:nvGraphicFramePr>
        <p:xfrm>
          <a:off x="5850705" y="1327330"/>
          <a:ext cx="495207" cy="523275"/>
        </p:xfrm>
        <a:graphic>
          <a:graphicData uri="http://schemas.openxmlformats.org/presentationml/2006/ole">
            <mc:AlternateContent xmlns:mc="http://schemas.openxmlformats.org/markup-compatibility/2006">
              <mc:Choice xmlns:v="urn:schemas-microsoft-com:vml" Requires="v">
                <p:oleObj spid="_x0000_s240728" name="…quation" r:id="rId4" imgW="215900" imgH="228600" progId="Equation.3">
                  <p:embed/>
                </p:oleObj>
              </mc:Choice>
              <mc:Fallback>
                <p:oleObj name="…quation" r:id="rId4" imgW="215900" imgH="228600" progId="Equation.3">
                  <p:embed/>
                  <p:pic>
                    <p:nvPicPr>
                      <p:cNvPr id="38" name="Objet 37"/>
                      <p:cNvPicPr/>
                      <p:nvPr/>
                    </p:nvPicPr>
                    <p:blipFill>
                      <a:blip r:embed="rId5"/>
                      <a:stretch>
                        <a:fillRect/>
                      </a:stretch>
                    </p:blipFill>
                    <p:spPr>
                      <a:xfrm>
                        <a:off x="5850705" y="1327330"/>
                        <a:ext cx="495207" cy="523275"/>
                      </a:xfrm>
                      <a:prstGeom prst="rect">
                        <a:avLst/>
                      </a:prstGeom>
                    </p:spPr>
                  </p:pic>
                </p:oleObj>
              </mc:Fallback>
            </mc:AlternateContent>
          </a:graphicData>
        </a:graphic>
      </p:graphicFrame>
      <p:pic>
        <p:nvPicPr>
          <p:cNvPr id="3" name="Image 2" descr="RBM-potentia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3595" y="3798724"/>
            <a:ext cx="3322054" cy="2456372"/>
          </a:xfrm>
          <a:prstGeom prst="rect">
            <a:avLst/>
          </a:prstGeom>
        </p:spPr>
      </p:pic>
      <p:sp>
        <p:nvSpPr>
          <p:cNvPr id="39" name="ZoneTexte 38"/>
          <p:cNvSpPr txBox="1"/>
          <p:nvPr/>
        </p:nvSpPr>
        <p:spPr>
          <a:xfrm>
            <a:off x="-30791" y="24278"/>
            <a:ext cx="5419698" cy="584776"/>
          </a:xfrm>
          <a:prstGeom prst="rect">
            <a:avLst/>
          </a:prstGeom>
          <a:solidFill>
            <a:srgbClr val="19178F"/>
          </a:solidFill>
        </p:spPr>
        <p:txBody>
          <a:bodyPr wrap="square" rtlCol="0">
            <a:spAutoFit/>
          </a:bodyPr>
          <a:lstStyle/>
          <a:p>
            <a:r>
              <a:rPr lang="fr-FR" sz="3200" b="1" dirty="0">
                <a:solidFill>
                  <a:schemeClr val="bg1"/>
                </a:solidFill>
              </a:rPr>
              <a:t> </a:t>
            </a:r>
            <a:r>
              <a:rPr lang="fr-FR" sz="3200" b="1" dirty="0" err="1">
                <a:solidFill>
                  <a:schemeClr val="bg1"/>
                </a:solidFill>
              </a:rPr>
              <a:t>Hidden</a:t>
            </a:r>
            <a:r>
              <a:rPr lang="fr-FR" sz="3200" b="1" dirty="0">
                <a:solidFill>
                  <a:schemeClr val="bg1"/>
                </a:solidFill>
              </a:rPr>
              <a:t> Unit </a:t>
            </a:r>
            <a:r>
              <a:rPr lang="fr-FR" sz="3200" b="1" dirty="0" err="1">
                <a:solidFill>
                  <a:schemeClr val="bg1"/>
                </a:solidFill>
              </a:rPr>
              <a:t>Potential</a:t>
            </a:r>
            <a:r>
              <a:rPr lang="fr-FR" sz="3200" b="1" dirty="0">
                <a:solidFill>
                  <a:schemeClr val="bg1"/>
                </a:solidFill>
              </a:rPr>
              <a:t> Shape</a:t>
            </a:r>
          </a:p>
        </p:txBody>
      </p:sp>
      <p:sp>
        <p:nvSpPr>
          <p:cNvPr id="43" name="ZoneTexte 42"/>
          <p:cNvSpPr txBox="1"/>
          <p:nvPr/>
        </p:nvSpPr>
        <p:spPr>
          <a:xfrm>
            <a:off x="78085" y="5720378"/>
            <a:ext cx="6262427" cy="707886"/>
          </a:xfrm>
          <a:prstGeom prst="rect">
            <a:avLst/>
          </a:prstGeom>
          <a:noFill/>
        </p:spPr>
        <p:txBody>
          <a:bodyPr wrap="none" rtlCol="0">
            <a:spAutoFit/>
          </a:bodyPr>
          <a:lstStyle/>
          <a:p>
            <a:r>
              <a:rPr lang="fr-FR" sz="2000" dirty="0">
                <a:solidFill>
                  <a:srgbClr val="FF0000"/>
                </a:solidFill>
              </a:rPr>
              <a:t>Boltzmann machine, i.e. </a:t>
            </a:r>
            <a:r>
              <a:rPr lang="fr-FR" sz="2000" dirty="0" err="1">
                <a:solidFill>
                  <a:srgbClr val="FF0000"/>
                </a:solidFill>
              </a:rPr>
              <a:t>Hopfield</a:t>
            </a:r>
            <a:r>
              <a:rPr lang="fr-FR" sz="2000" dirty="0">
                <a:solidFill>
                  <a:srgbClr val="FF0000"/>
                </a:solidFill>
              </a:rPr>
              <a:t> model </a:t>
            </a:r>
            <a:r>
              <a:rPr lang="fr-FR" sz="2000" dirty="0" err="1">
                <a:solidFill>
                  <a:srgbClr val="FF0000"/>
                </a:solidFill>
              </a:rPr>
              <a:t>with</a:t>
            </a:r>
            <a:r>
              <a:rPr lang="fr-FR" sz="2000" dirty="0">
                <a:solidFill>
                  <a:srgbClr val="FF0000"/>
                </a:solidFill>
              </a:rPr>
              <a:t> M patterns!</a:t>
            </a:r>
          </a:p>
          <a:p>
            <a:endParaRPr lang="fr-FR" sz="2000" dirty="0">
              <a:solidFill>
                <a:srgbClr val="FF0000"/>
              </a:solidFill>
            </a:endParaRPr>
          </a:p>
        </p:txBody>
      </p:sp>
      <p:sp>
        <p:nvSpPr>
          <p:cNvPr id="2" name="ZoneTexte 1"/>
          <p:cNvSpPr txBox="1"/>
          <p:nvPr/>
        </p:nvSpPr>
        <p:spPr>
          <a:xfrm>
            <a:off x="147586" y="4622800"/>
            <a:ext cx="5419698" cy="923330"/>
          </a:xfrm>
          <a:prstGeom prst="rect">
            <a:avLst/>
          </a:prstGeom>
          <a:noFill/>
        </p:spPr>
        <p:txBody>
          <a:bodyPr wrap="square" rtlCol="0">
            <a:spAutoFit/>
          </a:bodyPr>
          <a:lstStyle/>
          <a:p>
            <a:r>
              <a:rPr lang="fr-FR" dirty="0"/>
              <a:t>P(v)  </a:t>
            </a:r>
            <a:r>
              <a:rPr lang="fr-FR" dirty="0" err="1"/>
              <a:t>is</a:t>
            </a:r>
            <a:r>
              <a:rPr lang="fr-FR" dirty="0"/>
              <a:t>  </a:t>
            </a:r>
            <a:r>
              <a:rPr lang="fr-FR" dirty="0" err="1"/>
              <a:t>analytically</a:t>
            </a:r>
            <a:r>
              <a:rPr lang="fr-FR" dirty="0"/>
              <a:t> </a:t>
            </a:r>
            <a:r>
              <a:rPr lang="fr-FR" dirty="0" err="1"/>
              <a:t>obtained</a:t>
            </a:r>
            <a:r>
              <a:rPr lang="fr-FR" dirty="0"/>
              <a:t> by  </a:t>
            </a:r>
            <a:r>
              <a:rPr lang="fr-FR" dirty="0" err="1"/>
              <a:t>integrating</a:t>
            </a:r>
            <a:r>
              <a:rPr lang="fr-FR" dirty="0"/>
              <a:t> over </a:t>
            </a:r>
            <a:r>
              <a:rPr lang="fr-FR" dirty="0" err="1"/>
              <a:t>hidden</a:t>
            </a:r>
            <a:r>
              <a:rPr lang="fr-FR" dirty="0"/>
              <a:t> variables</a:t>
            </a:r>
          </a:p>
          <a:p>
            <a:r>
              <a:rPr lang="fr-FR" dirty="0"/>
              <a:t>          </a:t>
            </a:r>
          </a:p>
        </p:txBody>
      </p:sp>
      <p:sp>
        <p:nvSpPr>
          <p:cNvPr id="49" name="TextBox 12"/>
          <p:cNvSpPr txBox="1"/>
          <p:nvPr/>
        </p:nvSpPr>
        <p:spPr>
          <a:xfrm>
            <a:off x="5887570" y="2998930"/>
            <a:ext cx="3063997" cy="369332"/>
          </a:xfrm>
          <a:prstGeom prst="rect">
            <a:avLst/>
          </a:prstGeom>
          <a:noFill/>
        </p:spPr>
        <p:txBody>
          <a:bodyPr wrap="none" rtlCol="0">
            <a:spAutoFit/>
          </a:bodyPr>
          <a:lstStyle/>
          <a:p>
            <a:r>
              <a:rPr lang="en-US" i="1" dirty="0"/>
              <a:t>Visible layer (binary/Potts </a:t>
            </a:r>
            <a:r>
              <a:rPr lang="en-US" i="1" dirty="0" err="1"/>
              <a:t>r.v</a:t>
            </a:r>
            <a:r>
              <a:rPr lang="en-US" i="1" dirty="0"/>
              <a:t>.)</a:t>
            </a:r>
          </a:p>
        </p:txBody>
      </p:sp>
      <p:sp>
        <p:nvSpPr>
          <p:cNvPr id="40" name="Rectangle 39"/>
          <p:cNvSpPr/>
          <p:nvPr/>
        </p:nvSpPr>
        <p:spPr>
          <a:xfrm>
            <a:off x="7577192" y="5307651"/>
            <a:ext cx="1166357" cy="1194574"/>
          </a:xfrm>
          <a:prstGeom prst="rect">
            <a:avLst/>
          </a:prstGeom>
          <a:solidFill>
            <a:srgbClr val="FFFFFF"/>
          </a:solidFill>
          <a:ln>
            <a:solidFill>
              <a:srgbClr val="FFFFF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cxnSp>
        <p:nvCxnSpPr>
          <p:cNvPr id="11" name="Connecteur droit avec flèche 10"/>
          <p:cNvCxnSpPr/>
          <p:nvPr/>
        </p:nvCxnSpPr>
        <p:spPr>
          <a:xfrm>
            <a:off x="2794000" y="5056798"/>
            <a:ext cx="0" cy="62010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1" name="TextBox 31"/>
          <p:cNvSpPr txBox="1"/>
          <p:nvPr/>
        </p:nvSpPr>
        <p:spPr>
          <a:xfrm>
            <a:off x="147586" y="1143616"/>
            <a:ext cx="4972117" cy="1588127"/>
          </a:xfrm>
          <a:prstGeom prst="rect">
            <a:avLst/>
          </a:prstGeom>
          <a:ln>
            <a:solidFill>
              <a:srgbClr val="FF66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a:buChar char="•"/>
            </a:pPr>
            <a:r>
              <a:rPr lang="en-US" dirty="0"/>
              <a:t>Compute hidden units inputs </a:t>
            </a:r>
          </a:p>
          <a:p>
            <a:pPr marL="285750" indent="-285750">
              <a:lnSpc>
                <a:spcPct val="140000"/>
              </a:lnSpc>
              <a:buFont typeface="Arial"/>
              <a:buChar char="•"/>
            </a:pPr>
            <a:endParaRPr lang="en-US" dirty="0"/>
          </a:p>
          <a:p>
            <a:pPr marL="285750" indent="-285750">
              <a:buFont typeface="Arial"/>
              <a:buChar char="•"/>
            </a:pPr>
            <a:r>
              <a:rPr lang="en-US" dirty="0"/>
              <a:t>Sample hidden units :</a:t>
            </a:r>
          </a:p>
          <a:p>
            <a:pPr marL="285750" indent="-285750">
              <a:buFont typeface="Arial"/>
              <a:buChar char="•"/>
            </a:pPr>
            <a:endParaRPr lang="en-US" dirty="0"/>
          </a:p>
          <a:p>
            <a:endParaRPr lang="en-US" dirty="0"/>
          </a:p>
        </p:txBody>
      </p:sp>
      <p:graphicFrame>
        <p:nvGraphicFramePr>
          <p:cNvPr id="42" name="Objet 41"/>
          <p:cNvGraphicFramePr>
            <a:graphicFrameLocks noChangeAspect="1"/>
          </p:cNvGraphicFramePr>
          <p:nvPr>
            <p:extLst/>
          </p:nvPr>
        </p:nvGraphicFramePr>
        <p:xfrm>
          <a:off x="3376613" y="1117600"/>
          <a:ext cx="1657350" cy="666750"/>
        </p:xfrm>
        <a:graphic>
          <a:graphicData uri="http://schemas.openxmlformats.org/presentationml/2006/ole">
            <mc:AlternateContent xmlns:mc="http://schemas.openxmlformats.org/markup-compatibility/2006">
              <mc:Choice xmlns:v="urn:schemas-microsoft-com:vml" Requires="v">
                <p:oleObj spid="_x0000_s240729" name="…quation" r:id="rId7" imgW="914400" imgH="368300" progId="Equation.3">
                  <p:embed/>
                </p:oleObj>
              </mc:Choice>
              <mc:Fallback>
                <p:oleObj name="…quation" r:id="rId7" imgW="914400" imgH="368300" progId="Equation.3">
                  <p:embed/>
                  <p:pic>
                    <p:nvPicPr>
                      <p:cNvPr id="42" name="Objet 41"/>
                      <p:cNvPicPr/>
                      <p:nvPr/>
                    </p:nvPicPr>
                    <p:blipFill>
                      <a:blip r:embed="rId8"/>
                      <a:stretch>
                        <a:fillRect/>
                      </a:stretch>
                    </p:blipFill>
                    <p:spPr>
                      <a:xfrm>
                        <a:off x="3376613" y="1117600"/>
                        <a:ext cx="1657350" cy="666750"/>
                      </a:xfrm>
                      <a:prstGeom prst="rect">
                        <a:avLst/>
                      </a:prstGeom>
                    </p:spPr>
                  </p:pic>
                </p:oleObj>
              </mc:Fallback>
            </mc:AlternateContent>
          </a:graphicData>
        </a:graphic>
      </p:graphicFrame>
      <p:graphicFrame>
        <p:nvGraphicFramePr>
          <p:cNvPr id="44" name="Objet 43"/>
          <p:cNvGraphicFramePr>
            <a:graphicFrameLocks noChangeAspect="1"/>
          </p:cNvGraphicFramePr>
          <p:nvPr>
            <p:extLst/>
          </p:nvPr>
        </p:nvGraphicFramePr>
        <p:xfrm>
          <a:off x="1106420" y="2177745"/>
          <a:ext cx="3611562" cy="506412"/>
        </p:xfrm>
        <a:graphic>
          <a:graphicData uri="http://schemas.openxmlformats.org/presentationml/2006/ole">
            <mc:AlternateContent xmlns:mc="http://schemas.openxmlformats.org/markup-compatibility/2006">
              <mc:Choice xmlns:v="urn:schemas-microsoft-com:vml" Requires="v">
                <p:oleObj spid="_x0000_s240730" name="…quation" r:id="rId9" imgW="1993900" imgH="279400" progId="Equation.3">
                  <p:embed/>
                </p:oleObj>
              </mc:Choice>
              <mc:Fallback>
                <p:oleObj name="…quation" r:id="rId9" imgW="1993900" imgH="279400" progId="Equation.3">
                  <p:embed/>
                  <p:pic>
                    <p:nvPicPr>
                      <p:cNvPr id="44" name="Objet 43"/>
                      <p:cNvPicPr/>
                      <p:nvPr/>
                    </p:nvPicPr>
                    <p:blipFill>
                      <a:blip r:embed="rId10"/>
                      <a:stretch>
                        <a:fillRect/>
                      </a:stretch>
                    </p:blipFill>
                    <p:spPr>
                      <a:xfrm>
                        <a:off x="1106420" y="2177745"/>
                        <a:ext cx="3611562" cy="506412"/>
                      </a:xfrm>
                      <a:prstGeom prst="rect">
                        <a:avLst/>
                      </a:prstGeom>
                    </p:spPr>
                  </p:pic>
                </p:oleObj>
              </mc:Fallback>
            </mc:AlternateContent>
          </a:graphicData>
        </a:graphic>
      </p:graphicFrame>
      <p:pic>
        <p:nvPicPr>
          <p:cNvPr id="45" name="Image 44"/>
          <p:cNvPicPr>
            <a:picLocks noChangeAspect="1"/>
          </p:cNvPicPr>
          <p:nvPr/>
        </p:nvPicPr>
        <p:blipFill>
          <a:blip r:embed="rId11"/>
          <a:stretch>
            <a:fillRect/>
          </a:stretch>
        </p:blipFill>
        <p:spPr>
          <a:xfrm>
            <a:off x="5732671" y="696587"/>
            <a:ext cx="692806" cy="400429"/>
          </a:xfrm>
          <a:prstGeom prst="rect">
            <a:avLst/>
          </a:prstGeom>
          <a:ln>
            <a:solidFill>
              <a:srgbClr val="FF0000"/>
            </a:solidFill>
          </a:ln>
        </p:spPr>
      </p:pic>
      <p:sp>
        <p:nvSpPr>
          <p:cNvPr id="4" name="Rectangle 3">
            <a:extLst>
              <a:ext uri="{FF2B5EF4-FFF2-40B4-BE49-F238E27FC236}">
                <a16:creationId xmlns:a16="http://schemas.microsoft.com/office/drawing/2014/main" id="{E7701EDA-A9D4-F34C-B647-924F3B4F4B2A}"/>
              </a:ext>
            </a:extLst>
          </p:cNvPr>
          <p:cNvSpPr/>
          <p:nvPr/>
        </p:nvSpPr>
        <p:spPr>
          <a:xfrm>
            <a:off x="38955" y="6139005"/>
            <a:ext cx="6681002" cy="923330"/>
          </a:xfrm>
          <a:prstGeom prst="rect">
            <a:avLst/>
          </a:prstGeom>
        </p:spPr>
        <p:txBody>
          <a:bodyPr wrap="square">
            <a:spAutoFit/>
          </a:bodyPr>
          <a:lstStyle/>
          <a:p>
            <a:r>
              <a:rPr lang="fr-FR" dirty="0">
                <a:solidFill>
                  <a:srgbClr val="FF6600"/>
                </a:solidFill>
              </a:rPr>
              <a:t>[Barra, </a:t>
            </a:r>
            <a:r>
              <a:rPr lang="fr-FR" dirty="0" err="1">
                <a:solidFill>
                  <a:srgbClr val="FF6600"/>
                </a:solidFill>
              </a:rPr>
              <a:t>Bernacchia,Santucci</a:t>
            </a:r>
            <a:r>
              <a:rPr lang="fr-FR" dirty="0">
                <a:solidFill>
                  <a:srgbClr val="FF6600"/>
                </a:solidFill>
              </a:rPr>
              <a:t>, </a:t>
            </a:r>
            <a:r>
              <a:rPr lang="fr-FR" dirty="0" err="1">
                <a:solidFill>
                  <a:srgbClr val="FF6600"/>
                </a:solidFill>
              </a:rPr>
              <a:t>Contucci,Neural</a:t>
            </a:r>
            <a:r>
              <a:rPr lang="fr-FR" dirty="0">
                <a:solidFill>
                  <a:srgbClr val="FF6600"/>
                </a:solidFill>
              </a:rPr>
              <a:t> Network 2012]</a:t>
            </a:r>
          </a:p>
          <a:p>
            <a:endParaRPr lang="fr-FR" dirty="0">
              <a:solidFill>
                <a:srgbClr val="FF6600"/>
              </a:solidFill>
            </a:endParaRPr>
          </a:p>
          <a:p>
            <a:endParaRPr lang="fr-FR" dirty="0"/>
          </a:p>
        </p:txBody>
      </p:sp>
      <p:sp>
        <p:nvSpPr>
          <p:cNvPr id="46" name="ZoneTexte 45">
            <a:extLst>
              <a:ext uri="{FF2B5EF4-FFF2-40B4-BE49-F238E27FC236}">
                <a16:creationId xmlns:a16="http://schemas.microsoft.com/office/drawing/2014/main" id="{E23E8BEF-5CA3-0344-B17A-38C73A78C84B}"/>
              </a:ext>
            </a:extLst>
          </p:cNvPr>
          <p:cNvSpPr txBox="1"/>
          <p:nvPr/>
        </p:nvSpPr>
        <p:spPr>
          <a:xfrm>
            <a:off x="13861" y="6475848"/>
            <a:ext cx="5691099" cy="584775"/>
          </a:xfrm>
          <a:prstGeom prst="rect">
            <a:avLst/>
          </a:prstGeom>
          <a:noFill/>
        </p:spPr>
        <p:txBody>
          <a:bodyPr wrap="square" rtlCol="0">
            <a:spAutoFit/>
          </a:bodyPr>
          <a:lstStyle/>
          <a:p>
            <a:r>
              <a:rPr lang="fr-FR" sz="1600" dirty="0">
                <a:solidFill>
                  <a:srgbClr val="FF6600"/>
                </a:solidFill>
                <a:latin typeface="Lucida Grande"/>
                <a:ea typeface="Lucida Grande"/>
                <a:cs typeface="Lucida Grande"/>
              </a:rPr>
              <a:t> [</a:t>
            </a:r>
            <a:r>
              <a:rPr lang="fr-FR" sz="1600" dirty="0" err="1">
                <a:solidFill>
                  <a:srgbClr val="FF6600"/>
                </a:solidFill>
                <a:latin typeface="Lucida Grande"/>
                <a:ea typeface="Lucida Grande"/>
                <a:cs typeface="Lucida Grande"/>
              </a:rPr>
              <a:t>Mézard</a:t>
            </a:r>
            <a:r>
              <a:rPr lang="fr-FR" sz="1600" dirty="0">
                <a:solidFill>
                  <a:srgbClr val="FF6600"/>
                </a:solidFill>
                <a:latin typeface="Lucida Grande"/>
                <a:ea typeface="Lucida Grande"/>
                <a:cs typeface="Lucida Grande"/>
              </a:rPr>
              <a:t> PRE(2016)] [</a:t>
            </a:r>
            <a:r>
              <a:rPr lang="fr-FR" sz="1600" dirty="0" err="1">
                <a:solidFill>
                  <a:srgbClr val="FF6600"/>
                </a:solidFill>
                <a:latin typeface="Lucida Grande"/>
                <a:ea typeface="Lucida Grande"/>
                <a:cs typeface="Lucida Grande"/>
              </a:rPr>
              <a:t>J.Tubiana,R.Monasson,PRL</a:t>
            </a:r>
            <a:r>
              <a:rPr lang="fr-FR" sz="1600" dirty="0">
                <a:solidFill>
                  <a:srgbClr val="FF6600"/>
                </a:solidFill>
                <a:latin typeface="Lucida Grande"/>
                <a:ea typeface="Lucida Grande"/>
                <a:cs typeface="Lucida Grande"/>
              </a:rPr>
              <a:t> (2017)]</a:t>
            </a:r>
            <a:endParaRPr lang="fr-FR" sz="1600" dirty="0">
              <a:solidFill>
                <a:srgbClr val="FF6600"/>
              </a:solidFill>
            </a:endParaRPr>
          </a:p>
          <a:p>
            <a:endParaRPr lang="fr-FR" sz="1600" dirty="0">
              <a:solidFill>
                <a:srgbClr val="FF6600"/>
              </a:solidFill>
            </a:endParaRPr>
          </a:p>
        </p:txBody>
      </p:sp>
    </p:spTree>
    <p:extLst>
      <p:ext uri="{BB962C8B-B14F-4D97-AF65-F5344CB8AC3E}">
        <p14:creationId xmlns:p14="http://schemas.microsoft.com/office/powerpoint/2010/main" val="23013537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1"/>
          <p:cNvSpPr txBox="1"/>
          <p:nvPr/>
        </p:nvSpPr>
        <p:spPr>
          <a:xfrm>
            <a:off x="147586" y="1143616"/>
            <a:ext cx="4972117" cy="1588127"/>
          </a:xfrm>
          <a:prstGeom prst="rect">
            <a:avLst/>
          </a:prstGeom>
          <a:ln>
            <a:solidFill>
              <a:srgbClr val="FF66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a:buChar char="•"/>
            </a:pPr>
            <a:r>
              <a:rPr lang="en-US" dirty="0"/>
              <a:t>Compute hidden units inputs </a:t>
            </a:r>
          </a:p>
          <a:p>
            <a:pPr marL="285750" indent="-285750">
              <a:lnSpc>
                <a:spcPct val="140000"/>
              </a:lnSpc>
              <a:buFont typeface="Arial"/>
              <a:buChar char="•"/>
            </a:pPr>
            <a:endParaRPr lang="en-US" dirty="0"/>
          </a:p>
          <a:p>
            <a:pPr marL="285750" indent="-285750">
              <a:buFont typeface="Arial"/>
              <a:buChar char="•"/>
            </a:pPr>
            <a:r>
              <a:rPr lang="en-US" dirty="0"/>
              <a:t>Sample hidden units :</a:t>
            </a:r>
          </a:p>
          <a:p>
            <a:pPr marL="285750" indent="-285750">
              <a:buFont typeface="Arial"/>
              <a:buChar char="•"/>
            </a:pPr>
            <a:endParaRPr lang="en-US" dirty="0"/>
          </a:p>
          <a:p>
            <a:endParaRPr lang="en-US" dirty="0"/>
          </a:p>
        </p:txBody>
      </p:sp>
      <p:graphicFrame>
        <p:nvGraphicFramePr>
          <p:cNvPr id="5" name="Objet 4"/>
          <p:cNvGraphicFramePr>
            <a:graphicFrameLocks noChangeAspect="1"/>
          </p:cNvGraphicFramePr>
          <p:nvPr>
            <p:extLst/>
          </p:nvPr>
        </p:nvGraphicFramePr>
        <p:xfrm>
          <a:off x="3376613" y="1117600"/>
          <a:ext cx="1657350" cy="666750"/>
        </p:xfrm>
        <a:graphic>
          <a:graphicData uri="http://schemas.openxmlformats.org/presentationml/2006/ole">
            <mc:AlternateContent xmlns:mc="http://schemas.openxmlformats.org/markup-compatibility/2006">
              <mc:Choice xmlns:v="urn:schemas-microsoft-com:vml" Requires="v">
                <p:oleObj spid="_x0000_s241755" name="…quation" r:id="rId3" imgW="914400" imgH="368300" progId="Equation.3">
                  <p:embed/>
                </p:oleObj>
              </mc:Choice>
              <mc:Fallback>
                <p:oleObj name="…quation" r:id="rId3" imgW="914400" imgH="368300" progId="Equation.3">
                  <p:embed/>
                  <p:pic>
                    <p:nvPicPr>
                      <p:cNvPr id="5" name="Objet 4"/>
                      <p:cNvPicPr/>
                      <p:nvPr/>
                    </p:nvPicPr>
                    <p:blipFill>
                      <a:blip r:embed="rId4"/>
                      <a:stretch>
                        <a:fillRect/>
                      </a:stretch>
                    </p:blipFill>
                    <p:spPr>
                      <a:xfrm>
                        <a:off x="3376613" y="1117600"/>
                        <a:ext cx="1657350" cy="666750"/>
                      </a:xfrm>
                      <a:prstGeom prst="rect">
                        <a:avLst/>
                      </a:prstGeom>
                    </p:spPr>
                  </p:pic>
                </p:oleObj>
              </mc:Fallback>
            </mc:AlternateContent>
          </a:graphicData>
        </a:graphic>
      </p:graphicFrame>
      <p:graphicFrame>
        <p:nvGraphicFramePr>
          <p:cNvPr id="6" name="Objet 5"/>
          <p:cNvGraphicFramePr>
            <a:graphicFrameLocks noChangeAspect="1"/>
          </p:cNvGraphicFramePr>
          <p:nvPr>
            <p:extLst/>
          </p:nvPr>
        </p:nvGraphicFramePr>
        <p:xfrm>
          <a:off x="1106420" y="2177745"/>
          <a:ext cx="3611562" cy="506412"/>
        </p:xfrm>
        <a:graphic>
          <a:graphicData uri="http://schemas.openxmlformats.org/presentationml/2006/ole">
            <mc:AlternateContent xmlns:mc="http://schemas.openxmlformats.org/markup-compatibility/2006">
              <mc:Choice xmlns:v="urn:schemas-microsoft-com:vml" Requires="v">
                <p:oleObj spid="_x0000_s241756" name="…quation" r:id="rId5" imgW="1993900" imgH="279400" progId="Equation.3">
                  <p:embed/>
                </p:oleObj>
              </mc:Choice>
              <mc:Fallback>
                <p:oleObj name="…quation" r:id="rId5" imgW="1993900" imgH="279400" progId="Equation.3">
                  <p:embed/>
                  <p:pic>
                    <p:nvPicPr>
                      <p:cNvPr id="6" name="Objet 5"/>
                      <p:cNvPicPr/>
                      <p:nvPr/>
                    </p:nvPicPr>
                    <p:blipFill>
                      <a:blip r:embed="rId6"/>
                      <a:stretch>
                        <a:fillRect/>
                      </a:stretch>
                    </p:blipFill>
                    <p:spPr>
                      <a:xfrm>
                        <a:off x="1106420" y="2177745"/>
                        <a:ext cx="3611562" cy="506412"/>
                      </a:xfrm>
                      <a:prstGeom prst="rect">
                        <a:avLst/>
                      </a:prstGeom>
                    </p:spPr>
                  </p:pic>
                </p:oleObj>
              </mc:Fallback>
            </mc:AlternateContent>
          </a:graphicData>
        </a:graphic>
      </p:graphicFrame>
      <p:sp>
        <p:nvSpPr>
          <p:cNvPr id="14" name="ZoneTexte 13"/>
          <p:cNvSpPr txBox="1"/>
          <p:nvPr/>
        </p:nvSpPr>
        <p:spPr>
          <a:xfrm>
            <a:off x="577636" y="3937392"/>
            <a:ext cx="3164761" cy="369332"/>
          </a:xfrm>
          <a:prstGeom prst="rect">
            <a:avLst/>
          </a:prstGeom>
          <a:noFill/>
        </p:spPr>
        <p:txBody>
          <a:bodyPr wrap="none" rtlCol="0">
            <a:spAutoFit/>
          </a:bodyPr>
          <a:lstStyle/>
          <a:p>
            <a:r>
              <a:rPr lang="fr-FR" i="1" dirty="0" err="1">
                <a:solidFill>
                  <a:srgbClr val="0000FF"/>
                </a:solidFill>
              </a:rPr>
              <a:t>Rectified</a:t>
            </a:r>
            <a:r>
              <a:rPr lang="fr-FR" i="1" dirty="0">
                <a:solidFill>
                  <a:srgbClr val="0000FF"/>
                </a:solidFill>
              </a:rPr>
              <a:t> </a:t>
            </a:r>
            <a:r>
              <a:rPr lang="fr-FR" i="1" dirty="0" err="1">
                <a:solidFill>
                  <a:srgbClr val="0000FF"/>
                </a:solidFill>
              </a:rPr>
              <a:t>Linear</a:t>
            </a:r>
            <a:r>
              <a:rPr lang="fr-FR" i="1" dirty="0">
                <a:solidFill>
                  <a:srgbClr val="0000FF"/>
                </a:solidFill>
              </a:rPr>
              <a:t> </a:t>
            </a:r>
            <a:r>
              <a:rPr lang="fr-FR" i="1" dirty="0" err="1">
                <a:solidFill>
                  <a:srgbClr val="0000FF"/>
                </a:solidFill>
              </a:rPr>
              <a:t>Ulit</a:t>
            </a:r>
            <a:r>
              <a:rPr lang="fr-FR" i="1" dirty="0">
                <a:solidFill>
                  <a:srgbClr val="0000FF"/>
                </a:solidFill>
              </a:rPr>
              <a:t> (Relu) RBM</a:t>
            </a:r>
          </a:p>
        </p:txBody>
      </p:sp>
      <p:sp>
        <p:nvSpPr>
          <p:cNvPr id="17" name="Rectangle 16"/>
          <p:cNvSpPr/>
          <p:nvPr/>
        </p:nvSpPr>
        <p:spPr>
          <a:xfrm>
            <a:off x="4841718" y="3216875"/>
            <a:ext cx="432483" cy="813050"/>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9" name="ZoneTexte 18"/>
          <p:cNvSpPr txBox="1"/>
          <p:nvPr/>
        </p:nvSpPr>
        <p:spPr>
          <a:xfrm>
            <a:off x="8084321" y="4993298"/>
            <a:ext cx="272556" cy="261610"/>
          </a:xfrm>
          <a:prstGeom prst="rect">
            <a:avLst/>
          </a:prstGeom>
          <a:noFill/>
        </p:spPr>
        <p:txBody>
          <a:bodyPr wrap="none" rtlCol="0">
            <a:spAutoFit/>
          </a:bodyPr>
          <a:lstStyle/>
          <a:p>
            <a:r>
              <a:rPr lang="fr-FR" sz="1100" dirty="0"/>
              <a:t>H</a:t>
            </a:r>
          </a:p>
        </p:txBody>
      </p:sp>
      <p:grpSp>
        <p:nvGrpSpPr>
          <p:cNvPr id="18" name="Group 51"/>
          <p:cNvGrpSpPr/>
          <p:nvPr/>
        </p:nvGrpSpPr>
        <p:grpSpPr>
          <a:xfrm>
            <a:off x="5677363" y="127875"/>
            <a:ext cx="3338286" cy="3265787"/>
            <a:chOff x="210849" y="936624"/>
            <a:chExt cx="3338286" cy="3265787"/>
          </a:xfrm>
        </p:grpSpPr>
        <p:sp>
          <p:nvSpPr>
            <p:cNvPr id="20" name="TextBox 49"/>
            <p:cNvSpPr txBox="1"/>
            <p:nvPr/>
          </p:nvSpPr>
          <p:spPr>
            <a:xfrm>
              <a:off x="210849" y="936624"/>
              <a:ext cx="3338286" cy="3239228"/>
            </a:xfrm>
            <a:prstGeom prst="rect">
              <a:avLst/>
            </a:prstGeom>
            <a:solidFill>
              <a:schemeClr val="lt1">
                <a:alpha val="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p:txBody>
        </p:sp>
        <p:sp>
          <p:nvSpPr>
            <p:cNvPr id="23" name="TextBox 2"/>
            <p:cNvSpPr txBox="1"/>
            <p:nvPr/>
          </p:nvSpPr>
          <p:spPr>
            <a:xfrm>
              <a:off x="1116938" y="964234"/>
              <a:ext cx="1420669" cy="369332"/>
            </a:xfrm>
            <a:prstGeom prst="rect">
              <a:avLst/>
            </a:prstGeom>
            <a:noFill/>
          </p:spPr>
          <p:txBody>
            <a:bodyPr wrap="none" rtlCol="0">
              <a:spAutoFit/>
            </a:bodyPr>
            <a:lstStyle/>
            <a:p>
              <a:r>
                <a:rPr lang="en-US" i="1" dirty="0"/>
                <a:t>Hidden layer</a:t>
              </a:r>
            </a:p>
          </p:txBody>
        </p:sp>
        <p:sp>
          <p:nvSpPr>
            <p:cNvPr id="24" name="TextBox 12"/>
            <p:cNvSpPr txBox="1"/>
            <p:nvPr/>
          </p:nvSpPr>
          <p:spPr>
            <a:xfrm>
              <a:off x="903656" y="3833079"/>
              <a:ext cx="2500554" cy="369332"/>
            </a:xfrm>
            <a:prstGeom prst="rect">
              <a:avLst/>
            </a:prstGeom>
            <a:noFill/>
          </p:spPr>
          <p:txBody>
            <a:bodyPr wrap="none" rtlCol="0">
              <a:spAutoFit/>
            </a:bodyPr>
            <a:lstStyle/>
            <a:p>
              <a:r>
                <a:rPr lang="en-US" i="1" dirty="0"/>
                <a:t>Visible layer (binary </a:t>
              </a:r>
              <a:r>
                <a:rPr lang="en-US" i="1" dirty="0" err="1"/>
                <a:t>r.v</a:t>
              </a:r>
              <a:r>
                <a:rPr lang="en-US" i="1" dirty="0"/>
                <a:t>.)</a:t>
              </a:r>
            </a:p>
          </p:txBody>
        </p:sp>
        <p:grpSp>
          <p:nvGrpSpPr>
            <p:cNvPr id="25" name="Group 13"/>
            <p:cNvGrpSpPr/>
            <p:nvPr/>
          </p:nvGrpSpPr>
          <p:grpSpPr>
            <a:xfrm>
              <a:off x="482552" y="1447476"/>
              <a:ext cx="2827731" cy="2209877"/>
              <a:chOff x="3013237" y="2529574"/>
              <a:chExt cx="2375018" cy="1978653"/>
            </a:xfrm>
          </p:grpSpPr>
          <p:grpSp>
            <p:nvGrpSpPr>
              <p:cNvPr id="26" name="Group 14"/>
              <p:cNvGrpSpPr/>
              <p:nvPr/>
            </p:nvGrpSpPr>
            <p:grpSpPr>
              <a:xfrm>
                <a:off x="3013237" y="3860718"/>
                <a:ext cx="2375018" cy="647509"/>
                <a:chOff x="2455904" y="3485357"/>
                <a:chExt cx="2375018" cy="647509"/>
              </a:xfrm>
            </p:grpSpPr>
            <p:sp>
              <p:nvSpPr>
                <p:cNvPr id="35" name="Oval 29"/>
                <p:cNvSpPr/>
                <p:nvPr/>
              </p:nvSpPr>
              <p:spPr>
                <a:xfrm>
                  <a:off x="2455904" y="3485357"/>
                  <a:ext cx="647473" cy="64750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r>
                    <a:rPr lang="en-US" baseline="-25000" dirty="0"/>
                    <a:t>1</a:t>
                  </a:r>
                  <a:endParaRPr lang="en-US" dirty="0"/>
                </a:p>
              </p:txBody>
            </p:sp>
            <p:sp>
              <p:nvSpPr>
                <p:cNvPr id="36" name="Oval 30"/>
                <p:cNvSpPr/>
                <p:nvPr/>
              </p:nvSpPr>
              <p:spPr>
                <a:xfrm>
                  <a:off x="4183449" y="3485357"/>
                  <a:ext cx="647473" cy="64750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r>
                    <a:rPr lang="en-US" baseline="-25000" dirty="0"/>
                    <a:t>3</a:t>
                  </a:r>
                  <a:endParaRPr lang="en-US" dirty="0"/>
                </a:p>
              </p:txBody>
            </p:sp>
            <p:sp>
              <p:nvSpPr>
                <p:cNvPr id="37" name="Oval 31"/>
                <p:cNvSpPr/>
                <p:nvPr/>
              </p:nvSpPr>
              <p:spPr>
                <a:xfrm>
                  <a:off x="3352916" y="3485357"/>
                  <a:ext cx="647473" cy="64750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r>
                    <a:rPr lang="en-US" baseline="-25000" dirty="0"/>
                    <a:t>2</a:t>
                  </a:r>
                  <a:endParaRPr lang="en-US" dirty="0"/>
                </a:p>
              </p:txBody>
            </p:sp>
          </p:grpSp>
          <p:sp>
            <p:nvSpPr>
              <p:cNvPr id="27" name="Oval 19"/>
              <p:cNvSpPr/>
              <p:nvPr/>
            </p:nvSpPr>
            <p:spPr>
              <a:xfrm>
                <a:off x="3488367" y="2529574"/>
                <a:ext cx="547862" cy="572797"/>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h</a:t>
                </a:r>
                <a:r>
                  <a:rPr lang="en-US" baseline="-25000" dirty="0"/>
                  <a:t>1</a:t>
                </a:r>
                <a:endParaRPr lang="en-US" dirty="0"/>
              </a:p>
            </p:txBody>
          </p:sp>
          <p:sp>
            <p:nvSpPr>
              <p:cNvPr id="28" name="Oval 20"/>
              <p:cNvSpPr/>
              <p:nvPr/>
            </p:nvSpPr>
            <p:spPr>
              <a:xfrm>
                <a:off x="4465353" y="2529574"/>
                <a:ext cx="547862" cy="572797"/>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h</a:t>
                </a:r>
                <a:r>
                  <a:rPr lang="en-US" baseline="-25000" dirty="0"/>
                  <a:t>2</a:t>
                </a:r>
                <a:endParaRPr lang="en-US" dirty="0"/>
              </a:p>
            </p:txBody>
          </p:sp>
          <p:cxnSp>
            <p:nvCxnSpPr>
              <p:cNvPr id="29" name="Straight Connector 23"/>
              <p:cNvCxnSpPr>
                <a:stCxn id="35" idx="0"/>
                <a:endCxn id="27" idx="4"/>
              </p:cNvCxnSpPr>
              <p:nvPr/>
            </p:nvCxnSpPr>
            <p:spPr>
              <a:xfrm flipV="1">
                <a:off x="3336974" y="3102371"/>
                <a:ext cx="425324" cy="758347"/>
              </a:xfrm>
              <a:prstGeom prst="line">
                <a:avLst/>
              </a:prstGeom>
            </p:spPr>
            <p:style>
              <a:lnRef idx="2">
                <a:schemeClr val="dk1"/>
              </a:lnRef>
              <a:fillRef idx="0">
                <a:schemeClr val="dk1"/>
              </a:fillRef>
              <a:effectRef idx="1">
                <a:schemeClr val="dk1"/>
              </a:effectRef>
              <a:fontRef idx="minor">
                <a:schemeClr val="tx1"/>
              </a:fontRef>
            </p:style>
          </p:cxnSp>
          <p:cxnSp>
            <p:nvCxnSpPr>
              <p:cNvPr id="30" name="Straight Connector 24"/>
              <p:cNvCxnSpPr>
                <a:stCxn id="35" idx="0"/>
                <a:endCxn id="28" idx="4"/>
              </p:cNvCxnSpPr>
              <p:nvPr/>
            </p:nvCxnSpPr>
            <p:spPr>
              <a:xfrm flipV="1">
                <a:off x="3336974" y="3102371"/>
                <a:ext cx="1402309" cy="758347"/>
              </a:xfrm>
              <a:prstGeom prst="line">
                <a:avLst/>
              </a:prstGeom>
            </p:spPr>
            <p:style>
              <a:lnRef idx="2">
                <a:schemeClr val="dk1"/>
              </a:lnRef>
              <a:fillRef idx="0">
                <a:schemeClr val="dk1"/>
              </a:fillRef>
              <a:effectRef idx="1">
                <a:schemeClr val="dk1"/>
              </a:effectRef>
              <a:fontRef idx="minor">
                <a:schemeClr val="tx1"/>
              </a:fontRef>
            </p:style>
          </p:cxnSp>
          <p:cxnSp>
            <p:nvCxnSpPr>
              <p:cNvPr id="31" name="Straight Connector 25"/>
              <p:cNvCxnSpPr>
                <a:stCxn id="37" idx="0"/>
                <a:endCxn id="27" idx="4"/>
              </p:cNvCxnSpPr>
              <p:nvPr/>
            </p:nvCxnSpPr>
            <p:spPr>
              <a:xfrm flipH="1" flipV="1">
                <a:off x="3762298" y="3102371"/>
                <a:ext cx="471688" cy="758347"/>
              </a:xfrm>
              <a:prstGeom prst="line">
                <a:avLst/>
              </a:prstGeom>
            </p:spPr>
            <p:style>
              <a:lnRef idx="2">
                <a:schemeClr val="dk1"/>
              </a:lnRef>
              <a:fillRef idx="0">
                <a:schemeClr val="dk1"/>
              </a:fillRef>
              <a:effectRef idx="1">
                <a:schemeClr val="dk1"/>
              </a:effectRef>
              <a:fontRef idx="minor">
                <a:schemeClr val="tx1"/>
              </a:fontRef>
            </p:style>
          </p:cxnSp>
          <p:cxnSp>
            <p:nvCxnSpPr>
              <p:cNvPr id="32" name="Straight Connector 26"/>
              <p:cNvCxnSpPr>
                <a:stCxn id="36" idx="0"/>
                <a:endCxn id="27" idx="4"/>
              </p:cNvCxnSpPr>
              <p:nvPr/>
            </p:nvCxnSpPr>
            <p:spPr>
              <a:xfrm flipH="1" flipV="1">
                <a:off x="3762298" y="3102371"/>
                <a:ext cx="1302221" cy="758347"/>
              </a:xfrm>
              <a:prstGeom prst="line">
                <a:avLst/>
              </a:prstGeom>
            </p:spPr>
            <p:style>
              <a:lnRef idx="2">
                <a:schemeClr val="dk1"/>
              </a:lnRef>
              <a:fillRef idx="0">
                <a:schemeClr val="dk1"/>
              </a:fillRef>
              <a:effectRef idx="1">
                <a:schemeClr val="dk1"/>
              </a:effectRef>
              <a:fontRef idx="minor">
                <a:schemeClr val="tx1"/>
              </a:fontRef>
            </p:style>
          </p:cxnSp>
          <p:cxnSp>
            <p:nvCxnSpPr>
              <p:cNvPr id="33" name="Straight Connector 27"/>
              <p:cNvCxnSpPr>
                <a:stCxn id="37" idx="0"/>
                <a:endCxn id="28" idx="4"/>
              </p:cNvCxnSpPr>
              <p:nvPr/>
            </p:nvCxnSpPr>
            <p:spPr>
              <a:xfrm flipV="1">
                <a:off x="4233986" y="3102371"/>
                <a:ext cx="505297" cy="758347"/>
              </a:xfrm>
              <a:prstGeom prst="line">
                <a:avLst/>
              </a:prstGeom>
            </p:spPr>
            <p:style>
              <a:lnRef idx="2">
                <a:schemeClr val="dk1"/>
              </a:lnRef>
              <a:fillRef idx="0">
                <a:schemeClr val="dk1"/>
              </a:fillRef>
              <a:effectRef idx="1">
                <a:schemeClr val="dk1"/>
              </a:effectRef>
              <a:fontRef idx="minor">
                <a:schemeClr val="tx1"/>
              </a:fontRef>
            </p:style>
          </p:cxnSp>
          <p:cxnSp>
            <p:nvCxnSpPr>
              <p:cNvPr id="34" name="Straight Connector 28"/>
              <p:cNvCxnSpPr>
                <a:stCxn id="36" idx="0"/>
                <a:endCxn id="28" idx="4"/>
              </p:cNvCxnSpPr>
              <p:nvPr/>
            </p:nvCxnSpPr>
            <p:spPr>
              <a:xfrm flipH="1" flipV="1">
                <a:off x="4739283" y="3102371"/>
                <a:ext cx="325235" cy="758347"/>
              </a:xfrm>
              <a:prstGeom prst="line">
                <a:avLst/>
              </a:prstGeom>
            </p:spPr>
            <p:style>
              <a:lnRef idx="2">
                <a:schemeClr val="dk1"/>
              </a:lnRef>
              <a:fillRef idx="0">
                <a:schemeClr val="dk1"/>
              </a:fillRef>
              <a:effectRef idx="1">
                <a:schemeClr val="dk1"/>
              </a:effectRef>
              <a:fontRef idx="minor">
                <a:schemeClr val="tx1"/>
              </a:fontRef>
            </p:style>
          </p:cxnSp>
        </p:grpSp>
      </p:grpSp>
      <p:graphicFrame>
        <p:nvGraphicFramePr>
          <p:cNvPr id="38" name="Objet 37"/>
          <p:cNvGraphicFramePr>
            <a:graphicFrameLocks noChangeAspect="1"/>
          </p:cNvGraphicFramePr>
          <p:nvPr>
            <p:extLst/>
          </p:nvPr>
        </p:nvGraphicFramePr>
        <p:xfrm>
          <a:off x="5850705" y="1327330"/>
          <a:ext cx="495207" cy="523275"/>
        </p:xfrm>
        <a:graphic>
          <a:graphicData uri="http://schemas.openxmlformats.org/presentationml/2006/ole">
            <mc:AlternateContent xmlns:mc="http://schemas.openxmlformats.org/markup-compatibility/2006">
              <mc:Choice xmlns:v="urn:schemas-microsoft-com:vml" Requires="v">
                <p:oleObj spid="_x0000_s241757" name="…quation" r:id="rId7" imgW="215900" imgH="228600" progId="Equation.3">
                  <p:embed/>
                </p:oleObj>
              </mc:Choice>
              <mc:Fallback>
                <p:oleObj name="…quation" r:id="rId7" imgW="215900" imgH="228600" progId="Equation.3">
                  <p:embed/>
                  <p:pic>
                    <p:nvPicPr>
                      <p:cNvPr id="38" name="Objet 37"/>
                      <p:cNvPicPr/>
                      <p:nvPr/>
                    </p:nvPicPr>
                    <p:blipFill>
                      <a:blip r:embed="rId8"/>
                      <a:stretch>
                        <a:fillRect/>
                      </a:stretch>
                    </p:blipFill>
                    <p:spPr>
                      <a:xfrm>
                        <a:off x="5850705" y="1327330"/>
                        <a:ext cx="495207" cy="523275"/>
                      </a:xfrm>
                      <a:prstGeom prst="rect">
                        <a:avLst/>
                      </a:prstGeom>
                    </p:spPr>
                  </p:pic>
                </p:oleObj>
              </mc:Fallback>
            </mc:AlternateContent>
          </a:graphicData>
        </a:graphic>
      </p:graphicFrame>
      <p:pic>
        <p:nvPicPr>
          <p:cNvPr id="3" name="Image 2" descr="RBM-potential.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93595" y="3798724"/>
            <a:ext cx="3322054" cy="2456372"/>
          </a:xfrm>
          <a:prstGeom prst="rect">
            <a:avLst/>
          </a:prstGeom>
        </p:spPr>
      </p:pic>
      <p:sp>
        <p:nvSpPr>
          <p:cNvPr id="7" name="Rectangle 6"/>
          <p:cNvSpPr/>
          <p:nvPr/>
        </p:nvSpPr>
        <p:spPr>
          <a:xfrm>
            <a:off x="115821" y="6128435"/>
            <a:ext cx="7909228" cy="369332"/>
          </a:xfrm>
          <a:prstGeom prst="rect">
            <a:avLst/>
          </a:prstGeom>
        </p:spPr>
        <p:txBody>
          <a:bodyPr wrap="square">
            <a:spAutoFit/>
          </a:bodyPr>
          <a:lstStyle/>
          <a:p>
            <a:r>
              <a:rPr lang="fr-FR" dirty="0">
                <a:solidFill>
                  <a:srgbClr val="0000FF"/>
                </a:solidFill>
              </a:rPr>
              <a:t>Non </a:t>
            </a:r>
            <a:r>
              <a:rPr lang="fr-FR" dirty="0" err="1">
                <a:solidFill>
                  <a:srgbClr val="0000FF"/>
                </a:solidFill>
              </a:rPr>
              <a:t>quadratic</a:t>
            </a:r>
            <a:r>
              <a:rPr lang="fr-FR" dirty="0">
                <a:solidFill>
                  <a:srgbClr val="0000FF"/>
                </a:solidFill>
              </a:rPr>
              <a:t> </a:t>
            </a:r>
            <a:r>
              <a:rPr lang="fr-FR" dirty="0" err="1">
                <a:solidFill>
                  <a:srgbClr val="0000FF"/>
                </a:solidFill>
              </a:rPr>
              <a:t>potentials</a:t>
            </a:r>
            <a:r>
              <a:rPr lang="fr-FR" dirty="0">
                <a:solidFill>
                  <a:srgbClr val="0000FF"/>
                </a:solidFill>
              </a:rPr>
              <a:t> </a:t>
            </a:r>
            <a:r>
              <a:rPr lang="fr-FR" dirty="0" err="1">
                <a:solidFill>
                  <a:srgbClr val="0000FF"/>
                </a:solidFill>
              </a:rPr>
              <a:t>generate</a:t>
            </a:r>
            <a:r>
              <a:rPr lang="fr-FR" dirty="0">
                <a:solidFill>
                  <a:srgbClr val="0000FF"/>
                </a:solidFill>
              </a:rPr>
              <a:t> multi-body interactions </a:t>
            </a:r>
            <a:r>
              <a:rPr lang="fr-FR" dirty="0" err="1">
                <a:solidFill>
                  <a:srgbClr val="0000FF"/>
                </a:solidFill>
              </a:rPr>
              <a:t>between</a:t>
            </a:r>
            <a:r>
              <a:rPr lang="fr-FR" dirty="0">
                <a:solidFill>
                  <a:srgbClr val="0000FF"/>
                </a:solidFill>
              </a:rPr>
              <a:t> v</a:t>
            </a:r>
            <a:r>
              <a:rPr lang="fr-FR" baseline="-25000" dirty="0">
                <a:solidFill>
                  <a:srgbClr val="0000FF"/>
                </a:solidFill>
              </a:rPr>
              <a:t>i</a:t>
            </a:r>
            <a:r>
              <a:rPr lang="fr-FR" dirty="0">
                <a:solidFill>
                  <a:srgbClr val="0000FF"/>
                </a:solidFill>
              </a:rPr>
              <a:t> ...</a:t>
            </a:r>
          </a:p>
        </p:txBody>
      </p:sp>
      <p:sp>
        <p:nvSpPr>
          <p:cNvPr id="40" name="Rectangle 39"/>
          <p:cNvSpPr/>
          <p:nvPr/>
        </p:nvSpPr>
        <p:spPr>
          <a:xfrm>
            <a:off x="5888092" y="3834451"/>
            <a:ext cx="1166357" cy="1194574"/>
          </a:xfrm>
          <a:prstGeom prst="rect">
            <a:avLst/>
          </a:prstGeom>
          <a:solidFill>
            <a:srgbClr val="FFFFFF"/>
          </a:solidFill>
          <a:ln>
            <a:solidFill>
              <a:srgbClr val="FFFF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pic>
        <p:nvPicPr>
          <p:cNvPr id="42" name="Image 41"/>
          <p:cNvPicPr>
            <a:picLocks noChangeAspect="1"/>
          </p:cNvPicPr>
          <p:nvPr/>
        </p:nvPicPr>
        <p:blipFill>
          <a:blip r:embed="rId10"/>
          <a:stretch>
            <a:fillRect/>
          </a:stretch>
        </p:blipFill>
        <p:spPr>
          <a:xfrm>
            <a:off x="5732671" y="696587"/>
            <a:ext cx="692806" cy="400429"/>
          </a:xfrm>
          <a:prstGeom prst="rect">
            <a:avLst/>
          </a:prstGeom>
          <a:ln>
            <a:solidFill>
              <a:srgbClr val="FF0000"/>
            </a:solidFill>
          </a:ln>
        </p:spPr>
      </p:pic>
      <p:sp>
        <p:nvSpPr>
          <p:cNvPr id="43" name="ZoneTexte 42">
            <a:extLst>
              <a:ext uri="{FF2B5EF4-FFF2-40B4-BE49-F238E27FC236}">
                <a16:creationId xmlns:a16="http://schemas.microsoft.com/office/drawing/2014/main" id="{2968E0F6-B16B-DF48-A23D-E579AC47F235}"/>
              </a:ext>
            </a:extLst>
          </p:cNvPr>
          <p:cNvSpPr txBox="1"/>
          <p:nvPr/>
        </p:nvSpPr>
        <p:spPr>
          <a:xfrm>
            <a:off x="-30791" y="24278"/>
            <a:ext cx="5419698" cy="584776"/>
          </a:xfrm>
          <a:prstGeom prst="rect">
            <a:avLst/>
          </a:prstGeom>
          <a:solidFill>
            <a:srgbClr val="19178F"/>
          </a:solidFill>
        </p:spPr>
        <p:txBody>
          <a:bodyPr wrap="square" rtlCol="0">
            <a:spAutoFit/>
          </a:bodyPr>
          <a:lstStyle/>
          <a:p>
            <a:r>
              <a:rPr lang="fr-FR" sz="3200" b="1" dirty="0">
                <a:solidFill>
                  <a:schemeClr val="bg1"/>
                </a:solidFill>
              </a:rPr>
              <a:t> </a:t>
            </a:r>
            <a:r>
              <a:rPr lang="fr-FR" sz="3200" b="1" dirty="0" err="1">
                <a:solidFill>
                  <a:schemeClr val="bg1"/>
                </a:solidFill>
              </a:rPr>
              <a:t>Hidden</a:t>
            </a:r>
            <a:r>
              <a:rPr lang="fr-FR" sz="3200" b="1" dirty="0">
                <a:solidFill>
                  <a:schemeClr val="bg1"/>
                </a:solidFill>
              </a:rPr>
              <a:t> Unit </a:t>
            </a:r>
            <a:r>
              <a:rPr lang="fr-FR" sz="3200" b="1" dirty="0" err="1">
                <a:solidFill>
                  <a:schemeClr val="bg1"/>
                </a:solidFill>
              </a:rPr>
              <a:t>Potential</a:t>
            </a:r>
            <a:r>
              <a:rPr lang="fr-FR" sz="3200" b="1" dirty="0">
                <a:solidFill>
                  <a:schemeClr val="bg1"/>
                </a:solidFill>
              </a:rPr>
              <a:t> Shape</a:t>
            </a:r>
          </a:p>
        </p:txBody>
      </p:sp>
    </p:spTree>
    <p:extLst>
      <p:ext uri="{BB962C8B-B14F-4D97-AF65-F5344CB8AC3E}">
        <p14:creationId xmlns:p14="http://schemas.microsoft.com/office/powerpoint/2010/main" val="32614649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p:cNvSpPr txBox="1"/>
          <p:nvPr/>
        </p:nvSpPr>
        <p:spPr>
          <a:xfrm>
            <a:off x="577636" y="3937392"/>
            <a:ext cx="2617323" cy="369332"/>
          </a:xfrm>
          <a:prstGeom prst="rect">
            <a:avLst/>
          </a:prstGeom>
          <a:noFill/>
        </p:spPr>
        <p:txBody>
          <a:bodyPr wrap="none" rtlCol="0">
            <a:spAutoFit/>
          </a:bodyPr>
          <a:lstStyle/>
          <a:p>
            <a:r>
              <a:rPr lang="fr-FR" i="1" dirty="0" err="1">
                <a:solidFill>
                  <a:srgbClr val="FF0000"/>
                </a:solidFill>
              </a:rPr>
              <a:t>Bernulli</a:t>
            </a:r>
            <a:r>
              <a:rPr lang="fr-FR" i="1" dirty="0">
                <a:solidFill>
                  <a:srgbClr val="FF0000"/>
                </a:solidFill>
              </a:rPr>
              <a:t> </a:t>
            </a:r>
            <a:r>
              <a:rPr lang="fr-FR" i="1" dirty="0" err="1">
                <a:solidFill>
                  <a:srgbClr val="FF0000"/>
                </a:solidFill>
              </a:rPr>
              <a:t>Hidden</a:t>
            </a:r>
            <a:r>
              <a:rPr lang="fr-FR" i="1" dirty="0">
                <a:solidFill>
                  <a:srgbClr val="FF0000"/>
                </a:solidFill>
              </a:rPr>
              <a:t> Unit RBM</a:t>
            </a:r>
          </a:p>
        </p:txBody>
      </p:sp>
      <p:sp>
        <p:nvSpPr>
          <p:cNvPr id="17" name="Rectangle 16"/>
          <p:cNvSpPr/>
          <p:nvPr/>
        </p:nvSpPr>
        <p:spPr>
          <a:xfrm>
            <a:off x="5502118" y="3483575"/>
            <a:ext cx="432483" cy="813050"/>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r>
              <a:rPr lang="fr-FR" dirty="0"/>
              <a:t>U</a:t>
            </a:r>
          </a:p>
        </p:txBody>
      </p:sp>
      <p:sp>
        <p:nvSpPr>
          <p:cNvPr id="19" name="ZoneTexte 18"/>
          <p:cNvSpPr txBox="1"/>
          <p:nvPr/>
        </p:nvSpPr>
        <p:spPr>
          <a:xfrm>
            <a:off x="8084321" y="4993298"/>
            <a:ext cx="272556" cy="261610"/>
          </a:xfrm>
          <a:prstGeom prst="rect">
            <a:avLst/>
          </a:prstGeom>
          <a:noFill/>
        </p:spPr>
        <p:txBody>
          <a:bodyPr wrap="none" rtlCol="0">
            <a:spAutoFit/>
          </a:bodyPr>
          <a:lstStyle/>
          <a:p>
            <a:r>
              <a:rPr lang="fr-FR" sz="1100" dirty="0"/>
              <a:t>H</a:t>
            </a:r>
          </a:p>
        </p:txBody>
      </p:sp>
      <p:sp>
        <p:nvSpPr>
          <p:cNvPr id="21" name="ZoneTexte 20"/>
          <p:cNvSpPr txBox="1"/>
          <p:nvPr/>
        </p:nvSpPr>
        <p:spPr>
          <a:xfrm>
            <a:off x="30974" y="5915917"/>
            <a:ext cx="3215919" cy="369332"/>
          </a:xfrm>
          <a:prstGeom prst="rect">
            <a:avLst/>
          </a:prstGeom>
          <a:noFill/>
        </p:spPr>
        <p:txBody>
          <a:bodyPr wrap="none" rtlCol="0">
            <a:spAutoFit/>
          </a:bodyPr>
          <a:lstStyle/>
          <a:p>
            <a:r>
              <a:rPr lang="fr-FR" dirty="0" err="1">
                <a:solidFill>
                  <a:srgbClr val="FF0000"/>
                </a:solidFill>
              </a:rPr>
              <a:t>Binary</a:t>
            </a:r>
            <a:r>
              <a:rPr lang="fr-FR" dirty="0">
                <a:solidFill>
                  <a:srgbClr val="FF0000"/>
                </a:solidFill>
              </a:rPr>
              <a:t> value of the </a:t>
            </a:r>
            <a:r>
              <a:rPr lang="fr-FR" dirty="0" err="1">
                <a:solidFill>
                  <a:srgbClr val="FF0000"/>
                </a:solidFill>
              </a:rPr>
              <a:t>Hidden</a:t>
            </a:r>
            <a:r>
              <a:rPr lang="fr-FR" dirty="0">
                <a:solidFill>
                  <a:srgbClr val="FF0000"/>
                </a:solidFill>
              </a:rPr>
              <a:t> </a:t>
            </a:r>
            <a:r>
              <a:rPr lang="fr-FR" dirty="0" err="1">
                <a:solidFill>
                  <a:srgbClr val="FF0000"/>
                </a:solidFill>
              </a:rPr>
              <a:t>Units</a:t>
            </a:r>
            <a:endParaRPr lang="fr-FR" dirty="0">
              <a:solidFill>
                <a:srgbClr val="FF0000"/>
              </a:solidFill>
            </a:endParaRPr>
          </a:p>
        </p:txBody>
      </p:sp>
      <p:grpSp>
        <p:nvGrpSpPr>
          <p:cNvPr id="18" name="Group 51"/>
          <p:cNvGrpSpPr/>
          <p:nvPr/>
        </p:nvGrpSpPr>
        <p:grpSpPr>
          <a:xfrm>
            <a:off x="5677363" y="127875"/>
            <a:ext cx="3338286" cy="3239228"/>
            <a:chOff x="210849" y="936624"/>
            <a:chExt cx="3338286" cy="3239228"/>
          </a:xfrm>
        </p:grpSpPr>
        <p:sp>
          <p:nvSpPr>
            <p:cNvPr id="20" name="TextBox 49"/>
            <p:cNvSpPr txBox="1"/>
            <p:nvPr/>
          </p:nvSpPr>
          <p:spPr>
            <a:xfrm>
              <a:off x="210849" y="936624"/>
              <a:ext cx="3338286" cy="3239228"/>
            </a:xfrm>
            <a:prstGeom prst="rect">
              <a:avLst/>
            </a:prstGeom>
            <a:solidFill>
              <a:schemeClr val="lt1">
                <a:alpha val="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p:txBody>
        </p:sp>
        <p:sp>
          <p:nvSpPr>
            <p:cNvPr id="23" name="TextBox 2"/>
            <p:cNvSpPr txBox="1"/>
            <p:nvPr/>
          </p:nvSpPr>
          <p:spPr>
            <a:xfrm>
              <a:off x="1116938" y="964234"/>
              <a:ext cx="1420669" cy="369332"/>
            </a:xfrm>
            <a:prstGeom prst="rect">
              <a:avLst/>
            </a:prstGeom>
            <a:noFill/>
          </p:spPr>
          <p:txBody>
            <a:bodyPr wrap="none" rtlCol="0">
              <a:spAutoFit/>
            </a:bodyPr>
            <a:lstStyle/>
            <a:p>
              <a:r>
                <a:rPr lang="en-US" i="1" dirty="0"/>
                <a:t>Hidden layer</a:t>
              </a:r>
            </a:p>
          </p:txBody>
        </p:sp>
        <p:grpSp>
          <p:nvGrpSpPr>
            <p:cNvPr id="25" name="Group 13"/>
            <p:cNvGrpSpPr/>
            <p:nvPr/>
          </p:nvGrpSpPr>
          <p:grpSpPr>
            <a:xfrm>
              <a:off x="482552" y="1447476"/>
              <a:ext cx="2827731" cy="2209877"/>
              <a:chOff x="3013237" y="2529574"/>
              <a:chExt cx="2375018" cy="1978653"/>
            </a:xfrm>
          </p:grpSpPr>
          <p:grpSp>
            <p:nvGrpSpPr>
              <p:cNvPr id="26" name="Group 14"/>
              <p:cNvGrpSpPr/>
              <p:nvPr/>
            </p:nvGrpSpPr>
            <p:grpSpPr>
              <a:xfrm>
                <a:off x="3013237" y="3860718"/>
                <a:ext cx="2375018" cy="647509"/>
                <a:chOff x="2455904" y="3485357"/>
                <a:chExt cx="2375018" cy="647509"/>
              </a:xfrm>
            </p:grpSpPr>
            <p:sp>
              <p:nvSpPr>
                <p:cNvPr id="35" name="Oval 29"/>
                <p:cNvSpPr/>
                <p:nvPr/>
              </p:nvSpPr>
              <p:spPr>
                <a:xfrm>
                  <a:off x="2455904" y="3485357"/>
                  <a:ext cx="647473" cy="64750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r>
                    <a:rPr lang="en-US" baseline="-25000" dirty="0"/>
                    <a:t>1</a:t>
                  </a:r>
                  <a:endParaRPr lang="en-US" dirty="0"/>
                </a:p>
              </p:txBody>
            </p:sp>
            <p:sp>
              <p:nvSpPr>
                <p:cNvPr id="36" name="Oval 30"/>
                <p:cNvSpPr/>
                <p:nvPr/>
              </p:nvSpPr>
              <p:spPr>
                <a:xfrm>
                  <a:off x="4183449" y="3485357"/>
                  <a:ext cx="647473" cy="64750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r>
                    <a:rPr lang="en-US" baseline="-25000" dirty="0"/>
                    <a:t>3</a:t>
                  </a:r>
                  <a:endParaRPr lang="en-US" dirty="0"/>
                </a:p>
              </p:txBody>
            </p:sp>
            <p:sp>
              <p:nvSpPr>
                <p:cNvPr id="37" name="Oval 31"/>
                <p:cNvSpPr/>
                <p:nvPr/>
              </p:nvSpPr>
              <p:spPr>
                <a:xfrm>
                  <a:off x="3352916" y="3485357"/>
                  <a:ext cx="647473" cy="64750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r>
                    <a:rPr lang="en-US" baseline="-25000" dirty="0"/>
                    <a:t>2</a:t>
                  </a:r>
                  <a:endParaRPr lang="en-US" dirty="0"/>
                </a:p>
              </p:txBody>
            </p:sp>
          </p:grpSp>
          <p:sp>
            <p:nvSpPr>
              <p:cNvPr id="27" name="Oval 19"/>
              <p:cNvSpPr/>
              <p:nvPr/>
            </p:nvSpPr>
            <p:spPr>
              <a:xfrm>
                <a:off x="3488367" y="2529574"/>
                <a:ext cx="547862" cy="572797"/>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h</a:t>
                </a:r>
                <a:r>
                  <a:rPr lang="en-US" baseline="-25000" dirty="0"/>
                  <a:t>1</a:t>
                </a:r>
                <a:endParaRPr lang="en-US" dirty="0"/>
              </a:p>
            </p:txBody>
          </p:sp>
          <p:sp>
            <p:nvSpPr>
              <p:cNvPr id="28" name="Oval 20"/>
              <p:cNvSpPr/>
              <p:nvPr/>
            </p:nvSpPr>
            <p:spPr>
              <a:xfrm>
                <a:off x="4465353" y="2529574"/>
                <a:ext cx="547862" cy="572797"/>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h</a:t>
                </a:r>
                <a:r>
                  <a:rPr lang="en-US" baseline="-25000" dirty="0"/>
                  <a:t>2</a:t>
                </a:r>
                <a:endParaRPr lang="en-US" dirty="0"/>
              </a:p>
            </p:txBody>
          </p:sp>
          <p:cxnSp>
            <p:nvCxnSpPr>
              <p:cNvPr id="29" name="Straight Connector 23"/>
              <p:cNvCxnSpPr>
                <a:stCxn id="35" idx="0"/>
                <a:endCxn id="27" idx="4"/>
              </p:cNvCxnSpPr>
              <p:nvPr/>
            </p:nvCxnSpPr>
            <p:spPr>
              <a:xfrm flipV="1">
                <a:off x="3336974" y="3102371"/>
                <a:ext cx="425324" cy="758347"/>
              </a:xfrm>
              <a:prstGeom prst="line">
                <a:avLst/>
              </a:prstGeom>
            </p:spPr>
            <p:style>
              <a:lnRef idx="2">
                <a:schemeClr val="dk1"/>
              </a:lnRef>
              <a:fillRef idx="0">
                <a:schemeClr val="dk1"/>
              </a:fillRef>
              <a:effectRef idx="1">
                <a:schemeClr val="dk1"/>
              </a:effectRef>
              <a:fontRef idx="minor">
                <a:schemeClr val="tx1"/>
              </a:fontRef>
            </p:style>
          </p:cxnSp>
          <p:cxnSp>
            <p:nvCxnSpPr>
              <p:cNvPr id="30" name="Straight Connector 24"/>
              <p:cNvCxnSpPr>
                <a:stCxn id="35" idx="0"/>
                <a:endCxn id="28" idx="4"/>
              </p:cNvCxnSpPr>
              <p:nvPr/>
            </p:nvCxnSpPr>
            <p:spPr>
              <a:xfrm flipV="1">
                <a:off x="3336974" y="3102371"/>
                <a:ext cx="1402309" cy="758347"/>
              </a:xfrm>
              <a:prstGeom prst="line">
                <a:avLst/>
              </a:prstGeom>
            </p:spPr>
            <p:style>
              <a:lnRef idx="2">
                <a:schemeClr val="dk1"/>
              </a:lnRef>
              <a:fillRef idx="0">
                <a:schemeClr val="dk1"/>
              </a:fillRef>
              <a:effectRef idx="1">
                <a:schemeClr val="dk1"/>
              </a:effectRef>
              <a:fontRef idx="minor">
                <a:schemeClr val="tx1"/>
              </a:fontRef>
            </p:style>
          </p:cxnSp>
          <p:cxnSp>
            <p:nvCxnSpPr>
              <p:cNvPr id="31" name="Straight Connector 25"/>
              <p:cNvCxnSpPr>
                <a:stCxn id="37" idx="0"/>
                <a:endCxn id="27" idx="4"/>
              </p:cNvCxnSpPr>
              <p:nvPr/>
            </p:nvCxnSpPr>
            <p:spPr>
              <a:xfrm flipH="1" flipV="1">
                <a:off x="3762298" y="3102371"/>
                <a:ext cx="471688" cy="758347"/>
              </a:xfrm>
              <a:prstGeom prst="line">
                <a:avLst/>
              </a:prstGeom>
            </p:spPr>
            <p:style>
              <a:lnRef idx="2">
                <a:schemeClr val="dk1"/>
              </a:lnRef>
              <a:fillRef idx="0">
                <a:schemeClr val="dk1"/>
              </a:fillRef>
              <a:effectRef idx="1">
                <a:schemeClr val="dk1"/>
              </a:effectRef>
              <a:fontRef idx="minor">
                <a:schemeClr val="tx1"/>
              </a:fontRef>
            </p:style>
          </p:cxnSp>
          <p:cxnSp>
            <p:nvCxnSpPr>
              <p:cNvPr id="32" name="Straight Connector 26"/>
              <p:cNvCxnSpPr>
                <a:stCxn id="36" idx="0"/>
                <a:endCxn id="27" idx="4"/>
              </p:cNvCxnSpPr>
              <p:nvPr/>
            </p:nvCxnSpPr>
            <p:spPr>
              <a:xfrm flipH="1" flipV="1">
                <a:off x="3762298" y="3102371"/>
                <a:ext cx="1302221" cy="758347"/>
              </a:xfrm>
              <a:prstGeom prst="line">
                <a:avLst/>
              </a:prstGeom>
            </p:spPr>
            <p:style>
              <a:lnRef idx="2">
                <a:schemeClr val="dk1"/>
              </a:lnRef>
              <a:fillRef idx="0">
                <a:schemeClr val="dk1"/>
              </a:fillRef>
              <a:effectRef idx="1">
                <a:schemeClr val="dk1"/>
              </a:effectRef>
              <a:fontRef idx="minor">
                <a:schemeClr val="tx1"/>
              </a:fontRef>
            </p:style>
          </p:cxnSp>
          <p:cxnSp>
            <p:nvCxnSpPr>
              <p:cNvPr id="33" name="Straight Connector 27"/>
              <p:cNvCxnSpPr>
                <a:stCxn id="37" idx="0"/>
                <a:endCxn id="28" idx="4"/>
              </p:cNvCxnSpPr>
              <p:nvPr/>
            </p:nvCxnSpPr>
            <p:spPr>
              <a:xfrm flipV="1">
                <a:off x="4233986" y="3102371"/>
                <a:ext cx="505297" cy="758347"/>
              </a:xfrm>
              <a:prstGeom prst="line">
                <a:avLst/>
              </a:prstGeom>
            </p:spPr>
            <p:style>
              <a:lnRef idx="2">
                <a:schemeClr val="dk1"/>
              </a:lnRef>
              <a:fillRef idx="0">
                <a:schemeClr val="dk1"/>
              </a:fillRef>
              <a:effectRef idx="1">
                <a:schemeClr val="dk1"/>
              </a:effectRef>
              <a:fontRef idx="minor">
                <a:schemeClr val="tx1"/>
              </a:fontRef>
            </p:style>
          </p:cxnSp>
          <p:cxnSp>
            <p:nvCxnSpPr>
              <p:cNvPr id="34" name="Straight Connector 28"/>
              <p:cNvCxnSpPr>
                <a:stCxn id="36" idx="0"/>
                <a:endCxn id="28" idx="4"/>
              </p:cNvCxnSpPr>
              <p:nvPr/>
            </p:nvCxnSpPr>
            <p:spPr>
              <a:xfrm flipH="1" flipV="1">
                <a:off x="4739283" y="3102371"/>
                <a:ext cx="325235" cy="758347"/>
              </a:xfrm>
              <a:prstGeom prst="line">
                <a:avLst/>
              </a:prstGeom>
            </p:spPr>
            <p:style>
              <a:lnRef idx="2">
                <a:schemeClr val="dk1"/>
              </a:lnRef>
              <a:fillRef idx="0">
                <a:schemeClr val="dk1"/>
              </a:fillRef>
              <a:effectRef idx="1">
                <a:schemeClr val="dk1"/>
              </a:effectRef>
              <a:fontRef idx="minor">
                <a:schemeClr val="tx1"/>
              </a:fontRef>
            </p:style>
          </p:cxnSp>
        </p:grpSp>
      </p:grpSp>
      <p:graphicFrame>
        <p:nvGraphicFramePr>
          <p:cNvPr id="38" name="Objet 37"/>
          <p:cNvGraphicFramePr>
            <a:graphicFrameLocks noChangeAspect="1"/>
          </p:cNvGraphicFramePr>
          <p:nvPr>
            <p:extLst/>
          </p:nvPr>
        </p:nvGraphicFramePr>
        <p:xfrm>
          <a:off x="5850705" y="1327330"/>
          <a:ext cx="495207" cy="523275"/>
        </p:xfrm>
        <a:graphic>
          <a:graphicData uri="http://schemas.openxmlformats.org/presentationml/2006/ole">
            <mc:AlternateContent xmlns:mc="http://schemas.openxmlformats.org/markup-compatibility/2006">
              <mc:Choice xmlns:v="urn:schemas-microsoft-com:vml" Requires="v">
                <p:oleObj spid="_x0000_s242776" name="…quation" r:id="rId3" imgW="215900" imgH="228600" progId="Equation.3">
                  <p:embed/>
                </p:oleObj>
              </mc:Choice>
              <mc:Fallback>
                <p:oleObj name="…quation" r:id="rId3" imgW="215900" imgH="228600" progId="Equation.3">
                  <p:embed/>
                  <p:pic>
                    <p:nvPicPr>
                      <p:cNvPr id="38" name="Objet 37"/>
                      <p:cNvPicPr/>
                      <p:nvPr/>
                    </p:nvPicPr>
                    <p:blipFill>
                      <a:blip r:embed="rId4"/>
                      <a:stretch>
                        <a:fillRect/>
                      </a:stretch>
                    </p:blipFill>
                    <p:spPr>
                      <a:xfrm>
                        <a:off x="5850705" y="1327330"/>
                        <a:ext cx="495207" cy="523275"/>
                      </a:xfrm>
                      <a:prstGeom prst="rect">
                        <a:avLst/>
                      </a:prstGeom>
                    </p:spPr>
                  </p:pic>
                </p:oleObj>
              </mc:Fallback>
            </mc:AlternateContent>
          </a:graphicData>
        </a:graphic>
      </p:graphicFrame>
      <p:pic>
        <p:nvPicPr>
          <p:cNvPr id="3" name="Image 2" descr="RBM-potentia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3595" y="3798724"/>
            <a:ext cx="3322054" cy="2456372"/>
          </a:xfrm>
          <a:prstGeom prst="rect">
            <a:avLst/>
          </a:prstGeom>
        </p:spPr>
      </p:pic>
      <p:pic>
        <p:nvPicPr>
          <p:cNvPr id="41" name="Image 40"/>
          <p:cNvPicPr>
            <a:picLocks noChangeAspect="1"/>
          </p:cNvPicPr>
          <p:nvPr/>
        </p:nvPicPr>
        <p:blipFill>
          <a:blip r:embed="rId6"/>
          <a:stretch>
            <a:fillRect/>
          </a:stretch>
        </p:blipFill>
        <p:spPr>
          <a:xfrm>
            <a:off x="5699141" y="3721492"/>
            <a:ext cx="3166825" cy="2569608"/>
          </a:xfrm>
          <a:prstGeom prst="rect">
            <a:avLst/>
          </a:prstGeom>
        </p:spPr>
      </p:pic>
      <p:sp>
        <p:nvSpPr>
          <p:cNvPr id="2" name="ZoneTexte 1"/>
          <p:cNvSpPr txBox="1"/>
          <p:nvPr/>
        </p:nvSpPr>
        <p:spPr>
          <a:xfrm>
            <a:off x="7086600" y="3619892"/>
            <a:ext cx="299631" cy="369332"/>
          </a:xfrm>
          <a:prstGeom prst="rect">
            <a:avLst/>
          </a:prstGeom>
          <a:noFill/>
        </p:spPr>
        <p:txBody>
          <a:bodyPr wrap="none" rtlCol="0">
            <a:spAutoFit/>
          </a:bodyPr>
          <a:lstStyle/>
          <a:p>
            <a:r>
              <a:rPr lang="fr-FR" dirty="0"/>
              <a:t>*</a:t>
            </a:r>
          </a:p>
        </p:txBody>
      </p:sp>
      <p:sp>
        <p:nvSpPr>
          <p:cNvPr id="42" name="TextBox 12"/>
          <p:cNvSpPr txBox="1"/>
          <p:nvPr/>
        </p:nvSpPr>
        <p:spPr>
          <a:xfrm>
            <a:off x="5887570" y="2998930"/>
            <a:ext cx="3063997" cy="369332"/>
          </a:xfrm>
          <a:prstGeom prst="rect">
            <a:avLst/>
          </a:prstGeom>
          <a:noFill/>
        </p:spPr>
        <p:txBody>
          <a:bodyPr wrap="none" rtlCol="0">
            <a:spAutoFit/>
          </a:bodyPr>
          <a:lstStyle/>
          <a:p>
            <a:r>
              <a:rPr lang="en-US" i="1" dirty="0"/>
              <a:t>Visible layer (binary/Potts </a:t>
            </a:r>
            <a:r>
              <a:rPr lang="en-US" i="1" dirty="0" err="1"/>
              <a:t>r.v</a:t>
            </a:r>
            <a:r>
              <a:rPr lang="en-US" i="1" dirty="0"/>
              <a:t>.)</a:t>
            </a:r>
          </a:p>
        </p:txBody>
      </p:sp>
      <p:sp>
        <p:nvSpPr>
          <p:cNvPr id="8" name="Rectangle 7"/>
          <p:cNvSpPr/>
          <p:nvPr/>
        </p:nvSpPr>
        <p:spPr>
          <a:xfrm>
            <a:off x="5502118" y="3619892"/>
            <a:ext cx="446948" cy="317500"/>
          </a:xfrm>
          <a:prstGeom prst="rect">
            <a:avLst/>
          </a:prstGeom>
          <a:solidFill>
            <a:srgbClr val="FFFFFF"/>
          </a:solidFill>
          <a:ln>
            <a:solidFill>
              <a:srgbClr val="FFFF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3" name="Forme libre 12"/>
          <p:cNvSpPr/>
          <p:nvPr/>
        </p:nvSpPr>
        <p:spPr>
          <a:xfrm>
            <a:off x="5444900" y="4000500"/>
            <a:ext cx="939800" cy="724435"/>
          </a:xfrm>
          <a:custGeom>
            <a:avLst/>
            <a:gdLst>
              <a:gd name="connsiteX0" fmla="*/ 0 w 939800"/>
              <a:gd name="connsiteY0" fmla="*/ 63500 h 724435"/>
              <a:gd name="connsiteX1" fmla="*/ 190500 w 939800"/>
              <a:gd name="connsiteY1" fmla="*/ 698500 h 724435"/>
              <a:gd name="connsiteX2" fmla="*/ 495300 w 939800"/>
              <a:gd name="connsiteY2" fmla="*/ 127000 h 724435"/>
              <a:gd name="connsiteX3" fmla="*/ 749300 w 939800"/>
              <a:gd name="connsiteY3" fmla="*/ 723900 h 724435"/>
              <a:gd name="connsiteX4" fmla="*/ 939800 w 939800"/>
              <a:gd name="connsiteY4" fmla="*/ 0 h 724435"/>
              <a:gd name="connsiteX5" fmla="*/ 939800 w 939800"/>
              <a:gd name="connsiteY5" fmla="*/ 0 h 724435"/>
              <a:gd name="connsiteX6" fmla="*/ 927100 w 939800"/>
              <a:gd name="connsiteY6" fmla="*/ 0 h 72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800" h="724435">
                <a:moveTo>
                  <a:pt x="0" y="63500"/>
                </a:moveTo>
                <a:cubicBezTo>
                  <a:pt x="53975" y="375708"/>
                  <a:pt x="107950" y="687917"/>
                  <a:pt x="190500" y="698500"/>
                </a:cubicBezTo>
                <a:cubicBezTo>
                  <a:pt x="273050" y="709083"/>
                  <a:pt x="402167" y="122767"/>
                  <a:pt x="495300" y="127000"/>
                </a:cubicBezTo>
                <a:cubicBezTo>
                  <a:pt x="588433" y="131233"/>
                  <a:pt x="675217" y="745067"/>
                  <a:pt x="749300" y="723900"/>
                </a:cubicBezTo>
                <a:cubicBezTo>
                  <a:pt x="823383" y="702733"/>
                  <a:pt x="939800" y="0"/>
                  <a:pt x="939800" y="0"/>
                </a:cubicBezTo>
                <a:lnTo>
                  <a:pt x="939800" y="0"/>
                </a:lnTo>
                <a:lnTo>
                  <a:pt x="927100" y="0"/>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ln>
                <a:solidFill>
                  <a:srgbClr val="000000"/>
                </a:solidFill>
              </a:ln>
            </a:endParaRPr>
          </a:p>
        </p:txBody>
      </p:sp>
      <p:cxnSp>
        <p:nvCxnSpPr>
          <p:cNvPr id="16" name="Connecteur droit 15"/>
          <p:cNvCxnSpPr/>
          <p:nvPr/>
        </p:nvCxnSpPr>
        <p:spPr>
          <a:xfrm flipV="1">
            <a:off x="5651963" y="3924300"/>
            <a:ext cx="0" cy="813192"/>
          </a:xfrm>
          <a:prstGeom prst="line">
            <a:avLst/>
          </a:prstGeom>
          <a:ln>
            <a:solidFill>
              <a:schemeClr val="bg1">
                <a:lumMod val="50000"/>
              </a:schemeClr>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43" name="Connecteur droit 42"/>
          <p:cNvCxnSpPr/>
          <p:nvPr/>
        </p:nvCxnSpPr>
        <p:spPr>
          <a:xfrm>
            <a:off x="5651963" y="4737492"/>
            <a:ext cx="931489" cy="0"/>
          </a:xfrm>
          <a:prstGeom prst="line">
            <a:avLst/>
          </a:prstGeom>
          <a:ln>
            <a:solidFill>
              <a:srgbClr val="7F7F7F"/>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46" name="ZoneTexte 45"/>
          <p:cNvSpPr txBox="1"/>
          <p:nvPr/>
        </p:nvSpPr>
        <p:spPr>
          <a:xfrm>
            <a:off x="5308600" y="3619500"/>
            <a:ext cx="332768" cy="369332"/>
          </a:xfrm>
          <a:prstGeom prst="rect">
            <a:avLst/>
          </a:prstGeom>
          <a:noFill/>
        </p:spPr>
        <p:txBody>
          <a:bodyPr wrap="none" rtlCol="0">
            <a:spAutoFit/>
          </a:bodyPr>
          <a:lstStyle/>
          <a:p>
            <a:r>
              <a:rPr lang="fr-FR" dirty="0"/>
              <a:t>U</a:t>
            </a:r>
          </a:p>
        </p:txBody>
      </p:sp>
      <p:sp>
        <p:nvSpPr>
          <p:cNvPr id="47" name="ZoneTexte 46"/>
          <p:cNvSpPr txBox="1"/>
          <p:nvPr/>
        </p:nvSpPr>
        <p:spPr>
          <a:xfrm>
            <a:off x="6172200" y="4635500"/>
            <a:ext cx="305943" cy="369332"/>
          </a:xfrm>
          <a:prstGeom prst="rect">
            <a:avLst/>
          </a:prstGeom>
          <a:noFill/>
        </p:spPr>
        <p:txBody>
          <a:bodyPr wrap="none" rtlCol="0">
            <a:spAutoFit/>
          </a:bodyPr>
          <a:lstStyle/>
          <a:p>
            <a:r>
              <a:rPr lang="fr-FR" dirty="0"/>
              <a:t>h</a:t>
            </a:r>
          </a:p>
        </p:txBody>
      </p:sp>
      <p:sp>
        <p:nvSpPr>
          <p:cNvPr id="49" name="TextBox 31"/>
          <p:cNvSpPr txBox="1"/>
          <p:nvPr/>
        </p:nvSpPr>
        <p:spPr>
          <a:xfrm>
            <a:off x="147586" y="1143616"/>
            <a:ext cx="4972117" cy="1588127"/>
          </a:xfrm>
          <a:prstGeom prst="rect">
            <a:avLst/>
          </a:prstGeom>
          <a:ln>
            <a:solidFill>
              <a:srgbClr val="FF66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a:buChar char="•"/>
            </a:pPr>
            <a:r>
              <a:rPr lang="en-US" dirty="0"/>
              <a:t>Compute hidden units inputs </a:t>
            </a:r>
          </a:p>
          <a:p>
            <a:pPr marL="285750" indent="-285750">
              <a:lnSpc>
                <a:spcPct val="140000"/>
              </a:lnSpc>
              <a:buFont typeface="Arial"/>
              <a:buChar char="•"/>
            </a:pPr>
            <a:endParaRPr lang="en-US" dirty="0"/>
          </a:p>
          <a:p>
            <a:pPr marL="285750" indent="-285750">
              <a:buFont typeface="Arial"/>
              <a:buChar char="•"/>
            </a:pPr>
            <a:r>
              <a:rPr lang="en-US" dirty="0"/>
              <a:t>Sample hidden units :</a:t>
            </a:r>
          </a:p>
          <a:p>
            <a:pPr marL="285750" indent="-285750">
              <a:buFont typeface="Arial"/>
              <a:buChar char="•"/>
            </a:pPr>
            <a:endParaRPr lang="en-US" dirty="0"/>
          </a:p>
          <a:p>
            <a:endParaRPr lang="en-US" dirty="0"/>
          </a:p>
        </p:txBody>
      </p:sp>
      <p:graphicFrame>
        <p:nvGraphicFramePr>
          <p:cNvPr id="50" name="Objet 49"/>
          <p:cNvGraphicFramePr>
            <a:graphicFrameLocks noChangeAspect="1"/>
          </p:cNvGraphicFramePr>
          <p:nvPr>
            <p:extLst/>
          </p:nvPr>
        </p:nvGraphicFramePr>
        <p:xfrm>
          <a:off x="3376613" y="1117600"/>
          <a:ext cx="1657350" cy="666750"/>
        </p:xfrm>
        <a:graphic>
          <a:graphicData uri="http://schemas.openxmlformats.org/presentationml/2006/ole">
            <mc:AlternateContent xmlns:mc="http://schemas.openxmlformats.org/markup-compatibility/2006">
              <mc:Choice xmlns:v="urn:schemas-microsoft-com:vml" Requires="v">
                <p:oleObj spid="_x0000_s242777" name="…quation" r:id="rId7" imgW="914400" imgH="368300" progId="Equation.3">
                  <p:embed/>
                </p:oleObj>
              </mc:Choice>
              <mc:Fallback>
                <p:oleObj name="…quation" r:id="rId7" imgW="914400" imgH="368300" progId="Equation.3">
                  <p:embed/>
                  <p:pic>
                    <p:nvPicPr>
                      <p:cNvPr id="50" name="Objet 49"/>
                      <p:cNvPicPr/>
                      <p:nvPr/>
                    </p:nvPicPr>
                    <p:blipFill>
                      <a:blip r:embed="rId8"/>
                      <a:stretch>
                        <a:fillRect/>
                      </a:stretch>
                    </p:blipFill>
                    <p:spPr>
                      <a:xfrm>
                        <a:off x="3376613" y="1117600"/>
                        <a:ext cx="1657350" cy="666750"/>
                      </a:xfrm>
                      <a:prstGeom prst="rect">
                        <a:avLst/>
                      </a:prstGeom>
                    </p:spPr>
                  </p:pic>
                </p:oleObj>
              </mc:Fallback>
            </mc:AlternateContent>
          </a:graphicData>
        </a:graphic>
      </p:graphicFrame>
      <p:graphicFrame>
        <p:nvGraphicFramePr>
          <p:cNvPr id="51" name="Objet 50"/>
          <p:cNvGraphicFramePr>
            <a:graphicFrameLocks noChangeAspect="1"/>
          </p:cNvGraphicFramePr>
          <p:nvPr>
            <p:extLst/>
          </p:nvPr>
        </p:nvGraphicFramePr>
        <p:xfrm>
          <a:off x="1106420" y="2177745"/>
          <a:ext cx="3611562" cy="506412"/>
        </p:xfrm>
        <a:graphic>
          <a:graphicData uri="http://schemas.openxmlformats.org/presentationml/2006/ole">
            <mc:AlternateContent xmlns:mc="http://schemas.openxmlformats.org/markup-compatibility/2006">
              <mc:Choice xmlns:v="urn:schemas-microsoft-com:vml" Requires="v">
                <p:oleObj spid="_x0000_s242778" name="…quation" r:id="rId9" imgW="1993900" imgH="279400" progId="Equation.3">
                  <p:embed/>
                </p:oleObj>
              </mc:Choice>
              <mc:Fallback>
                <p:oleObj name="…quation" r:id="rId9" imgW="1993900" imgH="279400" progId="Equation.3">
                  <p:embed/>
                  <p:pic>
                    <p:nvPicPr>
                      <p:cNvPr id="51" name="Objet 50"/>
                      <p:cNvPicPr/>
                      <p:nvPr/>
                    </p:nvPicPr>
                    <p:blipFill>
                      <a:blip r:embed="rId10"/>
                      <a:stretch>
                        <a:fillRect/>
                      </a:stretch>
                    </p:blipFill>
                    <p:spPr>
                      <a:xfrm>
                        <a:off x="1106420" y="2177745"/>
                        <a:ext cx="3611562" cy="506412"/>
                      </a:xfrm>
                      <a:prstGeom prst="rect">
                        <a:avLst/>
                      </a:prstGeom>
                    </p:spPr>
                  </p:pic>
                </p:oleObj>
              </mc:Fallback>
            </mc:AlternateContent>
          </a:graphicData>
        </a:graphic>
      </p:graphicFrame>
      <p:pic>
        <p:nvPicPr>
          <p:cNvPr id="44" name="Image 43"/>
          <p:cNvPicPr>
            <a:picLocks noChangeAspect="1"/>
          </p:cNvPicPr>
          <p:nvPr/>
        </p:nvPicPr>
        <p:blipFill>
          <a:blip r:embed="rId11"/>
          <a:stretch>
            <a:fillRect/>
          </a:stretch>
        </p:blipFill>
        <p:spPr>
          <a:xfrm>
            <a:off x="5732671" y="709287"/>
            <a:ext cx="692806" cy="400429"/>
          </a:xfrm>
          <a:prstGeom prst="rect">
            <a:avLst/>
          </a:prstGeom>
          <a:ln>
            <a:solidFill>
              <a:srgbClr val="FF0000"/>
            </a:solidFill>
          </a:ln>
        </p:spPr>
      </p:pic>
      <p:sp>
        <p:nvSpPr>
          <p:cNvPr id="45" name="ZoneTexte 44">
            <a:extLst>
              <a:ext uri="{FF2B5EF4-FFF2-40B4-BE49-F238E27FC236}">
                <a16:creationId xmlns:a16="http://schemas.microsoft.com/office/drawing/2014/main" id="{A51AF7FB-8DF1-2245-BD29-DAEF521AE88E}"/>
              </a:ext>
            </a:extLst>
          </p:cNvPr>
          <p:cNvSpPr txBox="1"/>
          <p:nvPr/>
        </p:nvSpPr>
        <p:spPr>
          <a:xfrm>
            <a:off x="-30791" y="24278"/>
            <a:ext cx="5419698" cy="584776"/>
          </a:xfrm>
          <a:prstGeom prst="rect">
            <a:avLst/>
          </a:prstGeom>
          <a:solidFill>
            <a:srgbClr val="19178F"/>
          </a:solidFill>
        </p:spPr>
        <p:txBody>
          <a:bodyPr wrap="square" rtlCol="0">
            <a:spAutoFit/>
          </a:bodyPr>
          <a:lstStyle/>
          <a:p>
            <a:r>
              <a:rPr lang="fr-FR" sz="3200" b="1" dirty="0">
                <a:solidFill>
                  <a:schemeClr val="bg1"/>
                </a:solidFill>
              </a:rPr>
              <a:t> </a:t>
            </a:r>
            <a:r>
              <a:rPr lang="fr-FR" sz="3200" b="1" dirty="0" err="1">
                <a:solidFill>
                  <a:schemeClr val="bg1"/>
                </a:solidFill>
              </a:rPr>
              <a:t>Hidden</a:t>
            </a:r>
            <a:r>
              <a:rPr lang="fr-FR" sz="3200" b="1" dirty="0">
                <a:solidFill>
                  <a:schemeClr val="bg1"/>
                </a:solidFill>
              </a:rPr>
              <a:t> Unit </a:t>
            </a:r>
            <a:r>
              <a:rPr lang="fr-FR" sz="3200" b="1" dirty="0" err="1">
                <a:solidFill>
                  <a:schemeClr val="bg1"/>
                </a:solidFill>
              </a:rPr>
              <a:t>Potential</a:t>
            </a:r>
            <a:r>
              <a:rPr lang="fr-FR" sz="3200" b="1" dirty="0">
                <a:solidFill>
                  <a:schemeClr val="bg1"/>
                </a:solidFill>
              </a:rPr>
              <a:t> Shape</a:t>
            </a:r>
          </a:p>
        </p:txBody>
      </p:sp>
    </p:spTree>
    <p:extLst>
      <p:ext uri="{BB962C8B-B14F-4D97-AF65-F5344CB8AC3E}">
        <p14:creationId xmlns:p14="http://schemas.microsoft.com/office/powerpoint/2010/main" val="25543962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1" y="150117"/>
            <a:ext cx="8896342" cy="547201"/>
          </a:xfrm>
        </p:spPr>
        <p:txBody>
          <a:bodyPr>
            <a:noAutofit/>
          </a:bodyPr>
          <a:lstStyle/>
          <a:p>
            <a:r>
              <a:rPr lang="en-US" sz="3200" b="1" dirty="0">
                <a:solidFill>
                  <a:srgbClr val="FF0000"/>
                </a:solidFill>
              </a:rPr>
              <a:t>Ferromagnetic,  Compositional, and Glassy phases  </a:t>
            </a:r>
            <a:endParaRPr lang="en-US" sz="2400" b="1" dirty="0">
              <a:solidFill>
                <a:srgbClr val="FF0000"/>
              </a:solidFill>
            </a:endParaRPr>
          </a:p>
        </p:txBody>
      </p:sp>
      <p:sp>
        <p:nvSpPr>
          <p:cNvPr id="59" name="ZoneTexte 58"/>
          <p:cNvSpPr txBox="1"/>
          <p:nvPr/>
        </p:nvSpPr>
        <p:spPr>
          <a:xfrm>
            <a:off x="667175" y="863600"/>
            <a:ext cx="1271878" cy="523220"/>
          </a:xfrm>
          <a:prstGeom prst="rect">
            <a:avLst/>
          </a:prstGeom>
          <a:noFill/>
        </p:spPr>
        <p:txBody>
          <a:bodyPr wrap="none" rtlCol="0">
            <a:spAutoFit/>
          </a:bodyPr>
          <a:lstStyle/>
          <a:p>
            <a:r>
              <a:rPr lang="fr-FR" sz="1400" dirty="0" err="1">
                <a:solidFill>
                  <a:srgbClr val="FF6600"/>
                </a:solidFill>
              </a:rPr>
              <a:t>Mother</a:t>
            </a:r>
            <a:r>
              <a:rPr lang="fr-FR" sz="1400" dirty="0">
                <a:solidFill>
                  <a:srgbClr val="FF6600"/>
                </a:solidFill>
              </a:rPr>
              <a:t> </a:t>
            </a:r>
            <a:r>
              <a:rPr lang="fr-FR" sz="1400" dirty="0" err="1">
                <a:solidFill>
                  <a:srgbClr val="FF6600"/>
                </a:solidFill>
              </a:rPr>
              <a:t>Cell</a:t>
            </a:r>
            <a:r>
              <a:rPr lang="fr-FR" sz="1400" dirty="0">
                <a:solidFill>
                  <a:srgbClr val="FF6600"/>
                </a:solidFill>
              </a:rPr>
              <a:t> </a:t>
            </a:r>
          </a:p>
          <a:p>
            <a:r>
              <a:rPr lang="fr-FR" sz="1400" dirty="0" err="1">
                <a:solidFill>
                  <a:srgbClr val="FF6600"/>
                </a:solidFill>
              </a:rPr>
              <a:t>representation</a:t>
            </a:r>
            <a:endParaRPr lang="fr-FR" sz="1400" dirty="0">
              <a:solidFill>
                <a:srgbClr val="FF6600"/>
              </a:solidFill>
            </a:endParaRPr>
          </a:p>
        </p:txBody>
      </p:sp>
      <p:sp>
        <p:nvSpPr>
          <p:cNvPr id="74" name="ZoneTexte 73"/>
          <p:cNvSpPr txBox="1"/>
          <p:nvPr/>
        </p:nvSpPr>
        <p:spPr>
          <a:xfrm>
            <a:off x="4835237" y="6351155"/>
            <a:ext cx="4232566" cy="584775"/>
          </a:xfrm>
          <a:prstGeom prst="rect">
            <a:avLst/>
          </a:prstGeom>
          <a:noFill/>
        </p:spPr>
        <p:txBody>
          <a:bodyPr wrap="square" rtlCol="0">
            <a:spAutoFit/>
          </a:bodyPr>
          <a:lstStyle/>
          <a:p>
            <a:r>
              <a:rPr lang="fr-FR" sz="1600" dirty="0">
                <a:solidFill>
                  <a:srgbClr val="FF6600"/>
                </a:solidFill>
                <a:latin typeface="Lucida Grande"/>
                <a:ea typeface="Lucida Grande"/>
                <a:cs typeface="Lucida Grande"/>
              </a:rPr>
              <a:t>[J. Tubiana, </a:t>
            </a:r>
            <a:r>
              <a:rPr lang="fr-FR" sz="1600" dirty="0" err="1">
                <a:solidFill>
                  <a:srgbClr val="FF6600"/>
                </a:solidFill>
                <a:latin typeface="Lucida Grande"/>
                <a:ea typeface="Lucida Grande"/>
                <a:cs typeface="Lucida Grande"/>
              </a:rPr>
              <a:t>R.Monasson,PRL</a:t>
            </a:r>
            <a:r>
              <a:rPr lang="fr-FR" sz="1600" dirty="0">
                <a:solidFill>
                  <a:srgbClr val="FF6600"/>
                </a:solidFill>
                <a:latin typeface="Lucida Grande"/>
                <a:ea typeface="Lucida Grande"/>
                <a:cs typeface="Lucida Grande"/>
              </a:rPr>
              <a:t> (2017)]</a:t>
            </a:r>
            <a:endParaRPr lang="fr-FR" sz="1600" dirty="0">
              <a:solidFill>
                <a:srgbClr val="FF6600"/>
              </a:solidFill>
            </a:endParaRPr>
          </a:p>
          <a:p>
            <a:endParaRPr lang="fr-FR" sz="1600" dirty="0">
              <a:solidFill>
                <a:srgbClr val="FF6600"/>
              </a:solidFill>
            </a:endParaRPr>
          </a:p>
        </p:txBody>
      </p:sp>
      <p:sp>
        <p:nvSpPr>
          <p:cNvPr id="5" name="ZoneTexte 4"/>
          <p:cNvSpPr txBox="1"/>
          <p:nvPr/>
        </p:nvSpPr>
        <p:spPr>
          <a:xfrm>
            <a:off x="19475" y="5733476"/>
            <a:ext cx="9292064" cy="646331"/>
          </a:xfrm>
          <a:prstGeom prst="rect">
            <a:avLst/>
          </a:prstGeom>
          <a:noFill/>
        </p:spPr>
        <p:txBody>
          <a:bodyPr wrap="none" rtlCol="0">
            <a:spAutoFit/>
          </a:bodyPr>
          <a:lstStyle/>
          <a:p>
            <a:r>
              <a:rPr lang="fr-FR" dirty="0"/>
              <a:t> </a:t>
            </a:r>
            <a:r>
              <a:rPr lang="fr-FR" dirty="0" err="1"/>
              <a:t>Compositional</a:t>
            </a:r>
            <a:r>
              <a:rPr lang="fr-FR" dirty="0"/>
              <a:t> phase </a:t>
            </a:r>
            <a:r>
              <a:rPr lang="fr-FR" dirty="0" err="1"/>
              <a:t>can</a:t>
            </a:r>
            <a:r>
              <a:rPr lang="fr-FR" dirty="0"/>
              <a:t> </a:t>
            </a:r>
            <a:r>
              <a:rPr lang="fr-FR" dirty="0" err="1"/>
              <a:t>be</a:t>
            </a:r>
            <a:r>
              <a:rPr lang="fr-FR" dirty="0"/>
              <a:t> </a:t>
            </a:r>
            <a:r>
              <a:rPr lang="fr-FR" dirty="0" err="1"/>
              <a:t>enforced</a:t>
            </a:r>
            <a:r>
              <a:rPr lang="fr-FR" dirty="0"/>
              <a:t>  by </a:t>
            </a:r>
            <a:r>
              <a:rPr lang="fr-FR" dirty="0" err="1"/>
              <a:t>chosing</a:t>
            </a:r>
            <a:r>
              <a:rPr lang="fr-FR" dirty="0"/>
              <a:t> a non-</a:t>
            </a:r>
            <a:r>
              <a:rPr lang="fr-FR" dirty="0" err="1"/>
              <a:t>quadratic</a:t>
            </a:r>
            <a:r>
              <a:rPr lang="fr-FR" dirty="0"/>
              <a:t> </a:t>
            </a:r>
            <a:r>
              <a:rPr lang="fr-FR" dirty="0" err="1"/>
              <a:t>potential</a:t>
            </a:r>
            <a:r>
              <a:rPr lang="fr-FR" dirty="0"/>
              <a:t> on the </a:t>
            </a:r>
            <a:r>
              <a:rPr lang="fr-FR" dirty="0" err="1"/>
              <a:t>hidden</a:t>
            </a:r>
            <a:r>
              <a:rPr lang="fr-FR" dirty="0"/>
              <a:t> </a:t>
            </a:r>
            <a:r>
              <a:rPr lang="fr-FR" dirty="0" err="1"/>
              <a:t>units</a:t>
            </a:r>
            <a:r>
              <a:rPr lang="fr-FR" dirty="0"/>
              <a:t> ,</a:t>
            </a:r>
          </a:p>
          <a:p>
            <a:r>
              <a:rPr lang="fr-FR" dirty="0"/>
              <a:t> have a large </a:t>
            </a:r>
            <a:r>
              <a:rPr lang="fr-FR" dirty="0" err="1"/>
              <a:t>number</a:t>
            </a:r>
            <a:r>
              <a:rPr lang="fr-FR" dirty="0"/>
              <a:t> of </a:t>
            </a:r>
            <a:r>
              <a:rPr lang="fr-FR" dirty="0" err="1"/>
              <a:t>hidden</a:t>
            </a:r>
            <a:r>
              <a:rPr lang="fr-FR" dirty="0"/>
              <a:t> variables </a:t>
            </a:r>
            <a:r>
              <a:rPr lang="fr-FR" dirty="0">
                <a:solidFill>
                  <a:srgbClr val="008000"/>
                </a:solidFill>
              </a:rPr>
              <a:t>M</a:t>
            </a:r>
            <a:r>
              <a:rPr lang="fr-FR" dirty="0"/>
              <a:t>, </a:t>
            </a:r>
            <a:r>
              <a:rPr lang="fr-FR" dirty="0" err="1"/>
              <a:t>imposing</a:t>
            </a:r>
            <a:r>
              <a:rPr lang="fr-FR" dirty="0"/>
              <a:t>  </a:t>
            </a:r>
            <a:r>
              <a:rPr lang="fr-FR" dirty="0" err="1"/>
              <a:t>sparsity</a:t>
            </a:r>
            <a:r>
              <a:rPr lang="fr-FR" dirty="0"/>
              <a:t> on the </a:t>
            </a:r>
            <a:r>
              <a:rPr lang="fr-FR" dirty="0" err="1"/>
              <a:t>weight</a:t>
            </a:r>
            <a:r>
              <a:rPr lang="fr-FR" dirty="0"/>
              <a:t> </a:t>
            </a:r>
            <a:r>
              <a:rPr lang="fr-FR" dirty="0" err="1"/>
              <a:t>vectors</a:t>
            </a:r>
            <a:r>
              <a:rPr lang="fr-FR" dirty="0"/>
              <a:t>…</a:t>
            </a:r>
            <a:r>
              <a:rPr lang="fr-FR" dirty="0">
                <a:solidFill>
                  <a:srgbClr val="008000"/>
                </a:solidFill>
              </a:rPr>
              <a:t> </a:t>
            </a:r>
          </a:p>
        </p:txBody>
      </p:sp>
      <p:sp>
        <p:nvSpPr>
          <p:cNvPr id="30" name="ZoneTexte 29"/>
          <p:cNvSpPr txBox="1"/>
          <p:nvPr/>
        </p:nvSpPr>
        <p:spPr>
          <a:xfrm>
            <a:off x="25400" y="5089271"/>
            <a:ext cx="9144000" cy="646331"/>
          </a:xfrm>
          <a:prstGeom prst="rect">
            <a:avLst/>
          </a:prstGeom>
          <a:noFill/>
        </p:spPr>
        <p:txBody>
          <a:bodyPr wrap="square" rtlCol="0">
            <a:spAutoFit/>
          </a:bodyPr>
          <a:lstStyle/>
          <a:p>
            <a:r>
              <a:rPr lang="fr-FR" dirty="0"/>
              <a:t>RBM </a:t>
            </a:r>
            <a:r>
              <a:rPr lang="fr-FR" dirty="0" err="1"/>
              <a:t>working</a:t>
            </a:r>
            <a:r>
              <a:rPr lang="fr-FR" dirty="0"/>
              <a:t> in the </a:t>
            </a:r>
            <a:r>
              <a:rPr lang="fr-FR" dirty="0" err="1">
                <a:solidFill>
                  <a:srgbClr val="FF0000"/>
                </a:solidFill>
              </a:rPr>
              <a:t>Compositional</a:t>
            </a:r>
            <a:r>
              <a:rPr lang="fr-FR" dirty="0">
                <a:solidFill>
                  <a:srgbClr val="FF0000"/>
                </a:solidFill>
              </a:rPr>
              <a:t> phase </a:t>
            </a:r>
            <a:r>
              <a:rPr lang="fr-FR" dirty="0" err="1"/>
              <a:t>give</a:t>
            </a:r>
            <a:r>
              <a:rPr lang="fr-FR" dirty="0"/>
              <a:t> </a:t>
            </a:r>
            <a:r>
              <a:rPr lang="fr-FR" dirty="0" err="1"/>
              <a:t>better</a:t>
            </a:r>
            <a:r>
              <a:rPr lang="fr-FR" dirty="0"/>
              <a:t> </a:t>
            </a:r>
            <a:r>
              <a:rPr lang="fr-FR" dirty="0" err="1"/>
              <a:t>results</a:t>
            </a:r>
            <a:r>
              <a:rPr lang="fr-FR" dirty="0"/>
              <a:t>:  training and </a:t>
            </a:r>
            <a:r>
              <a:rPr lang="fr-FR" dirty="0" err="1"/>
              <a:t>sampling</a:t>
            </a:r>
            <a:r>
              <a:rPr lang="fr-FR" dirty="0"/>
              <a:t> are </a:t>
            </a:r>
            <a:r>
              <a:rPr lang="fr-FR" dirty="0" err="1"/>
              <a:t>easier</a:t>
            </a:r>
            <a:endParaRPr lang="fr-FR" dirty="0"/>
          </a:p>
          <a:p>
            <a:r>
              <a:rPr lang="fr-FR" dirty="0"/>
              <a:t>                                     </a:t>
            </a:r>
            <a:r>
              <a:rPr lang="fr-FR" dirty="0">
                <a:solidFill>
                  <a:srgbClr val="FF0000"/>
                </a:solidFill>
              </a:rPr>
              <a:t> </a:t>
            </a:r>
          </a:p>
        </p:txBody>
      </p:sp>
      <p:sp>
        <p:nvSpPr>
          <p:cNvPr id="25" name="ZoneTexte 24">
            <a:extLst>
              <a:ext uri="{FF2B5EF4-FFF2-40B4-BE49-F238E27FC236}">
                <a16:creationId xmlns:a16="http://schemas.microsoft.com/office/drawing/2014/main" id="{ED8A78DB-5F82-0F4E-A16C-10D09603A0F4}"/>
              </a:ext>
            </a:extLst>
          </p:cNvPr>
          <p:cNvSpPr txBox="1"/>
          <p:nvPr/>
        </p:nvSpPr>
        <p:spPr>
          <a:xfrm>
            <a:off x="6720713" y="2065330"/>
            <a:ext cx="1174395" cy="400110"/>
          </a:xfrm>
          <a:prstGeom prst="rect">
            <a:avLst/>
          </a:prstGeom>
          <a:noFill/>
        </p:spPr>
        <p:txBody>
          <a:bodyPr wrap="none" rtlCol="0">
            <a:spAutoFit/>
          </a:bodyPr>
          <a:lstStyle/>
          <a:p>
            <a:r>
              <a:rPr lang="fr-FR" sz="2000" dirty="0"/>
              <a:t>spin glass</a:t>
            </a:r>
          </a:p>
        </p:txBody>
      </p:sp>
      <p:sp>
        <p:nvSpPr>
          <p:cNvPr id="26" name="ZoneTexte 25">
            <a:extLst>
              <a:ext uri="{FF2B5EF4-FFF2-40B4-BE49-F238E27FC236}">
                <a16:creationId xmlns:a16="http://schemas.microsoft.com/office/drawing/2014/main" id="{52D62F08-1276-3F44-837A-F737C8B69BC6}"/>
              </a:ext>
            </a:extLst>
          </p:cNvPr>
          <p:cNvSpPr txBox="1"/>
          <p:nvPr/>
        </p:nvSpPr>
        <p:spPr>
          <a:xfrm>
            <a:off x="8735648" y="3468929"/>
            <a:ext cx="459143" cy="523220"/>
          </a:xfrm>
          <a:prstGeom prst="rect">
            <a:avLst/>
          </a:prstGeom>
          <a:noFill/>
        </p:spPr>
        <p:txBody>
          <a:bodyPr wrap="none" rtlCol="0">
            <a:spAutoFit/>
          </a:bodyPr>
          <a:lstStyle/>
          <a:p>
            <a:r>
              <a:rPr lang="fr-FR" sz="2800" i="1" dirty="0">
                <a:solidFill>
                  <a:srgbClr val="008000"/>
                </a:solidFill>
              </a:rPr>
              <a:t>g</a:t>
            </a:r>
          </a:p>
        </p:txBody>
      </p:sp>
      <p:cxnSp>
        <p:nvCxnSpPr>
          <p:cNvPr id="27" name="Connecteur droit 26">
            <a:extLst>
              <a:ext uri="{FF2B5EF4-FFF2-40B4-BE49-F238E27FC236}">
                <a16:creationId xmlns:a16="http://schemas.microsoft.com/office/drawing/2014/main" id="{37B7B462-A1A0-DA42-8EB9-DF124AF2E5AE}"/>
              </a:ext>
            </a:extLst>
          </p:cNvPr>
          <p:cNvCxnSpPr/>
          <p:nvPr/>
        </p:nvCxnSpPr>
        <p:spPr>
          <a:xfrm>
            <a:off x="2305235" y="3063976"/>
            <a:ext cx="0" cy="988739"/>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8" name="Connecteur droit 27">
            <a:extLst>
              <a:ext uri="{FF2B5EF4-FFF2-40B4-BE49-F238E27FC236}">
                <a16:creationId xmlns:a16="http://schemas.microsoft.com/office/drawing/2014/main" id="{881A52C0-75A4-2A4E-8DE5-8AB7487B64E8}"/>
              </a:ext>
            </a:extLst>
          </p:cNvPr>
          <p:cNvCxnSpPr/>
          <p:nvPr/>
        </p:nvCxnSpPr>
        <p:spPr>
          <a:xfrm>
            <a:off x="6270790" y="3076676"/>
            <a:ext cx="0" cy="988739"/>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32" name="ZoneTexte 31">
            <a:extLst>
              <a:ext uri="{FF2B5EF4-FFF2-40B4-BE49-F238E27FC236}">
                <a16:creationId xmlns:a16="http://schemas.microsoft.com/office/drawing/2014/main" id="{6B3CC414-AD50-4A4E-AC11-B3BDF29F7EAA}"/>
              </a:ext>
            </a:extLst>
          </p:cNvPr>
          <p:cNvSpPr txBox="1"/>
          <p:nvPr/>
        </p:nvSpPr>
        <p:spPr>
          <a:xfrm>
            <a:off x="3473236" y="762392"/>
            <a:ext cx="1148810" cy="369332"/>
          </a:xfrm>
          <a:prstGeom prst="rect">
            <a:avLst/>
          </a:prstGeom>
          <a:noFill/>
        </p:spPr>
        <p:txBody>
          <a:bodyPr wrap="none" rtlCol="0">
            <a:spAutoFit/>
          </a:bodyPr>
          <a:lstStyle/>
          <a:p>
            <a:r>
              <a:rPr lang="fr-FR" i="1" dirty="0">
                <a:solidFill>
                  <a:srgbClr val="3366FF"/>
                </a:solidFill>
              </a:rPr>
              <a:t>Relu RBM</a:t>
            </a:r>
          </a:p>
        </p:txBody>
      </p:sp>
      <p:cxnSp>
        <p:nvCxnSpPr>
          <p:cNvPr id="33" name="Connecteur droit avec flèche 32">
            <a:extLst>
              <a:ext uri="{FF2B5EF4-FFF2-40B4-BE49-F238E27FC236}">
                <a16:creationId xmlns:a16="http://schemas.microsoft.com/office/drawing/2014/main" id="{78221E0D-5543-AB4D-9EFB-F141D58F7421}"/>
              </a:ext>
            </a:extLst>
          </p:cNvPr>
          <p:cNvCxnSpPr/>
          <p:nvPr/>
        </p:nvCxnSpPr>
        <p:spPr>
          <a:xfrm flipH="1">
            <a:off x="1333500" y="3867225"/>
            <a:ext cx="910619"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4" name="Connecteur droit avec flèche 33">
            <a:extLst>
              <a:ext uri="{FF2B5EF4-FFF2-40B4-BE49-F238E27FC236}">
                <a16:creationId xmlns:a16="http://schemas.microsoft.com/office/drawing/2014/main" id="{1B07AE4C-3341-0647-86E3-05203C23DDC7}"/>
              </a:ext>
            </a:extLst>
          </p:cNvPr>
          <p:cNvCxnSpPr/>
          <p:nvPr/>
        </p:nvCxnSpPr>
        <p:spPr>
          <a:xfrm flipV="1">
            <a:off x="403006" y="3611646"/>
            <a:ext cx="8344854" cy="0"/>
          </a:xfrm>
          <a:prstGeom prst="straightConnector1">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35" name="ZoneTexte 34">
            <a:extLst>
              <a:ext uri="{FF2B5EF4-FFF2-40B4-BE49-F238E27FC236}">
                <a16:creationId xmlns:a16="http://schemas.microsoft.com/office/drawing/2014/main" id="{8BD3B4BE-CAA2-0746-A184-7187A2383345}"/>
              </a:ext>
            </a:extLst>
          </p:cNvPr>
          <p:cNvSpPr txBox="1"/>
          <p:nvPr/>
        </p:nvSpPr>
        <p:spPr>
          <a:xfrm>
            <a:off x="664858" y="2030218"/>
            <a:ext cx="1666817" cy="400110"/>
          </a:xfrm>
          <a:prstGeom prst="rect">
            <a:avLst/>
          </a:prstGeom>
          <a:noFill/>
        </p:spPr>
        <p:txBody>
          <a:bodyPr wrap="none" rtlCol="0">
            <a:spAutoFit/>
          </a:bodyPr>
          <a:lstStyle/>
          <a:p>
            <a:r>
              <a:rPr lang="fr-FR" sz="2000" dirty="0" err="1"/>
              <a:t>ferromagnetic</a:t>
            </a:r>
            <a:endParaRPr lang="fr-FR" sz="2000" dirty="0"/>
          </a:p>
        </p:txBody>
      </p:sp>
      <p:sp>
        <p:nvSpPr>
          <p:cNvPr id="36" name="ZoneTexte 35">
            <a:extLst>
              <a:ext uri="{FF2B5EF4-FFF2-40B4-BE49-F238E27FC236}">
                <a16:creationId xmlns:a16="http://schemas.microsoft.com/office/drawing/2014/main" id="{A1B443FD-BD8C-B547-BB21-2B4E118AC6E2}"/>
              </a:ext>
            </a:extLst>
          </p:cNvPr>
          <p:cNvSpPr txBox="1"/>
          <p:nvPr/>
        </p:nvSpPr>
        <p:spPr>
          <a:xfrm>
            <a:off x="6720713" y="2179630"/>
            <a:ext cx="1174395" cy="400110"/>
          </a:xfrm>
          <a:prstGeom prst="rect">
            <a:avLst/>
          </a:prstGeom>
          <a:noFill/>
        </p:spPr>
        <p:txBody>
          <a:bodyPr wrap="none" rtlCol="0">
            <a:spAutoFit/>
          </a:bodyPr>
          <a:lstStyle/>
          <a:p>
            <a:r>
              <a:rPr lang="fr-FR" sz="2000" dirty="0"/>
              <a:t>spin glass</a:t>
            </a:r>
          </a:p>
        </p:txBody>
      </p:sp>
      <p:pic>
        <p:nvPicPr>
          <p:cNvPr id="37" name="Image 36" descr="ferromagnetic.png">
            <a:extLst>
              <a:ext uri="{FF2B5EF4-FFF2-40B4-BE49-F238E27FC236}">
                <a16:creationId xmlns:a16="http://schemas.microsoft.com/office/drawing/2014/main" id="{6BE22EBC-2E50-9D4D-9FEF-7CC04714C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1130564"/>
            <a:ext cx="2679700" cy="1547976"/>
          </a:xfrm>
          <a:prstGeom prst="rect">
            <a:avLst/>
          </a:prstGeom>
        </p:spPr>
      </p:pic>
      <p:pic>
        <p:nvPicPr>
          <p:cNvPr id="38" name="Image 37" descr="glassy.png">
            <a:extLst>
              <a:ext uri="{FF2B5EF4-FFF2-40B4-BE49-F238E27FC236}">
                <a16:creationId xmlns:a16="http://schemas.microsoft.com/office/drawing/2014/main" id="{D6BD7920-1BFE-8142-AB47-D2F8A1A457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448" y="1103740"/>
            <a:ext cx="2552374" cy="1663700"/>
          </a:xfrm>
          <a:prstGeom prst="rect">
            <a:avLst/>
          </a:prstGeom>
        </p:spPr>
      </p:pic>
      <p:pic>
        <p:nvPicPr>
          <p:cNvPr id="39" name="Image 38" descr="compositional-phase.png">
            <a:extLst>
              <a:ext uri="{FF2B5EF4-FFF2-40B4-BE49-F238E27FC236}">
                <a16:creationId xmlns:a16="http://schemas.microsoft.com/office/drawing/2014/main" id="{104B35E8-5B3A-CC42-A00C-F9844C2092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8800" y="1117385"/>
            <a:ext cx="2692400" cy="1653008"/>
          </a:xfrm>
          <a:prstGeom prst="rect">
            <a:avLst/>
          </a:prstGeom>
        </p:spPr>
      </p:pic>
      <p:sp>
        <p:nvSpPr>
          <p:cNvPr id="40" name="ZoneTexte 39">
            <a:extLst>
              <a:ext uri="{FF2B5EF4-FFF2-40B4-BE49-F238E27FC236}">
                <a16:creationId xmlns:a16="http://schemas.microsoft.com/office/drawing/2014/main" id="{807837B9-7909-5840-A328-82B4D607A145}"/>
              </a:ext>
            </a:extLst>
          </p:cNvPr>
          <p:cNvSpPr txBox="1"/>
          <p:nvPr/>
        </p:nvSpPr>
        <p:spPr>
          <a:xfrm>
            <a:off x="114300" y="1497440"/>
            <a:ext cx="349675" cy="369332"/>
          </a:xfrm>
          <a:prstGeom prst="rect">
            <a:avLst/>
          </a:prstGeom>
          <a:noFill/>
        </p:spPr>
        <p:txBody>
          <a:bodyPr wrap="none" rtlCol="0">
            <a:spAutoFit/>
          </a:bodyPr>
          <a:lstStyle/>
          <a:p>
            <a:r>
              <a:rPr lang="fr-FR" dirty="0"/>
              <a:t>w</a:t>
            </a:r>
          </a:p>
        </p:txBody>
      </p:sp>
      <p:sp>
        <p:nvSpPr>
          <p:cNvPr id="41" name="ZoneTexte 40">
            <a:extLst>
              <a:ext uri="{FF2B5EF4-FFF2-40B4-BE49-F238E27FC236}">
                <a16:creationId xmlns:a16="http://schemas.microsoft.com/office/drawing/2014/main" id="{ED985767-71F0-B348-B876-1A87DA8135BD}"/>
              </a:ext>
            </a:extLst>
          </p:cNvPr>
          <p:cNvSpPr txBox="1"/>
          <p:nvPr/>
        </p:nvSpPr>
        <p:spPr>
          <a:xfrm>
            <a:off x="3149600" y="1510140"/>
            <a:ext cx="349675" cy="369332"/>
          </a:xfrm>
          <a:prstGeom prst="rect">
            <a:avLst/>
          </a:prstGeom>
          <a:noFill/>
        </p:spPr>
        <p:txBody>
          <a:bodyPr wrap="none" rtlCol="0">
            <a:spAutoFit/>
          </a:bodyPr>
          <a:lstStyle/>
          <a:p>
            <a:r>
              <a:rPr lang="fr-FR" dirty="0"/>
              <a:t>w</a:t>
            </a:r>
          </a:p>
        </p:txBody>
      </p:sp>
      <p:sp>
        <p:nvSpPr>
          <p:cNvPr id="42" name="ZoneTexte 41">
            <a:extLst>
              <a:ext uri="{FF2B5EF4-FFF2-40B4-BE49-F238E27FC236}">
                <a16:creationId xmlns:a16="http://schemas.microsoft.com/office/drawing/2014/main" id="{8186A429-54D4-A74B-9248-7C65F3AEA683}"/>
              </a:ext>
            </a:extLst>
          </p:cNvPr>
          <p:cNvSpPr txBox="1"/>
          <p:nvPr/>
        </p:nvSpPr>
        <p:spPr>
          <a:xfrm>
            <a:off x="965200" y="1016264"/>
            <a:ext cx="301660" cy="369332"/>
          </a:xfrm>
          <a:prstGeom prst="rect">
            <a:avLst/>
          </a:prstGeom>
          <a:noFill/>
        </p:spPr>
        <p:txBody>
          <a:bodyPr wrap="none" rtlCol="0">
            <a:spAutoFit/>
          </a:bodyPr>
          <a:lstStyle/>
          <a:p>
            <a:r>
              <a:rPr lang="fr-FR" dirty="0"/>
              <a:t>5</a:t>
            </a:r>
          </a:p>
        </p:txBody>
      </p:sp>
      <p:sp>
        <p:nvSpPr>
          <p:cNvPr id="43" name="ZoneTexte 42">
            <a:extLst>
              <a:ext uri="{FF2B5EF4-FFF2-40B4-BE49-F238E27FC236}">
                <a16:creationId xmlns:a16="http://schemas.microsoft.com/office/drawing/2014/main" id="{826B1C98-E888-534A-A945-0B24EBED4503}"/>
              </a:ext>
            </a:extLst>
          </p:cNvPr>
          <p:cNvSpPr txBox="1"/>
          <p:nvPr/>
        </p:nvSpPr>
        <p:spPr>
          <a:xfrm>
            <a:off x="2781300" y="2032264"/>
            <a:ext cx="301660" cy="369332"/>
          </a:xfrm>
          <a:prstGeom prst="rect">
            <a:avLst/>
          </a:prstGeom>
          <a:noFill/>
        </p:spPr>
        <p:txBody>
          <a:bodyPr wrap="none" rtlCol="0">
            <a:spAutoFit/>
          </a:bodyPr>
          <a:lstStyle/>
          <a:p>
            <a:r>
              <a:rPr lang="fr-FR" dirty="0"/>
              <a:t>5</a:t>
            </a:r>
          </a:p>
        </p:txBody>
      </p:sp>
      <p:sp>
        <p:nvSpPr>
          <p:cNvPr id="44" name="ZoneTexte 43">
            <a:extLst>
              <a:ext uri="{FF2B5EF4-FFF2-40B4-BE49-F238E27FC236}">
                <a16:creationId xmlns:a16="http://schemas.microsoft.com/office/drawing/2014/main" id="{8A840886-A8F8-644B-8C29-C239A9C0575F}"/>
              </a:ext>
            </a:extLst>
          </p:cNvPr>
          <p:cNvSpPr txBox="1"/>
          <p:nvPr/>
        </p:nvSpPr>
        <p:spPr>
          <a:xfrm>
            <a:off x="5765800" y="2019564"/>
            <a:ext cx="301660" cy="369332"/>
          </a:xfrm>
          <a:prstGeom prst="rect">
            <a:avLst/>
          </a:prstGeom>
          <a:noFill/>
        </p:spPr>
        <p:txBody>
          <a:bodyPr wrap="none" rtlCol="0">
            <a:spAutoFit/>
          </a:bodyPr>
          <a:lstStyle/>
          <a:p>
            <a:r>
              <a:rPr lang="fr-FR" dirty="0"/>
              <a:t>5</a:t>
            </a:r>
          </a:p>
        </p:txBody>
      </p:sp>
      <p:sp>
        <p:nvSpPr>
          <p:cNvPr id="45" name="ZoneTexte 44">
            <a:extLst>
              <a:ext uri="{FF2B5EF4-FFF2-40B4-BE49-F238E27FC236}">
                <a16:creationId xmlns:a16="http://schemas.microsoft.com/office/drawing/2014/main" id="{D2A49910-4236-D844-9BC8-86A0BF0B329F}"/>
              </a:ext>
            </a:extLst>
          </p:cNvPr>
          <p:cNvSpPr txBox="1"/>
          <p:nvPr/>
        </p:nvSpPr>
        <p:spPr>
          <a:xfrm>
            <a:off x="5168900" y="990864"/>
            <a:ext cx="301660" cy="369332"/>
          </a:xfrm>
          <a:prstGeom prst="rect">
            <a:avLst/>
          </a:prstGeom>
          <a:noFill/>
        </p:spPr>
        <p:txBody>
          <a:bodyPr wrap="none" rtlCol="0">
            <a:spAutoFit/>
          </a:bodyPr>
          <a:lstStyle/>
          <a:p>
            <a:r>
              <a:rPr lang="fr-FR" dirty="0"/>
              <a:t>5</a:t>
            </a:r>
          </a:p>
        </p:txBody>
      </p:sp>
      <p:sp>
        <p:nvSpPr>
          <p:cNvPr id="46" name="ZoneTexte 45">
            <a:extLst>
              <a:ext uri="{FF2B5EF4-FFF2-40B4-BE49-F238E27FC236}">
                <a16:creationId xmlns:a16="http://schemas.microsoft.com/office/drawing/2014/main" id="{7E77BA83-F4B1-A542-8E80-5C3D04D22083}"/>
              </a:ext>
            </a:extLst>
          </p:cNvPr>
          <p:cNvSpPr txBox="1"/>
          <p:nvPr/>
        </p:nvSpPr>
        <p:spPr>
          <a:xfrm>
            <a:off x="4419600" y="952764"/>
            <a:ext cx="301660" cy="369332"/>
          </a:xfrm>
          <a:prstGeom prst="rect">
            <a:avLst/>
          </a:prstGeom>
          <a:noFill/>
        </p:spPr>
        <p:txBody>
          <a:bodyPr wrap="none" rtlCol="0">
            <a:spAutoFit/>
          </a:bodyPr>
          <a:lstStyle/>
          <a:p>
            <a:r>
              <a:rPr lang="fr-FR" dirty="0"/>
              <a:t>5</a:t>
            </a:r>
          </a:p>
        </p:txBody>
      </p:sp>
      <p:sp>
        <p:nvSpPr>
          <p:cNvPr id="48" name="ZoneTexte 47">
            <a:extLst>
              <a:ext uri="{FF2B5EF4-FFF2-40B4-BE49-F238E27FC236}">
                <a16:creationId xmlns:a16="http://schemas.microsoft.com/office/drawing/2014/main" id="{E6B7B10D-1C83-0B42-A767-47395ED23B3D}"/>
              </a:ext>
            </a:extLst>
          </p:cNvPr>
          <p:cNvSpPr txBox="1"/>
          <p:nvPr/>
        </p:nvSpPr>
        <p:spPr>
          <a:xfrm>
            <a:off x="4000500" y="965464"/>
            <a:ext cx="301660" cy="369332"/>
          </a:xfrm>
          <a:prstGeom prst="rect">
            <a:avLst/>
          </a:prstGeom>
          <a:noFill/>
        </p:spPr>
        <p:txBody>
          <a:bodyPr wrap="none" rtlCol="0">
            <a:spAutoFit/>
          </a:bodyPr>
          <a:lstStyle/>
          <a:p>
            <a:r>
              <a:rPr lang="fr-FR" dirty="0"/>
              <a:t>5</a:t>
            </a:r>
          </a:p>
        </p:txBody>
      </p:sp>
      <p:sp>
        <p:nvSpPr>
          <p:cNvPr id="50" name="Rectangle 49">
            <a:extLst>
              <a:ext uri="{FF2B5EF4-FFF2-40B4-BE49-F238E27FC236}">
                <a16:creationId xmlns:a16="http://schemas.microsoft.com/office/drawing/2014/main" id="{7090761D-591E-1541-B8F9-EE2741853B61}"/>
              </a:ext>
            </a:extLst>
          </p:cNvPr>
          <p:cNvSpPr/>
          <p:nvPr/>
        </p:nvSpPr>
        <p:spPr>
          <a:xfrm>
            <a:off x="5257800" y="1065640"/>
            <a:ext cx="114300" cy="1143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1" name="Rectangle 50">
            <a:extLst>
              <a:ext uri="{FF2B5EF4-FFF2-40B4-BE49-F238E27FC236}">
                <a16:creationId xmlns:a16="http://schemas.microsoft.com/office/drawing/2014/main" id="{7DB19466-D628-AA47-B6FB-956BD440948F}"/>
              </a:ext>
            </a:extLst>
          </p:cNvPr>
          <p:cNvSpPr/>
          <p:nvPr/>
        </p:nvSpPr>
        <p:spPr>
          <a:xfrm>
            <a:off x="4508500" y="1167240"/>
            <a:ext cx="114300" cy="1143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2" name="Rectangle 61">
            <a:extLst>
              <a:ext uri="{FF2B5EF4-FFF2-40B4-BE49-F238E27FC236}">
                <a16:creationId xmlns:a16="http://schemas.microsoft.com/office/drawing/2014/main" id="{6BC16C10-27B8-844B-B605-CFAA8D2F613E}"/>
              </a:ext>
            </a:extLst>
          </p:cNvPr>
          <p:cNvSpPr/>
          <p:nvPr/>
        </p:nvSpPr>
        <p:spPr>
          <a:xfrm>
            <a:off x="4089400" y="1167240"/>
            <a:ext cx="114300" cy="1143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3" name="Rectangle 62">
            <a:extLst>
              <a:ext uri="{FF2B5EF4-FFF2-40B4-BE49-F238E27FC236}">
                <a16:creationId xmlns:a16="http://schemas.microsoft.com/office/drawing/2014/main" id="{B3C789E3-3DEF-C940-80F2-5C1F4A9306D2}"/>
              </a:ext>
            </a:extLst>
          </p:cNvPr>
          <p:cNvSpPr/>
          <p:nvPr/>
        </p:nvSpPr>
        <p:spPr>
          <a:xfrm>
            <a:off x="4102100" y="1002140"/>
            <a:ext cx="114300" cy="1143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4" name="ZoneTexte 63">
            <a:extLst>
              <a:ext uri="{FF2B5EF4-FFF2-40B4-BE49-F238E27FC236}">
                <a16:creationId xmlns:a16="http://schemas.microsoft.com/office/drawing/2014/main" id="{D7662156-54D3-C940-B909-1ECF8B8CDE75}"/>
              </a:ext>
            </a:extLst>
          </p:cNvPr>
          <p:cNvSpPr txBox="1"/>
          <p:nvPr/>
        </p:nvSpPr>
        <p:spPr>
          <a:xfrm>
            <a:off x="251189" y="2730030"/>
            <a:ext cx="2288617" cy="369332"/>
          </a:xfrm>
          <a:prstGeom prst="rect">
            <a:avLst/>
          </a:prstGeom>
          <a:noFill/>
        </p:spPr>
        <p:txBody>
          <a:bodyPr wrap="square" rtlCol="0">
            <a:spAutoFit/>
          </a:bodyPr>
          <a:lstStyle/>
          <a:p>
            <a:pPr algn="ctr"/>
            <a:r>
              <a:rPr lang="fr-FR" dirty="0"/>
              <a:t>Prototype-</a:t>
            </a:r>
            <a:r>
              <a:rPr lang="fr-FR" dirty="0" err="1"/>
              <a:t>like</a:t>
            </a:r>
            <a:endParaRPr lang="fr-FR" dirty="0"/>
          </a:p>
        </p:txBody>
      </p:sp>
      <p:sp>
        <p:nvSpPr>
          <p:cNvPr id="65" name="ZoneTexte 64">
            <a:extLst>
              <a:ext uri="{FF2B5EF4-FFF2-40B4-BE49-F238E27FC236}">
                <a16:creationId xmlns:a16="http://schemas.microsoft.com/office/drawing/2014/main" id="{D19ACD1E-FE91-874D-B789-F05DA0507F8F}"/>
              </a:ext>
            </a:extLst>
          </p:cNvPr>
          <p:cNvSpPr txBox="1"/>
          <p:nvPr/>
        </p:nvSpPr>
        <p:spPr>
          <a:xfrm>
            <a:off x="3451588" y="2771590"/>
            <a:ext cx="2288617" cy="369332"/>
          </a:xfrm>
          <a:prstGeom prst="rect">
            <a:avLst/>
          </a:prstGeom>
          <a:noFill/>
        </p:spPr>
        <p:txBody>
          <a:bodyPr wrap="square" rtlCol="0">
            <a:spAutoFit/>
          </a:bodyPr>
          <a:lstStyle/>
          <a:p>
            <a:pPr algn="ctr"/>
            <a:r>
              <a:rPr lang="fr-FR" dirty="0" err="1"/>
              <a:t>distributed</a:t>
            </a:r>
            <a:endParaRPr lang="fr-FR" dirty="0"/>
          </a:p>
        </p:txBody>
      </p:sp>
      <p:sp>
        <p:nvSpPr>
          <p:cNvPr id="66" name="ZoneTexte 65">
            <a:extLst>
              <a:ext uri="{FF2B5EF4-FFF2-40B4-BE49-F238E27FC236}">
                <a16:creationId xmlns:a16="http://schemas.microsoft.com/office/drawing/2014/main" id="{4465A1B0-7A03-CB45-861A-E6108DD1CCBA}"/>
              </a:ext>
            </a:extLst>
          </p:cNvPr>
          <p:cNvSpPr txBox="1"/>
          <p:nvPr/>
        </p:nvSpPr>
        <p:spPr>
          <a:xfrm>
            <a:off x="6444172" y="2702316"/>
            <a:ext cx="2288617" cy="369332"/>
          </a:xfrm>
          <a:prstGeom prst="rect">
            <a:avLst/>
          </a:prstGeom>
          <a:noFill/>
        </p:spPr>
        <p:txBody>
          <a:bodyPr wrap="square" rtlCol="0">
            <a:spAutoFit/>
          </a:bodyPr>
          <a:lstStyle/>
          <a:p>
            <a:pPr algn="ctr"/>
            <a:r>
              <a:rPr lang="fr-FR" dirty="0" err="1"/>
              <a:t>Entangled</a:t>
            </a:r>
            <a:r>
              <a:rPr lang="fr-FR" dirty="0"/>
              <a:t>/</a:t>
            </a:r>
          </a:p>
        </p:txBody>
      </p:sp>
      <p:sp>
        <p:nvSpPr>
          <p:cNvPr id="67" name="ZoneTexte 66">
            <a:extLst>
              <a:ext uri="{FF2B5EF4-FFF2-40B4-BE49-F238E27FC236}">
                <a16:creationId xmlns:a16="http://schemas.microsoft.com/office/drawing/2014/main" id="{745D0975-3957-3E41-8E56-A2248C9BED6A}"/>
              </a:ext>
            </a:extLst>
          </p:cNvPr>
          <p:cNvSpPr txBox="1"/>
          <p:nvPr/>
        </p:nvSpPr>
        <p:spPr>
          <a:xfrm>
            <a:off x="527579" y="4201186"/>
            <a:ext cx="7933775" cy="646331"/>
          </a:xfrm>
          <a:prstGeom prst="rect">
            <a:avLst/>
          </a:prstGeom>
          <a:noFill/>
        </p:spPr>
        <p:txBody>
          <a:bodyPr wrap="none" rtlCol="0">
            <a:spAutoFit/>
          </a:bodyPr>
          <a:lstStyle/>
          <a:p>
            <a:r>
              <a:rPr lang="fr-FR" b="1" dirty="0" err="1">
                <a:solidFill>
                  <a:srgbClr val="FF0000"/>
                </a:solidFill>
              </a:rPr>
              <a:t>Depending</a:t>
            </a:r>
            <a:r>
              <a:rPr lang="fr-FR" b="1" dirty="0">
                <a:solidFill>
                  <a:srgbClr val="FF0000"/>
                </a:solidFill>
              </a:rPr>
              <a:t> on hyper-</a:t>
            </a:r>
            <a:r>
              <a:rPr lang="fr-FR" b="1" dirty="0" err="1">
                <a:solidFill>
                  <a:srgbClr val="FF0000"/>
                </a:solidFill>
              </a:rPr>
              <a:t>parameters</a:t>
            </a:r>
            <a:r>
              <a:rPr lang="fr-FR" b="1" dirty="0">
                <a:solidFill>
                  <a:srgbClr val="FF0000"/>
                </a:solidFill>
              </a:rPr>
              <a:t> </a:t>
            </a:r>
            <a:r>
              <a:rPr lang="fr-FR" b="1" dirty="0" err="1">
                <a:solidFill>
                  <a:srgbClr val="FF0000"/>
                </a:solidFill>
              </a:rPr>
              <a:t>there</a:t>
            </a:r>
            <a:r>
              <a:rPr lang="fr-FR" b="1" dirty="0">
                <a:solidFill>
                  <a:srgbClr val="FF0000"/>
                </a:solidFill>
              </a:rPr>
              <a:t> are </a:t>
            </a:r>
            <a:r>
              <a:rPr lang="fr-FR" b="1" dirty="0" err="1">
                <a:solidFill>
                  <a:srgbClr val="FF0000"/>
                </a:solidFill>
              </a:rPr>
              <a:t>different</a:t>
            </a:r>
            <a:r>
              <a:rPr lang="fr-FR" b="1" dirty="0">
                <a:solidFill>
                  <a:srgbClr val="FF0000"/>
                </a:solidFill>
              </a:rPr>
              <a:t> data-</a:t>
            </a:r>
            <a:r>
              <a:rPr lang="fr-FR" b="1" dirty="0" err="1">
                <a:solidFill>
                  <a:srgbClr val="FF0000"/>
                </a:solidFill>
              </a:rPr>
              <a:t>representational</a:t>
            </a:r>
            <a:r>
              <a:rPr lang="fr-FR" b="1" dirty="0">
                <a:solidFill>
                  <a:srgbClr val="FF0000"/>
                </a:solidFill>
              </a:rPr>
              <a:t> phases,</a:t>
            </a:r>
          </a:p>
          <a:p>
            <a:r>
              <a:rPr lang="fr-FR" b="1" dirty="0">
                <a:solidFill>
                  <a:srgbClr val="FF0000"/>
                </a:solidFill>
              </a:rPr>
              <a:t>                     			    </a:t>
            </a:r>
            <a:r>
              <a:rPr lang="fr-FR" b="1" dirty="0" err="1">
                <a:solidFill>
                  <a:srgbClr val="FF0000"/>
                </a:solidFill>
              </a:rPr>
              <a:t>separated</a:t>
            </a:r>
            <a:r>
              <a:rPr lang="fr-FR" b="1" dirty="0">
                <a:solidFill>
                  <a:srgbClr val="FF0000"/>
                </a:solidFill>
              </a:rPr>
              <a:t> by phase transitions</a:t>
            </a:r>
          </a:p>
        </p:txBody>
      </p:sp>
    </p:spTree>
    <p:extLst>
      <p:ext uri="{BB962C8B-B14F-4D97-AF65-F5344CB8AC3E}">
        <p14:creationId xmlns:p14="http://schemas.microsoft.com/office/powerpoint/2010/main" val="2562326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22223"/>
          </a:xfrm>
          <a:solidFill>
            <a:srgbClr val="19178F"/>
          </a:solidFill>
        </p:spPr>
        <p:txBody>
          <a:bodyPr>
            <a:noAutofit/>
          </a:bodyPr>
          <a:lstStyle/>
          <a:p>
            <a:r>
              <a:rPr lang="en-US" sz="3200" b="1" dirty="0">
                <a:solidFill>
                  <a:schemeClr val="bg1"/>
                </a:solidFill>
              </a:rPr>
              <a:t>MNIST synthetic digits: Linear vs. </a:t>
            </a:r>
            <a:r>
              <a:rPr lang="en-US" sz="3200" b="1" dirty="0" err="1">
                <a:solidFill>
                  <a:schemeClr val="bg1"/>
                </a:solidFill>
              </a:rPr>
              <a:t>ReLU</a:t>
            </a:r>
            <a:r>
              <a:rPr lang="en-US" sz="3200" b="1" dirty="0">
                <a:solidFill>
                  <a:schemeClr val="bg1"/>
                </a:solidFill>
              </a:rPr>
              <a:t> RBMs</a:t>
            </a:r>
          </a:p>
        </p:txBody>
      </p:sp>
      <p:pic>
        <p:nvPicPr>
          <p:cNvPr id="4" name="monte_carlo_p0.5_long10_PT_1_MC_1_trainings_hidden_Gaussian_nh_400N_PT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468454" y="1244069"/>
            <a:ext cx="355600" cy="3784600"/>
          </a:xfrm>
          <a:prstGeom prst="rect">
            <a:avLst/>
          </a:prstGeom>
        </p:spPr>
      </p:pic>
      <p:pic>
        <p:nvPicPr>
          <p:cNvPr id="5" name="MC_movie_ReLU+_long_PT11_exp7_N_PT1.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6"/>
          <a:stretch>
            <a:fillRect/>
          </a:stretch>
        </p:blipFill>
        <p:spPr>
          <a:xfrm>
            <a:off x="7438800" y="1264582"/>
            <a:ext cx="355600" cy="3784600"/>
          </a:xfrm>
          <a:prstGeom prst="rect">
            <a:avLst/>
          </a:prstGeom>
        </p:spPr>
      </p:pic>
      <p:sp>
        <p:nvSpPr>
          <p:cNvPr id="6" name="TextBox 5"/>
          <p:cNvSpPr txBox="1"/>
          <p:nvPr/>
        </p:nvSpPr>
        <p:spPr>
          <a:xfrm>
            <a:off x="6483048" y="4979729"/>
            <a:ext cx="2415544" cy="1200329"/>
          </a:xfrm>
          <a:prstGeom prst="rect">
            <a:avLst/>
          </a:prstGeom>
          <a:noFill/>
        </p:spPr>
        <p:txBody>
          <a:bodyPr wrap="square" rtlCol="0">
            <a:spAutoFit/>
          </a:bodyPr>
          <a:lstStyle/>
          <a:p>
            <a:pPr algn="ctr"/>
            <a:r>
              <a:rPr lang="en-US" i="1" u="sng" dirty="0" err="1">
                <a:solidFill>
                  <a:srgbClr val="008000"/>
                </a:solidFill>
              </a:rPr>
              <a:t>ReLU</a:t>
            </a:r>
            <a:r>
              <a:rPr lang="en-US" i="1" u="sng" dirty="0">
                <a:solidFill>
                  <a:srgbClr val="008000"/>
                </a:solidFill>
              </a:rPr>
              <a:t> RBM</a:t>
            </a:r>
            <a:r>
              <a:rPr lang="en-US" i="1" dirty="0">
                <a:solidFill>
                  <a:srgbClr val="008000"/>
                </a:solidFill>
              </a:rPr>
              <a:t> </a:t>
            </a:r>
          </a:p>
          <a:p>
            <a:pPr algn="ctr"/>
            <a:r>
              <a:rPr lang="en-US" i="1" dirty="0">
                <a:solidFill>
                  <a:srgbClr val="008000"/>
                </a:solidFill>
              </a:rPr>
              <a:t>M = 400</a:t>
            </a:r>
          </a:p>
          <a:p>
            <a:pPr algn="ctr"/>
            <a:r>
              <a:rPr lang="en-US" i="1" dirty="0" err="1">
                <a:solidFill>
                  <a:srgbClr val="008000"/>
                </a:solidFill>
              </a:rPr>
              <a:t>LogLikelihood</a:t>
            </a:r>
            <a:r>
              <a:rPr lang="en-US" i="1" dirty="0">
                <a:solidFill>
                  <a:srgbClr val="008000"/>
                </a:solidFill>
              </a:rPr>
              <a:t> : -0.11 bits/pixel</a:t>
            </a:r>
          </a:p>
        </p:txBody>
      </p:sp>
      <p:sp>
        <p:nvSpPr>
          <p:cNvPr id="7" name="TextBox 6"/>
          <p:cNvSpPr txBox="1"/>
          <p:nvPr/>
        </p:nvSpPr>
        <p:spPr>
          <a:xfrm>
            <a:off x="2857252" y="4984481"/>
            <a:ext cx="2573509" cy="1200329"/>
          </a:xfrm>
          <a:prstGeom prst="rect">
            <a:avLst/>
          </a:prstGeom>
          <a:noFill/>
        </p:spPr>
        <p:txBody>
          <a:bodyPr wrap="square" rtlCol="0">
            <a:spAutoFit/>
          </a:bodyPr>
          <a:lstStyle/>
          <a:p>
            <a:pPr algn="ctr"/>
            <a:r>
              <a:rPr lang="en-US" i="1" u="sng" dirty="0">
                <a:solidFill>
                  <a:srgbClr val="660066"/>
                </a:solidFill>
              </a:rPr>
              <a:t>Linear RBM</a:t>
            </a:r>
          </a:p>
          <a:p>
            <a:pPr algn="ctr"/>
            <a:r>
              <a:rPr lang="en-US" i="1" dirty="0">
                <a:solidFill>
                  <a:srgbClr val="660066"/>
                </a:solidFill>
              </a:rPr>
              <a:t>M = 400</a:t>
            </a:r>
          </a:p>
          <a:p>
            <a:pPr algn="ctr"/>
            <a:r>
              <a:rPr lang="en-US" i="1" dirty="0" err="1">
                <a:solidFill>
                  <a:srgbClr val="660066"/>
                </a:solidFill>
              </a:rPr>
              <a:t>LogLikelihood</a:t>
            </a:r>
            <a:r>
              <a:rPr lang="en-US" i="1" dirty="0">
                <a:solidFill>
                  <a:srgbClr val="660066"/>
                </a:solidFill>
              </a:rPr>
              <a:t> : -0.15 bits/pixel</a:t>
            </a:r>
          </a:p>
        </p:txBody>
      </p:sp>
      <p:pic>
        <p:nvPicPr>
          <p:cNvPr id="13"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r="42391" b="21866"/>
          <a:stretch/>
        </p:blipFill>
        <p:spPr bwMode="auto">
          <a:xfrm>
            <a:off x="528568" y="1427942"/>
            <a:ext cx="1229147" cy="33514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4" name="Rectangle 13"/>
          <p:cNvSpPr/>
          <p:nvPr/>
        </p:nvSpPr>
        <p:spPr>
          <a:xfrm>
            <a:off x="323813" y="5028669"/>
            <a:ext cx="2084237" cy="907633"/>
          </a:xfrm>
          <a:prstGeom prst="rect">
            <a:avLst/>
          </a:prstGeom>
        </p:spPr>
        <p:txBody>
          <a:bodyPr wrap="square">
            <a:spAutoFit/>
          </a:bodyPr>
          <a:lstStyle/>
          <a:p>
            <a:pPr>
              <a:lnSpc>
                <a:spcPct val="98000"/>
              </a:lnSpc>
              <a:tabLst>
                <a:tab pos="411163" algn="l"/>
                <a:tab pos="825500" algn="l"/>
                <a:tab pos="1239838" algn="l"/>
                <a:tab pos="1655763" algn="l"/>
                <a:tab pos="2070100" algn="l"/>
                <a:tab pos="2484438" algn="l"/>
                <a:tab pos="2898775" algn="l"/>
                <a:tab pos="3314700" algn="l"/>
                <a:tab pos="3729038" algn="l"/>
                <a:tab pos="4143375" algn="l"/>
                <a:tab pos="4557713" algn="l"/>
                <a:tab pos="4973638" algn="l"/>
                <a:tab pos="5387975" algn="l"/>
                <a:tab pos="5802313" algn="l"/>
                <a:tab pos="6216650" algn="l"/>
                <a:tab pos="6632575" algn="l"/>
                <a:tab pos="7046913" algn="l"/>
                <a:tab pos="7461250" algn="l"/>
                <a:tab pos="7875588" algn="l"/>
                <a:tab pos="8291513" algn="l"/>
              </a:tabLst>
            </a:pPr>
            <a:r>
              <a:rPr lang="en-GB" i="1" dirty="0"/>
              <a:t>MNIST 60,000 image of digits of size 28x28</a:t>
            </a:r>
          </a:p>
        </p:txBody>
      </p:sp>
      <p:cxnSp>
        <p:nvCxnSpPr>
          <p:cNvPr id="20" name="Straight Connector 19"/>
          <p:cNvCxnSpPr/>
          <p:nvPr/>
        </p:nvCxnSpPr>
        <p:spPr>
          <a:xfrm>
            <a:off x="6017517" y="1427942"/>
            <a:ext cx="0" cy="4378307"/>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563833" y="1427942"/>
            <a:ext cx="0" cy="4378307"/>
          </a:xfrm>
          <a:prstGeom prst="line">
            <a:avLst/>
          </a:prstGeom>
        </p:spPr>
        <p:style>
          <a:lnRef idx="2">
            <a:schemeClr val="accent1"/>
          </a:lnRef>
          <a:fillRef idx="0">
            <a:schemeClr val="accent1"/>
          </a:fillRef>
          <a:effectRef idx="1">
            <a:schemeClr val="accent1"/>
          </a:effectRef>
          <a:fontRef idx="minor">
            <a:schemeClr val="tx1"/>
          </a:fontRef>
        </p:style>
      </p:cxnSp>
      <p:sp>
        <p:nvSpPr>
          <p:cNvPr id="3" name="ZoneTexte 2"/>
          <p:cNvSpPr txBox="1"/>
          <p:nvPr/>
        </p:nvSpPr>
        <p:spPr>
          <a:xfrm>
            <a:off x="1645652" y="6462645"/>
            <a:ext cx="6333848" cy="369332"/>
          </a:xfrm>
          <a:prstGeom prst="rect">
            <a:avLst/>
          </a:prstGeom>
          <a:noFill/>
        </p:spPr>
        <p:txBody>
          <a:bodyPr wrap="none" rtlCol="0">
            <a:spAutoFit/>
          </a:bodyPr>
          <a:lstStyle/>
          <a:p>
            <a:r>
              <a:rPr lang="fr-FR" dirty="0">
                <a:solidFill>
                  <a:srgbClr val="008000"/>
                </a:solidFill>
              </a:rPr>
              <a:t>(digits are </a:t>
            </a:r>
            <a:r>
              <a:rPr lang="fr-FR" dirty="0" err="1">
                <a:solidFill>
                  <a:srgbClr val="008000"/>
                </a:solidFill>
              </a:rPr>
              <a:t>less</a:t>
            </a:r>
            <a:r>
              <a:rPr lang="fr-FR" dirty="0">
                <a:solidFill>
                  <a:srgbClr val="008000"/>
                </a:solidFill>
              </a:rPr>
              <a:t> </a:t>
            </a:r>
            <a:r>
              <a:rPr lang="fr-FR" dirty="0" err="1">
                <a:solidFill>
                  <a:srgbClr val="008000"/>
                </a:solidFill>
              </a:rPr>
              <a:t>noisy</a:t>
            </a:r>
            <a:r>
              <a:rPr lang="fr-FR" dirty="0">
                <a:solidFill>
                  <a:srgbClr val="008000"/>
                </a:solidFill>
              </a:rPr>
              <a:t>, more </a:t>
            </a:r>
            <a:r>
              <a:rPr lang="fr-FR" dirty="0" err="1">
                <a:solidFill>
                  <a:srgbClr val="008000"/>
                </a:solidFill>
              </a:rPr>
              <a:t>accurate</a:t>
            </a:r>
            <a:r>
              <a:rPr lang="fr-FR" dirty="0">
                <a:solidFill>
                  <a:srgbClr val="008000"/>
                </a:solidFill>
              </a:rPr>
              <a:t>, and MCMC are </a:t>
            </a:r>
            <a:r>
              <a:rPr lang="fr-FR" dirty="0" err="1">
                <a:solidFill>
                  <a:srgbClr val="008000"/>
                </a:solidFill>
              </a:rPr>
              <a:t>mixing</a:t>
            </a:r>
            <a:r>
              <a:rPr lang="fr-FR" dirty="0">
                <a:solidFill>
                  <a:srgbClr val="008000"/>
                </a:solidFill>
              </a:rPr>
              <a:t> </a:t>
            </a:r>
            <a:r>
              <a:rPr lang="fr-FR" dirty="0" err="1">
                <a:solidFill>
                  <a:srgbClr val="008000"/>
                </a:solidFill>
              </a:rPr>
              <a:t>faster</a:t>
            </a:r>
            <a:r>
              <a:rPr lang="fr-FR" dirty="0">
                <a:solidFill>
                  <a:srgbClr val="008000"/>
                </a:solidFill>
              </a:rPr>
              <a:t>)</a:t>
            </a:r>
          </a:p>
        </p:txBody>
      </p:sp>
    </p:spTree>
    <p:extLst>
      <p:ext uri="{BB962C8B-B14F-4D97-AF65-F5344CB8AC3E}">
        <p14:creationId xmlns:p14="http://schemas.microsoft.com/office/powerpoint/2010/main" val="14032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5"/>
                                        </p:tgtEl>
                                      </p:cBhvr>
                                    </p:cmd>
                                  </p:childTnLst>
                                </p:cTn>
                              </p:par>
                            </p:childTnLst>
                          </p:cTn>
                        </p:par>
                        <p:par>
                          <p:cTn id="7" fill="hold">
                            <p:stCondLst>
                              <p:cond delay="20000"/>
                            </p:stCondLst>
                            <p:childTnLst>
                              <p:par>
                                <p:cTn id="8" presetID="1" presetClass="mediacall" presetSubtype="0" fill="hold" nodeType="afterEffect">
                                  <p:stCondLst>
                                    <p:cond delay="0"/>
                                  </p:stCondLst>
                                  <p:childTnLst>
                                    <p:cmd type="call" cmd="playFrom(0.0)">
                                      <p:cBhvr>
                                        <p:cTn id="9" dur="2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video>
              <p:cMediaNode vol="80000">
                <p:cTn id="20" repeatCount="indefinite" fill="hold" display="0">
                  <p:stCondLst>
                    <p:cond delay="indefinite"/>
                  </p:stCondLst>
                </p:cTn>
                <p:tgtEl>
                  <p:spTgt spid="5"/>
                </p:tgtEl>
              </p:cMediaNode>
            </p:video>
            <p:video>
              <p:cMediaNode vol="80000">
                <p:cTn id="21" repeatCount="indefinite" fill="hold" display="0">
                  <p:stCondLst>
                    <p:cond delay="indefinite"/>
                  </p:st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5502118" y="3483575"/>
            <a:ext cx="432483" cy="813050"/>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r>
              <a:rPr lang="fr-FR" dirty="0"/>
              <a:t>U</a:t>
            </a:r>
          </a:p>
        </p:txBody>
      </p:sp>
      <p:sp>
        <p:nvSpPr>
          <p:cNvPr id="19" name="ZoneTexte 18"/>
          <p:cNvSpPr txBox="1"/>
          <p:nvPr/>
        </p:nvSpPr>
        <p:spPr>
          <a:xfrm>
            <a:off x="8084321" y="4993298"/>
            <a:ext cx="272556" cy="261610"/>
          </a:xfrm>
          <a:prstGeom prst="rect">
            <a:avLst/>
          </a:prstGeom>
          <a:noFill/>
        </p:spPr>
        <p:txBody>
          <a:bodyPr wrap="none" rtlCol="0">
            <a:spAutoFit/>
          </a:bodyPr>
          <a:lstStyle/>
          <a:p>
            <a:r>
              <a:rPr lang="fr-FR" sz="1100" dirty="0"/>
              <a:t>H</a:t>
            </a:r>
          </a:p>
        </p:txBody>
      </p:sp>
      <p:grpSp>
        <p:nvGrpSpPr>
          <p:cNvPr id="18" name="Group 51"/>
          <p:cNvGrpSpPr/>
          <p:nvPr/>
        </p:nvGrpSpPr>
        <p:grpSpPr>
          <a:xfrm>
            <a:off x="5677363" y="127875"/>
            <a:ext cx="3338286" cy="3239228"/>
            <a:chOff x="210849" y="936624"/>
            <a:chExt cx="3338286" cy="3239228"/>
          </a:xfrm>
        </p:grpSpPr>
        <p:sp>
          <p:nvSpPr>
            <p:cNvPr id="20" name="TextBox 49"/>
            <p:cNvSpPr txBox="1"/>
            <p:nvPr/>
          </p:nvSpPr>
          <p:spPr>
            <a:xfrm>
              <a:off x="210849" y="936624"/>
              <a:ext cx="3338286" cy="3239228"/>
            </a:xfrm>
            <a:prstGeom prst="rect">
              <a:avLst/>
            </a:prstGeom>
            <a:solidFill>
              <a:schemeClr val="lt1">
                <a:alpha val="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p:txBody>
        </p:sp>
        <p:sp>
          <p:nvSpPr>
            <p:cNvPr id="23" name="TextBox 2"/>
            <p:cNvSpPr txBox="1"/>
            <p:nvPr/>
          </p:nvSpPr>
          <p:spPr>
            <a:xfrm>
              <a:off x="1116938" y="964234"/>
              <a:ext cx="1420669" cy="369332"/>
            </a:xfrm>
            <a:prstGeom prst="rect">
              <a:avLst/>
            </a:prstGeom>
            <a:noFill/>
          </p:spPr>
          <p:txBody>
            <a:bodyPr wrap="none" rtlCol="0">
              <a:spAutoFit/>
            </a:bodyPr>
            <a:lstStyle/>
            <a:p>
              <a:r>
                <a:rPr lang="en-US" i="1" dirty="0"/>
                <a:t>Hidden layer</a:t>
              </a:r>
            </a:p>
          </p:txBody>
        </p:sp>
        <p:grpSp>
          <p:nvGrpSpPr>
            <p:cNvPr id="25" name="Group 13"/>
            <p:cNvGrpSpPr/>
            <p:nvPr/>
          </p:nvGrpSpPr>
          <p:grpSpPr>
            <a:xfrm>
              <a:off x="482552" y="1447476"/>
              <a:ext cx="2827731" cy="2209877"/>
              <a:chOff x="3013237" y="2529574"/>
              <a:chExt cx="2375018" cy="1978653"/>
            </a:xfrm>
          </p:grpSpPr>
          <p:grpSp>
            <p:nvGrpSpPr>
              <p:cNvPr id="26" name="Group 14"/>
              <p:cNvGrpSpPr/>
              <p:nvPr/>
            </p:nvGrpSpPr>
            <p:grpSpPr>
              <a:xfrm>
                <a:off x="3013237" y="3860718"/>
                <a:ext cx="2375018" cy="647509"/>
                <a:chOff x="2455904" y="3485357"/>
                <a:chExt cx="2375018" cy="647509"/>
              </a:xfrm>
            </p:grpSpPr>
            <p:sp>
              <p:nvSpPr>
                <p:cNvPr id="35" name="Oval 29"/>
                <p:cNvSpPr/>
                <p:nvPr/>
              </p:nvSpPr>
              <p:spPr>
                <a:xfrm>
                  <a:off x="2455904" y="3485357"/>
                  <a:ext cx="647473" cy="64750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r>
                    <a:rPr lang="en-US" baseline="-25000" dirty="0"/>
                    <a:t>1</a:t>
                  </a:r>
                  <a:endParaRPr lang="en-US" dirty="0"/>
                </a:p>
              </p:txBody>
            </p:sp>
            <p:sp>
              <p:nvSpPr>
                <p:cNvPr id="36" name="Oval 30"/>
                <p:cNvSpPr/>
                <p:nvPr/>
              </p:nvSpPr>
              <p:spPr>
                <a:xfrm>
                  <a:off x="4183449" y="3485357"/>
                  <a:ext cx="647473" cy="64750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r>
                    <a:rPr lang="en-US" baseline="-25000" dirty="0"/>
                    <a:t>3</a:t>
                  </a:r>
                  <a:endParaRPr lang="en-US" dirty="0"/>
                </a:p>
              </p:txBody>
            </p:sp>
            <p:sp>
              <p:nvSpPr>
                <p:cNvPr id="37" name="Oval 31"/>
                <p:cNvSpPr/>
                <p:nvPr/>
              </p:nvSpPr>
              <p:spPr>
                <a:xfrm>
                  <a:off x="3352916" y="3485357"/>
                  <a:ext cx="647473" cy="64750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r>
                    <a:rPr lang="en-US" baseline="-25000" dirty="0"/>
                    <a:t>2</a:t>
                  </a:r>
                  <a:endParaRPr lang="en-US" dirty="0"/>
                </a:p>
              </p:txBody>
            </p:sp>
          </p:grpSp>
          <p:sp>
            <p:nvSpPr>
              <p:cNvPr id="27" name="Oval 19"/>
              <p:cNvSpPr/>
              <p:nvPr/>
            </p:nvSpPr>
            <p:spPr>
              <a:xfrm>
                <a:off x="3488367" y="2529574"/>
                <a:ext cx="547862" cy="572797"/>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h</a:t>
                </a:r>
                <a:r>
                  <a:rPr lang="en-US" baseline="-25000" dirty="0"/>
                  <a:t>1</a:t>
                </a:r>
                <a:endParaRPr lang="en-US" dirty="0"/>
              </a:p>
            </p:txBody>
          </p:sp>
          <p:sp>
            <p:nvSpPr>
              <p:cNvPr id="28" name="Oval 20"/>
              <p:cNvSpPr/>
              <p:nvPr/>
            </p:nvSpPr>
            <p:spPr>
              <a:xfrm>
                <a:off x="4465353" y="2529574"/>
                <a:ext cx="547862" cy="572797"/>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h</a:t>
                </a:r>
                <a:r>
                  <a:rPr lang="en-US" baseline="-25000" dirty="0"/>
                  <a:t>2</a:t>
                </a:r>
                <a:endParaRPr lang="en-US" dirty="0"/>
              </a:p>
            </p:txBody>
          </p:sp>
          <p:cxnSp>
            <p:nvCxnSpPr>
              <p:cNvPr id="29" name="Straight Connector 23"/>
              <p:cNvCxnSpPr>
                <a:stCxn id="35" idx="0"/>
                <a:endCxn id="27" idx="4"/>
              </p:cNvCxnSpPr>
              <p:nvPr/>
            </p:nvCxnSpPr>
            <p:spPr>
              <a:xfrm flipV="1">
                <a:off x="3336974" y="3102371"/>
                <a:ext cx="425324" cy="758347"/>
              </a:xfrm>
              <a:prstGeom prst="line">
                <a:avLst/>
              </a:prstGeom>
            </p:spPr>
            <p:style>
              <a:lnRef idx="2">
                <a:schemeClr val="dk1"/>
              </a:lnRef>
              <a:fillRef idx="0">
                <a:schemeClr val="dk1"/>
              </a:fillRef>
              <a:effectRef idx="1">
                <a:schemeClr val="dk1"/>
              </a:effectRef>
              <a:fontRef idx="minor">
                <a:schemeClr val="tx1"/>
              </a:fontRef>
            </p:style>
          </p:cxnSp>
          <p:cxnSp>
            <p:nvCxnSpPr>
              <p:cNvPr id="30" name="Straight Connector 24"/>
              <p:cNvCxnSpPr>
                <a:stCxn id="35" idx="0"/>
                <a:endCxn id="28" idx="4"/>
              </p:cNvCxnSpPr>
              <p:nvPr/>
            </p:nvCxnSpPr>
            <p:spPr>
              <a:xfrm flipV="1">
                <a:off x="3336974" y="3102371"/>
                <a:ext cx="1402309" cy="758347"/>
              </a:xfrm>
              <a:prstGeom prst="line">
                <a:avLst/>
              </a:prstGeom>
            </p:spPr>
            <p:style>
              <a:lnRef idx="2">
                <a:schemeClr val="dk1"/>
              </a:lnRef>
              <a:fillRef idx="0">
                <a:schemeClr val="dk1"/>
              </a:fillRef>
              <a:effectRef idx="1">
                <a:schemeClr val="dk1"/>
              </a:effectRef>
              <a:fontRef idx="minor">
                <a:schemeClr val="tx1"/>
              </a:fontRef>
            </p:style>
          </p:cxnSp>
          <p:cxnSp>
            <p:nvCxnSpPr>
              <p:cNvPr id="31" name="Straight Connector 25"/>
              <p:cNvCxnSpPr>
                <a:stCxn id="37" idx="0"/>
                <a:endCxn id="27" idx="4"/>
              </p:cNvCxnSpPr>
              <p:nvPr/>
            </p:nvCxnSpPr>
            <p:spPr>
              <a:xfrm flipH="1" flipV="1">
                <a:off x="3762298" y="3102371"/>
                <a:ext cx="471688" cy="758347"/>
              </a:xfrm>
              <a:prstGeom prst="line">
                <a:avLst/>
              </a:prstGeom>
            </p:spPr>
            <p:style>
              <a:lnRef idx="2">
                <a:schemeClr val="dk1"/>
              </a:lnRef>
              <a:fillRef idx="0">
                <a:schemeClr val="dk1"/>
              </a:fillRef>
              <a:effectRef idx="1">
                <a:schemeClr val="dk1"/>
              </a:effectRef>
              <a:fontRef idx="minor">
                <a:schemeClr val="tx1"/>
              </a:fontRef>
            </p:style>
          </p:cxnSp>
          <p:cxnSp>
            <p:nvCxnSpPr>
              <p:cNvPr id="32" name="Straight Connector 26"/>
              <p:cNvCxnSpPr>
                <a:stCxn id="36" idx="0"/>
                <a:endCxn id="27" idx="4"/>
              </p:cNvCxnSpPr>
              <p:nvPr/>
            </p:nvCxnSpPr>
            <p:spPr>
              <a:xfrm flipH="1" flipV="1">
                <a:off x="3762298" y="3102371"/>
                <a:ext cx="1302221" cy="758347"/>
              </a:xfrm>
              <a:prstGeom prst="line">
                <a:avLst/>
              </a:prstGeom>
            </p:spPr>
            <p:style>
              <a:lnRef idx="2">
                <a:schemeClr val="dk1"/>
              </a:lnRef>
              <a:fillRef idx="0">
                <a:schemeClr val="dk1"/>
              </a:fillRef>
              <a:effectRef idx="1">
                <a:schemeClr val="dk1"/>
              </a:effectRef>
              <a:fontRef idx="minor">
                <a:schemeClr val="tx1"/>
              </a:fontRef>
            </p:style>
          </p:cxnSp>
          <p:cxnSp>
            <p:nvCxnSpPr>
              <p:cNvPr id="33" name="Straight Connector 27"/>
              <p:cNvCxnSpPr>
                <a:stCxn id="37" idx="0"/>
                <a:endCxn id="28" idx="4"/>
              </p:cNvCxnSpPr>
              <p:nvPr/>
            </p:nvCxnSpPr>
            <p:spPr>
              <a:xfrm flipV="1">
                <a:off x="4233986" y="3102371"/>
                <a:ext cx="505297" cy="758347"/>
              </a:xfrm>
              <a:prstGeom prst="line">
                <a:avLst/>
              </a:prstGeom>
            </p:spPr>
            <p:style>
              <a:lnRef idx="2">
                <a:schemeClr val="dk1"/>
              </a:lnRef>
              <a:fillRef idx="0">
                <a:schemeClr val="dk1"/>
              </a:fillRef>
              <a:effectRef idx="1">
                <a:schemeClr val="dk1"/>
              </a:effectRef>
              <a:fontRef idx="minor">
                <a:schemeClr val="tx1"/>
              </a:fontRef>
            </p:style>
          </p:cxnSp>
          <p:cxnSp>
            <p:nvCxnSpPr>
              <p:cNvPr id="34" name="Straight Connector 28"/>
              <p:cNvCxnSpPr>
                <a:stCxn id="36" idx="0"/>
                <a:endCxn id="28" idx="4"/>
              </p:cNvCxnSpPr>
              <p:nvPr/>
            </p:nvCxnSpPr>
            <p:spPr>
              <a:xfrm flipH="1" flipV="1">
                <a:off x="4739283" y="3102371"/>
                <a:ext cx="325235" cy="758347"/>
              </a:xfrm>
              <a:prstGeom prst="line">
                <a:avLst/>
              </a:prstGeom>
            </p:spPr>
            <p:style>
              <a:lnRef idx="2">
                <a:schemeClr val="dk1"/>
              </a:lnRef>
              <a:fillRef idx="0">
                <a:schemeClr val="dk1"/>
              </a:fillRef>
              <a:effectRef idx="1">
                <a:schemeClr val="dk1"/>
              </a:effectRef>
              <a:fontRef idx="minor">
                <a:schemeClr val="tx1"/>
              </a:fontRef>
            </p:style>
          </p:cxnSp>
        </p:grpSp>
      </p:grpSp>
      <p:graphicFrame>
        <p:nvGraphicFramePr>
          <p:cNvPr id="38" name="Objet 37"/>
          <p:cNvGraphicFramePr>
            <a:graphicFrameLocks noChangeAspect="1"/>
          </p:cNvGraphicFramePr>
          <p:nvPr>
            <p:extLst/>
          </p:nvPr>
        </p:nvGraphicFramePr>
        <p:xfrm>
          <a:off x="5850705" y="1327330"/>
          <a:ext cx="495207" cy="523275"/>
        </p:xfrm>
        <a:graphic>
          <a:graphicData uri="http://schemas.openxmlformats.org/presentationml/2006/ole">
            <mc:AlternateContent xmlns:mc="http://schemas.openxmlformats.org/markup-compatibility/2006">
              <mc:Choice xmlns:v="urn:schemas-microsoft-com:vml" Requires="v">
                <p:oleObj spid="_x0000_s259151" name="…quation" r:id="rId4" imgW="215900" imgH="228600" progId="Equation.3">
                  <p:embed/>
                </p:oleObj>
              </mc:Choice>
              <mc:Fallback>
                <p:oleObj name="…quation" r:id="rId4" imgW="215900" imgH="228600" progId="Equation.3">
                  <p:embed/>
                  <p:pic>
                    <p:nvPicPr>
                      <p:cNvPr id="38" name="Objet 37"/>
                      <p:cNvPicPr/>
                      <p:nvPr/>
                    </p:nvPicPr>
                    <p:blipFill>
                      <a:blip r:embed="rId5"/>
                      <a:stretch>
                        <a:fillRect/>
                      </a:stretch>
                    </p:blipFill>
                    <p:spPr>
                      <a:xfrm>
                        <a:off x="5850705" y="1327330"/>
                        <a:ext cx="495207" cy="523275"/>
                      </a:xfrm>
                      <a:prstGeom prst="rect">
                        <a:avLst/>
                      </a:prstGeom>
                    </p:spPr>
                  </p:pic>
                </p:oleObj>
              </mc:Fallback>
            </mc:AlternateContent>
          </a:graphicData>
        </a:graphic>
      </p:graphicFrame>
      <p:pic>
        <p:nvPicPr>
          <p:cNvPr id="3" name="Image 2" descr="RBM-potentia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3595" y="3798724"/>
            <a:ext cx="3322054" cy="2456372"/>
          </a:xfrm>
          <a:prstGeom prst="rect">
            <a:avLst/>
          </a:prstGeom>
        </p:spPr>
      </p:pic>
      <p:sp>
        <p:nvSpPr>
          <p:cNvPr id="42" name="TextBox 12"/>
          <p:cNvSpPr txBox="1"/>
          <p:nvPr/>
        </p:nvSpPr>
        <p:spPr>
          <a:xfrm>
            <a:off x="5887570" y="2998930"/>
            <a:ext cx="3063997" cy="369332"/>
          </a:xfrm>
          <a:prstGeom prst="rect">
            <a:avLst/>
          </a:prstGeom>
          <a:noFill/>
        </p:spPr>
        <p:txBody>
          <a:bodyPr wrap="none" rtlCol="0">
            <a:spAutoFit/>
          </a:bodyPr>
          <a:lstStyle/>
          <a:p>
            <a:r>
              <a:rPr lang="en-US" i="1" dirty="0"/>
              <a:t>Visible layer (binary/Potts </a:t>
            </a:r>
            <a:r>
              <a:rPr lang="en-US" i="1" dirty="0" err="1"/>
              <a:t>r.v</a:t>
            </a:r>
            <a:r>
              <a:rPr lang="en-US" i="1" dirty="0"/>
              <a:t>.)</a:t>
            </a:r>
          </a:p>
        </p:txBody>
      </p:sp>
      <p:sp>
        <p:nvSpPr>
          <p:cNvPr id="8" name="Rectangle 7"/>
          <p:cNvSpPr/>
          <p:nvPr/>
        </p:nvSpPr>
        <p:spPr>
          <a:xfrm>
            <a:off x="5502118" y="3619892"/>
            <a:ext cx="446948" cy="317500"/>
          </a:xfrm>
          <a:prstGeom prst="rect">
            <a:avLst/>
          </a:prstGeom>
          <a:solidFill>
            <a:srgbClr val="FFFFFF"/>
          </a:solidFill>
          <a:ln>
            <a:solidFill>
              <a:srgbClr val="FFFF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47" name="ZoneTexte 46"/>
          <p:cNvSpPr txBox="1"/>
          <p:nvPr/>
        </p:nvSpPr>
        <p:spPr>
          <a:xfrm>
            <a:off x="6172200" y="4635500"/>
            <a:ext cx="305943" cy="369332"/>
          </a:xfrm>
          <a:prstGeom prst="rect">
            <a:avLst/>
          </a:prstGeom>
          <a:noFill/>
        </p:spPr>
        <p:txBody>
          <a:bodyPr wrap="none" rtlCol="0">
            <a:spAutoFit/>
          </a:bodyPr>
          <a:lstStyle/>
          <a:p>
            <a:r>
              <a:rPr lang="fr-FR" dirty="0"/>
              <a:t>h</a:t>
            </a:r>
          </a:p>
        </p:txBody>
      </p:sp>
      <p:sp>
        <p:nvSpPr>
          <p:cNvPr id="49" name="TextBox 31"/>
          <p:cNvSpPr txBox="1"/>
          <p:nvPr/>
        </p:nvSpPr>
        <p:spPr>
          <a:xfrm>
            <a:off x="147586" y="1143616"/>
            <a:ext cx="4972117" cy="1588127"/>
          </a:xfrm>
          <a:prstGeom prst="rect">
            <a:avLst/>
          </a:prstGeom>
          <a:ln>
            <a:solidFill>
              <a:srgbClr val="FF66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a:buChar char="•"/>
            </a:pPr>
            <a:r>
              <a:rPr lang="en-US" dirty="0"/>
              <a:t>Compute hidden units inputs </a:t>
            </a:r>
          </a:p>
          <a:p>
            <a:pPr marL="285750" indent="-285750">
              <a:lnSpc>
                <a:spcPct val="140000"/>
              </a:lnSpc>
              <a:buFont typeface="Arial"/>
              <a:buChar char="•"/>
            </a:pPr>
            <a:endParaRPr lang="en-US" dirty="0"/>
          </a:p>
          <a:p>
            <a:pPr marL="285750" indent="-285750">
              <a:buFont typeface="Arial"/>
              <a:buChar char="•"/>
            </a:pPr>
            <a:r>
              <a:rPr lang="en-US" dirty="0"/>
              <a:t>Sample hidden units :</a:t>
            </a:r>
          </a:p>
          <a:p>
            <a:pPr marL="285750" indent="-285750">
              <a:buFont typeface="Arial"/>
              <a:buChar char="•"/>
            </a:pPr>
            <a:endParaRPr lang="en-US" dirty="0"/>
          </a:p>
          <a:p>
            <a:endParaRPr lang="en-US" dirty="0"/>
          </a:p>
        </p:txBody>
      </p:sp>
      <p:graphicFrame>
        <p:nvGraphicFramePr>
          <p:cNvPr id="50" name="Objet 49"/>
          <p:cNvGraphicFramePr>
            <a:graphicFrameLocks noChangeAspect="1"/>
          </p:cNvGraphicFramePr>
          <p:nvPr>
            <p:extLst/>
          </p:nvPr>
        </p:nvGraphicFramePr>
        <p:xfrm>
          <a:off x="3376613" y="1117600"/>
          <a:ext cx="1657350" cy="666750"/>
        </p:xfrm>
        <a:graphic>
          <a:graphicData uri="http://schemas.openxmlformats.org/presentationml/2006/ole">
            <mc:AlternateContent xmlns:mc="http://schemas.openxmlformats.org/markup-compatibility/2006">
              <mc:Choice xmlns:v="urn:schemas-microsoft-com:vml" Requires="v">
                <p:oleObj spid="_x0000_s259152" name="…quation" r:id="rId7" imgW="914400" imgH="368300" progId="Equation.3">
                  <p:embed/>
                </p:oleObj>
              </mc:Choice>
              <mc:Fallback>
                <p:oleObj name="…quation" r:id="rId7" imgW="914400" imgH="368300" progId="Equation.3">
                  <p:embed/>
                  <p:pic>
                    <p:nvPicPr>
                      <p:cNvPr id="50" name="Objet 49"/>
                      <p:cNvPicPr/>
                      <p:nvPr/>
                    </p:nvPicPr>
                    <p:blipFill>
                      <a:blip r:embed="rId8"/>
                      <a:stretch>
                        <a:fillRect/>
                      </a:stretch>
                    </p:blipFill>
                    <p:spPr>
                      <a:xfrm>
                        <a:off x="3376613" y="1117600"/>
                        <a:ext cx="1657350" cy="666750"/>
                      </a:xfrm>
                      <a:prstGeom prst="rect">
                        <a:avLst/>
                      </a:prstGeom>
                    </p:spPr>
                  </p:pic>
                </p:oleObj>
              </mc:Fallback>
            </mc:AlternateContent>
          </a:graphicData>
        </a:graphic>
      </p:graphicFrame>
      <p:graphicFrame>
        <p:nvGraphicFramePr>
          <p:cNvPr id="51" name="Objet 50"/>
          <p:cNvGraphicFramePr>
            <a:graphicFrameLocks noChangeAspect="1"/>
          </p:cNvGraphicFramePr>
          <p:nvPr>
            <p:extLst/>
          </p:nvPr>
        </p:nvGraphicFramePr>
        <p:xfrm>
          <a:off x="1106420" y="2177745"/>
          <a:ext cx="3611562" cy="506412"/>
        </p:xfrm>
        <a:graphic>
          <a:graphicData uri="http://schemas.openxmlformats.org/presentationml/2006/ole">
            <mc:AlternateContent xmlns:mc="http://schemas.openxmlformats.org/markup-compatibility/2006">
              <mc:Choice xmlns:v="urn:schemas-microsoft-com:vml" Requires="v">
                <p:oleObj spid="_x0000_s259153" name="…quation" r:id="rId9" imgW="1993900" imgH="279400" progId="Equation.3">
                  <p:embed/>
                </p:oleObj>
              </mc:Choice>
              <mc:Fallback>
                <p:oleObj name="…quation" r:id="rId9" imgW="1993900" imgH="279400" progId="Equation.3">
                  <p:embed/>
                  <p:pic>
                    <p:nvPicPr>
                      <p:cNvPr id="51" name="Objet 50"/>
                      <p:cNvPicPr/>
                      <p:nvPr/>
                    </p:nvPicPr>
                    <p:blipFill>
                      <a:blip r:embed="rId10"/>
                      <a:stretch>
                        <a:fillRect/>
                      </a:stretch>
                    </p:blipFill>
                    <p:spPr>
                      <a:xfrm>
                        <a:off x="1106420" y="2177745"/>
                        <a:ext cx="3611562" cy="506412"/>
                      </a:xfrm>
                      <a:prstGeom prst="rect">
                        <a:avLst/>
                      </a:prstGeom>
                    </p:spPr>
                  </p:pic>
                </p:oleObj>
              </mc:Fallback>
            </mc:AlternateContent>
          </a:graphicData>
        </a:graphic>
      </p:graphicFrame>
      <p:pic>
        <p:nvPicPr>
          <p:cNvPr id="44" name="Image 43"/>
          <p:cNvPicPr>
            <a:picLocks noChangeAspect="1"/>
          </p:cNvPicPr>
          <p:nvPr/>
        </p:nvPicPr>
        <p:blipFill>
          <a:blip r:embed="rId11"/>
          <a:stretch>
            <a:fillRect/>
          </a:stretch>
        </p:blipFill>
        <p:spPr>
          <a:xfrm>
            <a:off x="5732671" y="709287"/>
            <a:ext cx="692806" cy="400429"/>
          </a:xfrm>
          <a:prstGeom prst="rect">
            <a:avLst/>
          </a:prstGeom>
          <a:ln>
            <a:solidFill>
              <a:srgbClr val="FF0000"/>
            </a:solidFill>
          </a:ln>
        </p:spPr>
      </p:pic>
      <p:sp>
        <p:nvSpPr>
          <p:cNvPr id="45" name="ZoneTexte 44">
            <a:extLst>
              <a:ext uri="{FF2B5EF4-FFF2-40B4-BE49-F238E27FC236}">
                <a16:creationId xmlns:a16="http://schemas.microsoft.com/office/drawing/2014/main" id="{A51AF7FB-8DF1-2245-BD29-DAEF521AE88E}"/>
              </a:ext>
            </a:extLst>
          </p:cNvPr>
          <p:cNvSpPr txBox="1"/>
          <p:nvPr/>
        </p:nvSpPr>
        <p:spPr>
          <a:xfrm>
            <a:off x="-30791" y="24278"/>
            <a:ext cx="5419698" cy="584776"/>
          </a:xfrm>
          <a:prstGeom prst="rect">
            <a:avLst/>
          </a:prstGeom>
          <a:solidFill>
            <a:srgbClr val="19178F"/>
          </a:solidFill>
        </p:spPr>
        <p:txBody>
          <a:bodyPr wrap="square" rtlCol="0">
            <a:spAutoFit/>
          </a:bodyPr>
          <a:lstStyle/>
          <a:p>
            <a:r>
              <a:rPr lang="fr-FR" sz="3200" b="1" dirty="0">
                <a:solidFill>
                  <a:schemeClr val="bg1"/>
                </a:solidFill>
              </a:rPr>
              <a:t> </a:t>
            </a:r>
            <a:r>
              <a:rPr lang="fr-FR" sz="3200" b="1" dirty="0" err="1">
                <a:solidFill>
                  <a:schemeClr val="bg1"/>
                </a:solidFill>
              </a:rPr>
              <a:t>Hidden</a:t>
            </a:r>
            <a:r>
              <a:rPr lang="fr-FR" sz="3200" b="1" dirty="0">
                <a:solidFill>
                  <a:schemeClr val="bg1"/>
                </a:solidFill>
              </a:rPr>
              <a:t> Unit </a:t>
            </a:r>
            <a:r>
              <a:rPr lang="fr-FR" sz="3200" b="1" dirty="0" err="1">
                <a:solidFill>
                  <a:schemeClr val="bg1"/>
                </a:solidFill>
              </a:rPr>
              <a:t>Potential</a:t>
            </a:r>
            <a:r>
              <a:rPr lang="fr-FR" sz="3200" b="1" dirty="0">
                <a:solidFill>
                  <a:schemeClr val="bg1"/>
                </a:solidFill>
              </a:rPr>
              <a:t> Shape</a:t>
            </a:r>
          </a:p>
        </p:txBody>
      </p:sp>
      <p:sp>
        <p:nvSpPr>
          <p:cNvPr id="39" name="ZoneTexte 38">
            <a:extLst>
              <a:ext uri="{FF2B5EF4-FFF2-40B4-BE49-F238E27FC236}">
                <a16:creationId xmlns:a16="http://schemas.microsoft.com/office/drawing/2014/main" id="{324CA9C0-7067-274B-BE24-CDF34E8C3EB8}"/>
              </a:ext>
            </a:extLst>
          </p:cNvPr>
          <p:cNvSpPr txBox="1"/>
          <p:nvPr/>
        </p:nvSpPr>
        <p:spPr>
          <a:xfrm>
            <a:off x="277084" y="4347698"/>
            <a:ext cx="5330690" cy="1477328"/>
          </a:xfrm>
          <a:prstGeom prst="rect">
            <a:avLst/>
          </a:prstGeom>
          <a:noFill/>
        </p:spPr>
        <p:txBody>
          <a:bodyPr wrap="none" rtlCol="0">
            <a:spAutoFit/>
          </a:bodyPr>
          <a:lstStyle/>
          <a:p>
            <a:r>
              <a:rPr lang="fr-FR" dirty="0"/>
              <a:t>To have </a:t>
            </a:r>
            <a:r>
              <a:rPr lang="fr-FR" dirty="0" err="1"/>
              <a:t>compositional</a:t>
            </a:r>
            <a:r>
              <a:rPr lang="fr-FR" dirty="0"/>
              <a:t> phase In </a:t>
            </a:r>
            <a:r>
              <a:rPr lang="fr-FR" dirty="0" err="1"/>
              <a:t>protein</a:t>
            </a:r>
            <a:r>
              <a:rPr lang="fr-FR" dirty="0"/>
              <a:t> </a:t>
            </a:r>
            <a:r>
              <a:rPr lang="fr-FR" dirty="0" err="1"/>
              <a:t>sequence</a:t>
            </a:r>
            <a:r>
              <a:rPr lang="fr-FR" dirty="0"/>
              <a:t>  data</a:t>
            </a:r>
          </a:p>
          <a:p>
            <a:r>
              <a:rPr lang="fr-FR" dirty="0" err="1"/>
              <a:t>We</a:t>
            </a:r>
            <a:r>
              <a:rPr lang="fr-FR" dirty="0"/>
              <a:t> </a:t>
            </a:r>
            <a:r>
              <a:rPr lang="fr-FR" dirty="0" err="1"/>
              <a:t>introduce</a:t>
            </a:r>
            <a:r>
              <a:rPr lang="fr-FR" dirty="0"/>
              <a:t> adaptive non </a:t>
            </a:r>
            <a:r>
              <a:rPr lang="fr-FR" dirty="0" err="1"/>
              <a:t>linearity</a:t>
            </a:r>
            <a:r>
              <a:rPr lang="fr-FR" dirty="0"/>
              <a:t> :</a:t>
            </a:r>
          </a:p>
          <a:p>
            <a:r>
              <a:rPr lang="fr-FR" dirty="0"/>
              <a:t>Double Relu </a:t>
            </a:r>
            <a:r>
              <a:rPr lang="fr-FR" dirty="0" err="1"/>
              <a:t>Units</a:t>
            </a:r>
            <a:r>
              <a:rPr lang="fr-FR" dirty="0"/>
              <a:t>, and fit  </a:t>
            </a:r>
            <a:r>
              <a:rPr lang="fr-FR" dirty="0" err="1"/>
              <a:t>slope</a:t>
            </a:r>
            <a:r>
              <a:rPr lang="fr-FR" dirty="0"/>
              <a:t> and </a:t>
            </a:r>
            <a:r>
              <a:rPr lang="fr-FR" dirty="0" err="1"/>
              <a:t>curvature</a:t>
            </a:r>
            <a:endParaRPr lang="fr-FR" dirty="0"/>
          </a:p>
          <a:p>
            <a:r>
              <a:rPr lang="fr-FR" dirty="0" err="1"/>
              <a:t>parameters</a:t>
            </a:r>
            <a:r>
              <a:rPr lang="fr-FR" dirty="0"/>
              <a:t>.</a:t>
            </a:r>
          </a:p>
          <a:p>
            <a:r>
              <a:rPr lang="fr-FR" dirty="0"/>
              <a:t>And impose </a:t>
            </a:r>
            <a:r>
              <a:rPr lang="fr-FR" dirty="0" err="1"/>
              <a:t>sparsity</a:t>
            </a:r>
            <a:r>
              <a:rPr lang="fr-FR" dirty="0"/>
              <a:t> on the </a:t>
            </a:r>
            <a:r>
              <a:rPr lang="fr-FR" dirty="0" err="1"/>
              <a:t>weights</a:t>
            </a:r>
            <a:r>
              <a:rPr lang="fr-FR" dirty="0"/>
              <a:t>.</a:t>
            </a:r>
          </a:p>
        </p:txBody>
      </p:sp>
      <p:cxnSp>
        <p:nvCxnSpPr>
          <p:cNvPr id="40" name="Connecteur droit 39">
            <a:extLst>
              <a:ext uri="{FF2B5EF4-FFF2-40B4-BE49-F238E27FC236}">
                <a16:creationId xmlns:a16="http://schemas.microsoft.com/office/drawing/2014/main" id="{A44B558C-409D-C248-A567-0CF779590241}"/>
              </a:ext>
            </a:extLst>
          </p:cNvPr>
          <p:cNvCxnSpPr>
            <a:cxnSpLocks/>
          </p:cNvCxnSpPr>
          <p:nvPr/>
        </p:nvCxnSpPr>
        <p:spPr>
          <a:xfrm flipH="1" flipV="1">
            <a:off x="7327965" y="5921379"/>
            <a:ext cx="445136" cy="236950"/>
          </a:xfrm>
          <a:prstGeom prst="line">
            <a:avLst/>
          </a:prstGeom>
        </p:spPr>
        <p:style>
          <a:lnRef idx="2">
            <a:schemeClr val="accent1"/>
          </a:lnRef>
          <a:fillRef idx="0">
            <a:schemeClr val="accent1"/>
          </a:fillRef>
          <a:effectRef idx="1">
            <a:schemeClr val="accent1"/>
          </a:effectRef>
          <a:fontRef idx="minor">
            <a:schemeClr val="tx1"/>
          </a:fontRef>
        </p:style>
      </p:cxnSp>
      <p:sp>
        <p:nvSpPr>
          <p:cNvPr id="48" name="Arc 47">
            <a:extLst>
              <a:ext uri="{FF2B5EF4-FFF2-40B4-BE49-F238E27FC236}">
                <a16:creationId xmlns:a16="http://schemas.microsoft.com/office/drawing/2014/main" id="{44BDB99F-1328-0D4F-A975-1E91913297D6}"/>
              </a:ext>
            </a:extLst>
          </p:cNvPr>
          <p:cNvSpPr/>
          <p:nvPr/>
        </p:nvSpPr>
        <p:spPr>
          <a:xfrm rot="12435340">
            <a:off x="7148150" y="5616866"/>
            <a:ext cx="664851" cy="364272"/>
          </a:xfrm>
          <a:prstGeom prst="arc">
            <a:avLst>
              <a:gd name="adj1" fmla="val 16200000"/>
              <a:gd name="adj2" fmla="val 20729218"/>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53" name="Connecteur droit 52">
            <a:extLst>
              <a:ext uri="{FF2B5EF4-FFF2-40B4-BE49-F238E27FC236}">
                <a16:creationId xmlns:a16="http://schemas.microsoft.com/office/drawing/2014/main" id="{B8B55208-9AFF-F946-9A60-1EEF8670B562}"/>
              </a:ext>
            </a:extLst>
          </p:cNvPr>
          <p:cNvCxnSpPr/>
          <p:nvPr/>
        </p:nvCxnSpPr>
        <p:spPr>
          <a:xfrm flipH="1">
            <a:off x="5740818" y="5154457"/>
            <a:ext cx="494997" cy="509283"/>
          </a:xfrm>
          <a:prstGeom prst="line">
            <a:avLst/>
          </a:prstGeom>
        </p:spPr>
        <p:style>
          <a:lnRef idx="2">
            <a:schemeClr val="accent1"/>
          </a:lnRef>
          <a:fillRef idx="0">
            <a:schemeClr val="accent1"/>
          </a:fillRef>
          <a:effectRef idx="1">
            <a:schemeClr val="accent1"/>
          </a:effectRef>
          <a:fontRef idx="minor">
            <a:schemeClr val="tx1"/>
          </a:fontRef>
        </p:style>
      </p:cxnSp>
      <p:sp>
        <p:nvSpPr>
          <p:cNvPr id="54" name="Rectangle 53">
            <a:extLst>
              <a:ext uri="{FF2B5EF4-FFF2-40B4-BE49-F238E27FC236}">
                <a16:creationId xmlns:a16="http://schemas.microsoft.com/office/drawing/2014/main" id="{2EE5CFD5-5FF6-7E4E-864A-6A650C7A2D96}"/>
              </a:ext>
            </a:extLst>
          </p:cNvPr>
          <p:cNvSpPr/>
          <p:nvPr/>
        </p:nvSpPr>
        <p:spPr>
          <a:xfrm>
            <a:off x="5888092" y="3834451"/>
            <a:ext cx="1166357" cy="1194574"/>
          </a:xfrm>
          <a:prstGeom prst="rect">
            <a:avLst/>
          </a:prstGeom>
          <a:solidFill>
            <a:srgbClr val="FFFFFF"/>
          </a:solidFill>
          <a:ln>
            <a:solidFill>
              <a:srgbClr val="FFFF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41343223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201B74A-086C-E249-8DE3-92871848185C}"/>
              </a:ext>
            </a:extLst>
          </p:cNvPr>
          <p:cNvSpPr>
            <a:spLocks noGrp="1"/>
          </p:cNvSpPr>
          <p:nvPr>
            <p:ph idx="1"/>
          </p:nvPr>
        </p:nvSpPr>
        <p:spPr>
          <a:xfrm>
            <a:off x="-55421" y="1336961"/>
            <a:ext cx="9324109" cy="5562598"/>
          </a:xfrm>
        </p:spPr>
        <p:txBody>
          <a:bodyPr>
            <a:normAutofit/>
          </a:bodyPr>
          <a:lstStyle/>
          <a:p>
            <a:pPr marL="0" indent="0">
              <a:buNone/>
            </a:pPr>
            <a:r>
              <a:rPr lang="fr-FR" dirty="0">
                <a:solidFill>
                  <a:srgbClr val="FF0000"/>
                </a:solidFill>
              </a:rPr>
              <a:t>In the </a:t>
            </a:r>
            <a:r>
              <a:rPr lang="fr-FR" dirty="0" err="1">
                <a:solidFill>
                  <a:srgbClr val="FF0000"/>
                </a:solidFill>
              </a:rPr>
              <a:t>Compositional</a:t>
            </a:r>
            <a:r>
              <a:rPr lang="fr-FR" dirty="0">
                <a:solidFill>
                  <a:srgbClr val="FF0000"/>
                </a:solidFill>
              </a:rPr>
              <a:t> phase</a:t>
            </a:r>
          </a:p>
          <a:p>
            <a:pPr marL="0" indent="0">
              <a:buNone/>
            </a:pPr>
            <a:r>
              <a:rPr lang="fr-FR" dirty="0">
                <a:solidFill>
                  <a:srgbClr val="FF0000"/>
                </a:solidFill>
              </a:rPr>
              <a:t> </a:t>
            </a:r>
            <a:r>
              <a:rPr lang="fr-FR" dirty="0" err="1">
                <a:solidFill>
                  <a:srgbClr val="FF0000"/>
                </a:solidFill>
              </a:rPr>
              <a:t>weights</a:t>
            </a:r>
            <a:r>
              <a:rPr lang="fr-FR" dirty="0">
                <a:solidFill>
                  <a:srgbClr val="FF0000"/>
                </a:solidFill>
              </a:rPr>
              <a:t>  are </a:t>
            </a:r>
            <a:r>
              <a:rPr lang="fr-FR" dirty="0" err="1">
                <a:solidFill>
                  <a:srgbClr val="FF0000"/>
                </a:solidFill>
              </a:rPr>
              <a:t>interpretable</a:t>
            </a:r>
            <a:r>
              <a:rPr lang="fr-FR" dirty="0">
                <a:solidFill>
                  <a:srgbClr val="FF0000"/>
                </a:solidFill>
              </a:rPr>
              <a:t> !!! </a:t>
            </a:r>
          </a:p>
          <a:p>
            <a:pPr marL="0" indent="0">
              <a:buNone/>
            </a:pPr>
            <a:endParaRPr lang="fr-FR" dirty="0">
              <a:solidFill>
                <a:srgbClr val="FF0000"/>
              </a:solidFill>
            </a:endParaRPr>
          </a:p>
          <a:p>
            <a:pPr marL="0" indent="0">
              <a:buNone/>
            </a:pPr>
            <a:endParaRPr lang="fr-FR" dirty="0"/>
          </a:p>
          <a:p>
            <a:pPr marL="0" indent="0">
              <a:buNone/>
            </a:pPr>
            <a:r>
              <a:rPr lang="fr-FR" dirty="0"/>
              <a:t> </a:t>
            </a:r>
            <a:r>
              <a:rPr lang="fr-FR" dirty="0" err="1"/>
              <a:t>Coming</a:t>
            </a:r>
            <a:r>
              <a:rPr lang="fr-FR" dirty="0"/>
              <a:t> </a:t>
            </a:r>
            <a:r>
              <a:rPr lang="fr-FR" dirty="0" err="1"/>
              <a:t>next</a:t>
            </a:r>
            <a:r>
              <a:rPr lang="fr-FR" dirty="0"/>
              <a:t>: 3 exemples </a:t>
            </a:r>
            <a:r>
              <a:rPr lang="fr-FR" dirty="0" err="1"/>
              <a:t>from</a:t>
            </a:r>
            <a:endParaRPr lang="fr-FR" dirty="0"/>
          </a:p>
          <a:p>
            <a:pPr marL="0" indent="0">
              <a:buNone/>
            </a:pPr>
            <a:r>
              <a:rPr lang="fr-FR" dirty="0"/>
              <a:t>-  MNIST</a:t>
            </a:r>
          </a:p>
          <a:p>
            <a:pPr marL="0" indent="0">
              <a:buNone/>
            </a:pPr>
            <a:r>
              <a:rPr lang="fr-FR" dirty="0"/>
              <a:t>-1-D </a:t>
            </a:r>
            <a:r>
              <a:rPr lang="fr-FR" dirty="0" err="1"/>
              <a:t>Ising</a:t>
            </a:r>
            <a:r>
              <a:rPr lang="fr-FR" dirty="0"/>
              <a:t> Model</a:t>
            </a:r>
          </a:p>
          <a:p>
            <a:pPr marL="0" indent="0">
              <a:buNone/>
            </a:pPr>
            <a:r>
              <a:rPr lang="fr-FR" dirty="0"/>
              <a:t>-</a:t>
            </a:r>
            <a:r>
              <a:rPr lang="fr-FR" dirty="0" err="1"/>
              <a:t>Protein</a:t>
            </a:r>
            <a:r>
              <a:rPr lang="fr-FR" dirty="0"/>
              <a:t> Data</a:t>
            </a:r>
          </a:p>
        </p:txBody>
      </p:sp>
      <p:grpSp>
        <p:nvGrpSpPr>
          <p:cNvPr id="4" name="Group 51">
            <a:extLst>
              <a:ext uri="{FF2B5EF4-FFF2-40B4-BE49-F238E27FC236}">
                <a16:creationId xmlns:a16="http://schemas.microsoft.com/office/drawing/2014/main" id="{632BFD4C-33A7-E945-AD7A-BA5AAAB7BF0F}"/>
              </a:ext>
            </a:extLst>
          </p:cNvPr>
          <p:cNvGrpSpPr/>
          <p:nvPr/>
        </p:nvGrpSpPr>
        <p:grpSpPr>
          <a:xfrm>
            <a:off x="5677363" y="127875"/>
            <a:ext cx="3338286" cy="3239228"/>
            <a:chOff x="210849" y="936624"/>
            <a:chExt cx="3338286" cy="3239228"/>
          </a:xfrm>
        </p:grpSpPr>
        <p:sp>
          <p:nvSpPr>
            <p:cNvPr id="5" name="TextBox 49">
              <a:extLst>
                <a:ext uri="{FF2B5EF4-FFF2-40B4-BE49-F238E27FC236}">
                  <a16:creationId xmlns:a16="http://schemas.microsoft.com/office/drawing/2014/main" id="{15673AAF-09E2-4C4F-96EA-61DD03D83003}"/>
                </a:ext>
              </a:extLst>
            </p:cNvPr>
            <p:cNvSpPr txBox="1"/>
            <p:nvPr/>
          </p:nvSpPr>
          <p:spPr>
            <a:xfrm>
              <a:off x="210849" y="936624"/>
              <a:ext cx="3338286" cy="3239228"/>
            </a:xfrm>
            <a:prstGeom prst="rect">
              <a:avLst/>
            </a:prstGeom>
            <a:solidFill>
              <a:schemeClr val="lt1">
                <a:alpha val="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p:txBody>
        </p:sp>
        <p:sp>
          <p:nvSpPr>
            <p:cNvPr id="6" name="TextBox 2">
              <a:extLst>
                <a:ext uri="{FF2B5EF4-FFF2-40B4-BE49-F238E27FC236}">
                  <a16:creationId xmlns:a16="http://schemas.microsoft.com/office/drawing/2014/main" id="{BC5119B9-F204-A64B-B018-938D6A589B0D}"/>
                </a:ext>
              </a:extLst>
            </p:cNvPr>
            <p:cNvSpPr txBox="1"/>
            <p:nvPr/>
          </p:nvSpPr>
          <p:spPr>
            <a:xfrm>
              <a:off x="1116938" y="964234"/>
              <a:ext cx="1420669" cy="369332"/>
            </a:xfrm>
            <a:prstGeom prst="rect">
              <a:avLst/>
            </a:prstGeom>
            <a:noFill/>
          </p:spPr>
          <p:txBody>
            <a:bodyPr wrap="none" rtlCol="0">
              <a:spAutoFit/>
            </a:bodyPr>
            <a:lstStyle/>
            <a:p>
              <a:r>
                <a:rPr lang="en-US" i="1" dirty="0"/>
                <a:t>Hidden layer</a:t>
              </a:r>
            </a:p>
          </p:txBody>
        </p:sp>
        <p:grpSp>
          <p:nvGrpSpPr>
            <p:cNvPr id="7" name="Group 13">
              <a:extLst>
                <a:ext uri="{FF2B5EF4-FFF2-40B4-BE49-F238E27FC236}">
                  <a16:creationId xmlns:a16="http://schemas.microsoft.com/office/drawing/2014/main" id="{32533C51-1DD1-214D-97C6-2E91BCDC7E44}"/>
                </a:ext>
              </a:extLst>
            </p:cNvPr>
            <p:cNvGrpSpPr/>
            <p:nvPr/>
          </p:nvGrpSpPr>
          <p:grpSpPr>
            <a:xfrm>
              <a:off x="482552" y="1447476"/>
              <a:ext cx="2827731" cy="2209877"/>
              <a:chOff x="3013237" y="2529574"/>
              <a:chExt cx="2375018" cy="1978653"/>
            </a:xfrm>
          </p:grpSpPr>
          <p:grpSp>
            <p:nvGrpSpPr>
              <p:cNvPr id="8" name="Group 14">
                <a:extLst>
                  <a:ext uri="{FF2B5EF4-FFF2-40B4-BE49-F238E27FC236}">
                    <a16:creationId xmlns:a16="http://schemas.microsoft.com/office/drawing/2014/main" id="{09BA74C6-873C-3D4B-8294-1FE3A538B74A}"/>
                  </a:ext>
                </a:extLst>
              </p:cNvPr>
              <p:cNvGrpSpPr/>
              <p:nvPr/>
            </p:nvGrpSpPr>
            <p:grpSpPr>
              <a:xfrm>
                <a:off x="3013237" y="3860718"/>
                <a:ext cx="2375018" cy="647509"/>
                <a:chOff x="2455904" y="3485357"/>
                <a:chExt cx="2375018" cy="647509"/>
              </a:xfrm>
            </p:grpSpPr>
            <p:sp>
              <p:nvSpPr>
                <p:cNvPr id="17" name="Oval 29">
                  <a:extLst>
                    <a:ext uri="{FF2B5EF4-FFF2-40B4-BE49-F238E27FC236}">
                      <a16:creationId xmlns:a16="http://schemas.microsoft.com/office/drawing/2014/main" id="{AC19E814-7641-EB45-BA37-9BF2DE3DC003}"/>
                    </a:ext>
                  </a:extLst>
                </p:cNvPr>
                <p:cNvSpPr/>
                <p:nvPr/>
              </p:nvSpPr>
              <p:spPr>
                <a:xfrm>
                  <a:off x="2455904" y="3485357"/>
                  <a:ext cx="647473" cy="64750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r>
                    <a:rPr lang="en-US" baseline="-25000" dirty="0"/>
                    <a:t>1</a:t>
                  </a:r>
                  <a:endParaRPr lang="en-US" dirty="0"/>
                </a:p>
              </p:txBody>
            </p:sp>
            <p:sp>
              <p:nvSpPr>
                <p:cNvPr id="18" name="Oval 30">
                  <a:extLst>
                    <a:ext uri="{FF2B5EF4-FFF2-40B4-BE49-F238E27FC236}">
                      <a16:creationId xmlns:a16="http://schemas.microsoft.com/office/drawing/2014/main" id="{4278FBE7-B103-0546-9F7D-C6149A2CF5CA}"/>
                    </a:ext>
                  </a:extLst>
                </p:cNvPr>
                <p:cNvSpPr/>
                <p:nvPr/>
              </p:nvSpPr>
              <p:spPr>
                <a:xfrm>
                  <a:off x="4183449" y="3485357"/>
                  <a:ext cx="647473" cy="64750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r>
                    <a:rPr lang="en-US" baseline="-25000" dirty="0"/>
                    <a:t>3</a:t>
                  </a:r>
                  <a:endParaRPr lang="en-US" dirty="0"/>
                </a:p>
              </p:txBody>
            </p:sp>
            <p:sp>
              <p:nvSpPr>
                <p:cNvPr id="19" name="Oval 31">
                  <a:extLst>
                    <a:ext uri="{FF2B5EF4-FFF2-40B4-BE49-F238E27FC236}">
                      <a16:creationId xmlns:a16="http://schemas.microsoft.com/office/drawing/2014/main" id="{B03B7B22-2E6D-0943-8478-DAB1190F7117}"/>
                    </a:ext>
                  </a:extLst>
                </p:cNvPr>
                <p:cNvSpPr/>
                <p:nvPr/>
              </p:nvSpPr>
              <p:spPr>
                <a:xfrm>
                  <a:off x="3352916" y="3485357"/>
                  <a:ext cx="647473" cy="64750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r>
                    <a:rPr lang="en-US" baseline="-25000" dirty="0"/>
                    <a:t>2</a:t>
                  </a:r>
                  <a:endParaRPr lang="en-US" dirty="0"/>
                </a:p>
              </p:txBody>
            </p:sp>
          </p:grpSp>
          <p:sp>
            <p:nvSpPr>
              <p:cNvPr id="9" name="Oval 19">
                <a:extLst>
                  <a:ext uri="{FF2B5EF4-FFF2-40B4-BE49-F238E27FC236}">
                    <a16:creationId xmlns:a16="http://schemas.microsoft.com/office/drawing/2014/main" id="{0DD15C0D-46A0-2D44-9F75-4FCCA6B8A386}"/>
                  </a:ext>
                </a:extLst>
              </p:cNvPr>
              <p:cNvSpPr/>
              <p:nvPr/>
            </p:nvSpPr>
            <p:spPr>
              <a:xfrm>
                <a:off x="3488367" y="2529574"/>
                <a:ext cx="547862" cy="572797"/>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h</a:t>
                </a:r>
                <a:r>
                  <a:rPr lang="en-US" baseline="-25000" dirty="0"/>
                  <a:t>1</a:t>
                </a:r>
                <a:endParaRPr lang="en-US" dirty="0"/>
              </a:p>
            </p:txBody>
          </p:sp>
          <p:sp>
            <p:nvSpPr>
              <p:cNvPr id="10" name="Oval 20">
                <a:extLst>
                  <a:ext uri="{FF2B5EF4-FFF2-40B4-BE49-F238E27FC236}">
                    <a16:creationId xmlns:a16="http://schemas.microsoft.com/office/drawing/2014/main" id="{50240FA1-7341-8247-A82D-0E63708453C3}"/>
                  </a:ext>
                </a:extLst>
              </p:cNvPr>
              <p:cNvSpPr/>
              <p:nvPr/>
            </p:nvSpPr>
            <p:spPr>
              <a:xfrm>
                <a:off x="4465353" y="2529574"/>
                <a:ext cx="547862" cy="572797"/>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h</a:t>
                </a:r>
                <a:r>
                  <a:rPr lang="en-US" baseline="-25000" dirty="0"/>
                  <a:t>2</a:t>
                </a:r>
                <a:endParaRPr lang="en-US" dirty="0"/>
              </a:p>
            </p:txBody>
          </p:sp>
          <p:cxnSp>
            <p:nvCxnSpPr>
              <p:cNvPr id="11" name="Straight Connector 23">
                <a:extLst>
                  <a:ext uri="{FF2B5EF4-FFF2-40B4-BE49-F238E27FC236}">
                    <a16:creationId xmlns:a16="http://schemas.microsoft.com/office/drawing/2014/main" id="{5A5F4C66-CBA1-C94A-844B-256EC4184794}"/>
                  </a:ext>
                </a:extLst>
              </p:cNvPr>
              <p:cNvCxnSpPr>
                <a:stCxn id="17" idx="0"/>
                <a:endCxn id="9" idx="4"/>
              </p:cNvCxnSpPr>
              <p:nvPr/>
            </p:nvCxnSpPr>
            <p:spPr>
              <a:xfrm flipV="1">
                <a:off x="3336974" y="3102371"/>
                <a:ext cx="425324" cy="758347"/>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24">
                <a:extLst>
                  <a:ext uri="{FF2B5EF4-FFF2-40B4-BE49-F238E27FC236}">
                    <a16:creationId xmlns:a16="http://schemas.microsoft.com/office/drawing/2014/main" id="{7ECA4FE1-40E4-7246-9648-E1EC04A1F5EF}"/>
                  </a:ext>
                </a:extLst>
              </p:cNvPr>
              <p:cNvCxnSpPr>
                <a:stCxn id="17" idx="0"/>
                <a:endCxn id="10" idx="4"/>
              </p:cNvCxnSpPr>
              <p:nvPr/>
            </p:nvCxnSpPr>
            <p:spPr>
              <a:xfrm flipV="1">
                <a:off x="3336974" y="3102371"/>
                <a:ext cx="1402309" cy="758347"/>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25">
                <a:extLst>
                  <a:ext uri="{FF2B5EF4-FFF2-40B4-BE49-F238E27FC236}">
                    <a16:creationId xmlns:a16="http://schemas.microsoft.com/office/drawing/2014/main" id="{ED66BB20-8DFC-6A47-B5B8-E14F88EADD9A}"/>
                  </a:ext>
                </a:extLst>
              </p:cNvPr>
              <p:cNvCxnSpPr>
                <a:stCxn id="19" idx="0"/>
                <a:endCxn id="9" idx="4"/>
              </p:cNvCxnSpPr>
              <p:nvPr/>
            </p:nvCxnSpPr>
            <p:spPr>
              <a:xfrm flipH="1" flipV="1">
                <a:off x="3762298" y="3102371"/>
                <a:ext cx="471688" cy="758347"/>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26">
                <a:extLst>
                  <a:ext uri="{FF2B5EF4-FFF2-40B4-BE49-F238E27FC236}">
                    <a16:creationId xmlns:a16="http://schemas.microsoft.com/office/drawing/2014/main" id="{26A86F98-03B6-A845-8009-7A7D3775D5E0}"/>
                  </a:ext>
                </a:extLst>
              </p:cNvPr>
              <p:cNvCxnSpPr>
                <a:stCxn id="18" idx="0"/>
                <a:endCxn id="9" idx="4"/>
              </p:cNvCxnSpPr>
              <p:nvPr/>
            </p:nvCxnSpPr>
            <p:spPr>
              <a:xfrm flipH="1" flipV="1">
                <a:off x="3762298" y="3102371"/>
                <a:ext cx="1302221" cy="758347"/>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27">
                <a:extLst>
                  <a:ext uri="{FF2B5EF4-FFF2-40B4-BE49-F238E27FC236}">
                    <a16:creationId xmlns:a16="http://schemas.microsoft.com/office/drawing/2014/main" id="{E73DC7E7-1DAC-534F-AC09-09A9065C395F}"/>
                  </a:ext>
                </a:extLst>
              </p:cNvPr>
              <p:cNvCxnSpPr>
                <a:stCxn id="19" idx="0"/>
                <a:endCxn id="10" idx="4"/>
              </p:cNvCxnSpPr>
              <p:nvPr/>
            </p:nvCxnSpPr>
            <p:spPr>
              <a:xfrm flipV="1">
                <a:off x="4233986" y="3102371"/>
                <a:ext cx="505297" cy="758347"/>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28">
                <a:extLst>
                  <a:ext uri="{FF2B5EF4-FFF2-40B4-BE49-F238E27FC236}">
                    <a16:creationId xmlns:a16="http://schemas.microsoft.com/office/drawing/2014/main" id="{A6763B02-8ED3-074D-B2F4-62124DD46E01}"/>
                  </a:ext>
                </a:extLst>
              </p:cNvPr>
              <p:cNvCxnSpPr>
                <a:stCxn id="18" idx="0"/>
                <a:endCxn id="10" idx="4"/>
              </p:cNvCxnSpPr>
              <p:nvPr/>
            </p:nvCxnSpPr>
            <p:spPr>
              <a:xfrm flipH="1" flipV="1">
                <a:off x="4739283" y="3102371"/>
                <a:ext cx="325235" cy="758347"/>
              </a:xfrm>
              <a:prstGeom prst="line">
                <a:avLst/>
              </a:prstGeom>
            </p:spPr>
            <p:style>
              <a:lnRef idx="2">
                <a:schemeClr val="dk1"/>
              </a:lnRef>
              <a:fillRef idx="0">
                <a:schemeClr val="dk1"/>
              </a:fillRef>
              <a:effectRef idx="1">
                <a:schemeClr val="dk1"/>
              </a:effectRef>
              <a:fontRef idx="minor">
                <a:schemeClr val="tx1"/>
              </a:fontRef>
            </p:style>
          </p:cxnSp>
        </p:grpSp>
      </p:grpSp>
      <p:sp>
        <p:nvSpPr>
          <p:cNvPr id="20" name="ZoneTexte 19">
            <a:extLst>
              <a:ext uri="{FF2B5EF4-FFF2-40B4-BE49-F238E27FC236}">
                <a16:creationId xmlns:a16="http://schemas.microsoft.com/office/drawing/2014/main" id="{FCC391BE-75C7-5A46-8C92-5C6FAB8D2F6F}"/>
              </a:ext>
            </a:extLst>
          </p:cNvPr>
          <p:cNvSpPr txBox="1"/>
          <p:nvPr/>
        </p:nvSpPr>
        <p:spPr>
          <a:xfrm>
            <a:off x="-30791" y="24278"/>
            <a:ext cx="5419698" cy="584776"/>
          </a:xfrm>
          <a:prstGeom prst="rect">
            <a:avLst/>
          </a:prstGeom>
          <a:solidFill>
            <a:srgbClr val="19178F"/>
          </a:solidFill>
        </p:spPr>
        <p:txBody>
          <a:bodyPr wrap="square" rtlCol="0">
            <a:spAutoFit/>
          </a:bodyPr>
          <a:lstStyle/>
          <a:p>
            <a:r>
              <a:rPr lang="fr-FR" sz="3200" b="1" dirty="0">
                <a:solidFill>
                  <a:schemeClr val="bg1"/>
                </a:solidFill>
              </a:rPr>
              <a:t> </a:t>
            </a:r>
            <a:r>
              <a:rPr lang="fr-FR" sz="3200" b="1" dirty="0" err="1">
                <a:solidFill>
                  <a:schemeClr val="bg1"/>
                </a:solidFill>
              </a:rPr>
              <a:t>Weights</a:t>
            </a:r>
            <a:endParaRPr lang="fr-FR" sz="3200" b="1" dirty="0">
              <a:solidFill>
                <a:schemeClr val="bg1"/>
              </a:solidFill>
            </a:endParaRPr>
          </a:p>
        </p:txBody>
      </p:sp>
      <p:graphicFrame>
        <p:nvGraphicFramePr>
          <p:cNvPr id="21" name="Objet 20">
            <a:extLst>
              <a:ext uri="{FF2B5EF4-FFF2-40B4-BE49-F238E27FC236}">
                <a16:creationId xmlns:a16="http://schemas.microsoft.com/office/drawing/2014/main" id="{FAB46A40-AEDD-F749-BBD1-5E9EDE4DCB0D}"/>
              </a:ext>
            </a:extLst>
          </p:cNvPr>
          <p:cNvGraphicFramePr>
            <a:graphicFrameLocks noChangeAspect="1"/>
          </p:cNvGraphicFramePr>
          <p:nvPr>
            <p:extLst/>
          </p:nvPr>
        </p:nvGraphicFramePr>
        <p:xfrm>
          <a:off x="5850705" y="1327330"/>
          <a:ext cx="495207" cy="523275"/>
        </p:xfrm>
        <a:graphic>
          <a:graphicData uri="http://schemas.openxmlformats.org/presentationml/2006/ole">
            <mc:AlternateContent xmlns:mc="http://schemas.openxmlformats.org/markup-compatibility/2006">
              <mc:Choice xmlns:v="urn:schemas-microsoft-com:vml" Requires="v">
                <p:oleObj spid="_x0000_s243742" name="…quation" r:id="rId3" imgW="215900" imgH="228600" progId="Equation.3">
                  <p:embed/>
                </p:oleObj>
              </mc:Choice>
              <mc:Fallback>
                <p:oleObj name="…quation" r:id="rId3" imgW="215900" imgH="228600" progId="Equation.3">
                  <p:embed/>
                  <p:pic>
                    <p:nvPicPr>
                      <p:cNvPr id="21" name="Objet 20">
                        <a:extLst>
                          <a:ext uri="{FF2B5EF4-FFF2-40B4-BE49-F238E27FC236}">
                            <a16:creationId xmlns:a16="http://schemas.microsoft.com/office/drawing/2014/main" id="{FAB46A40-AEDD-F749-BBD1-5E9EDE4DCB0D}"/>
                          </a:ext>
                        </a:extLst>
                      </p:cNvPr>
                      <p:cNvPicPr/>
                      <p:nvPr/>
                    </p:nvPicPr>
                    <p:blipFill>
                      <a:blip r:embed="rId4"/>
                      <a:stretch>
                        <a:fillRect/>
                      </a:stretch>
                    </p:blipFill>
                    <p:spPr>
                      <a:xfrm>
                        <a:off x="5850705" y="1327330"/>
                        <a:ext cx="495207" cy="523275"/>
                      </a:xfrm>
                      <a:prstGeom prst="rect">
                        <a:avLst/>
                      </a:prstGeom>
                    </p:spPr>
                  </p:pic>
                </p:oleObj>
              </mc:Fallback>
            </mc:AlternateContent>
          </a:graphicData>
        </a:graphic>
      </p:graphicFrame>
    </p:spTree>
    <p:extLst>
      <p:ext uri="{BB962C8B-B14F-4D97-AF65-F5344CB8AC3E}">
        <p14:creationId xmlns:p14="http://schemas.microsoft.com/office/powerpoint/2010/main" val="895442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3FD7202-7E11-7C44-99EB-53D5A766491C}"/>
              </a:ext>
            </a:extLst>
          </p:cNvPr>
          <p:cNvSpPr>
            <a:spLocks noGrp="1"/>
          </p:cNvSpPr>
          <p:nvPr>
            <p:ph idx="1"/>
          </p:nvPr>
        </p:nvSpPr>
        <p:spPr>
          <a:xfrm>
            <a:off x="207815" y="491834"/>
            <a:ext cx="8686800" cy="1198418"/>
          </a:xfrm>
        </p:spPr>
        <p:txBody>
          <a:bodyPr>
            <a:normAutofit/>
          </a:bodyPr>
          <a:lstStyle/>
          <a:p>
            <a:pPr marL="0" indent="0">
              <a:buNone/>
            </a:pPr>
            <a:r>
              <a:rPr lang="fr-FR" dirty="0" err="1">
                <a:solidFill>
                  <a:srgbClr val="FF0000"/>
                </a:solidFill>
              </a:rPr>
              <a:t>Why</a:t>
            </a:r>
            <a:r>
              <a:rPr lang="fr-FR" dirty="0">
                <a:solidFill>
                  <a:srgbClr val="FF0000"/>
                </a:solidFill>
              </a:rPr>
              <a:t> </a:t>
            </a:r>
            <a:r>
              <a:rPr lang="fr-FR" dirty="0" err="1">
                <a:solidFill>
                  <a:srgbClr val="FF0000"/>
                </a:solidFill>
              </a:rPr>
              <a:t>learning</a:t>
            </a:r>
            <a:r>
              <a:rPr lang="fr-FR" dirty="0">
                <a:solidFill>
                  <a:srgbClr val="FF0000"/>
                </a:solidFill>
              </a:rPr>
              <a:t> a </a:t>
            </a:r>
            <a:r>
              <a:rPr lang="fr-FR" dirty="0" err="1">
                <a:solidFill>
                  <a:srgbClr val="FF0000"/>
                </a:solidFill>
              </a:rPr>
              <a:t>probability</a:t>
            </a:r>
            <a:r>
              <a:rPr lang="fr-FR" dirty="0">
                <a:solidFill>
                  <a:srgbClr val="FF0000"/>
                </a:solidFill>
              </a:rPr>
              <a:t> distribution </a:t>
            </a:r>
            <a:r>
              <a:rPr lang="fr-FR" dirty="0" err="1">
                <a:solidFill>
                  <a:srgbClr val="FF0000"/>
                </a:solidFill>
              </a:rPr>
              <a:t>from</a:t>
            </a:r>
            <a:r>
              <a:rPr lang="fr-FR" dirty="0">
                <a:solidFill>
                  <a:srgbClr val="FF0000"/>
                </a:solidFill>
              </a:rPr>
              <a:t> data?</a:t>
            </a:r>
          </a:p>
          <a:p>
            <a:pPr marL="0" indent="0">
              <a:buNone/>
            </a:pPr>
            <a:endParaRPr lang="fr-FR" dirty="0">
              <a:solidFill>
                <a:srgbClr val="FF0000"/>
              </a:solidFill>
            </a:endParaRPr>
          </a:p>
          <a:p>
            <a:pPr marL="0" indent="0">
              <a:buNone/>
            </a:pPr>
            <a:endParaRPr lang="fr-FR" dirty="0">
              <a:solidFill>
                <a:srgbClr val="FF0000"/>
              </a:solidFill>
            </a:endParaRPr>
          </a:p>
        </p:txBody>
      </p:sp>
      <p:sp>
        <p:nvSpPr>
          <p:cNvPr id="4" name="ZoneTexte 3">
            <a:extLst>
              <a:ext uri="{FF2B5EF4-FFF2-40B4-BE49-F238E27FC236}">
                <a16:creationId xmlns:a16="http://schemas.microsoft.com/office/drawing/2014/main" id="{C68F1317-1498-5A42-ADDF-554BDE33472A}"/>
              </a:ext>
            </a:extLst>
          </p:cNvPr>
          <p:cNvSpPr txBox="1"/>
          <p:nvPr/>
        </p:nvSpPr>
        <p:spPr>
          <a:xfrm>
            <a:off x="193960" y="2022759"/>
            <a:ext cx="8839204" cy="3108543"/>
          </a:xfrm>
          <a:prstGeom prst="rect">
            <a:avLst/>
          </a:prstGeom>
          <a:noFill/>
        </p:spPr>
        <p:txBody>
          <a:bodyPr wrap="square" rtlCol="0">
            <a:spAutoFit/>
          </a:bodyPr>
          <a:lstStyle/>
          <a:p>
            <a:r>
              <a:rPr lang="fr-FR" sz="2800" dirty="0"/>
              <a:t>To </a:t>
            </a:r>
            <a:r>
              <a:rPr lang="fr-FR" sz="2800" dirty="0" err="1"/>
              <a:t>understand</a:t>
            </a:r>
            <a:r>
              <a:rPr lang="fr-FR" sz="2800" dirty="0"/>
              <a:t> the structure of the data</a:t>
            </a:r>
          </a:p>
          <a:p>
            <a:endParaRPr lang="fr-FR" sz="2800" dirty="0"/>
          </a:p>
          <a:p>
            <a:r>
              <a:rPr lang="fr-FR" sz="2800" dirty="0"/>
              <a:t>To </a:t>
            </a:r>
            <a:r>
              <a:rPr lang="fr-FR" sz="2800" dirty="0" err="1"/>
              <a:t>make</a:t>
            </a:r>
            <a:r>
              <a:rPr lang="fr-FR" sz="2800" dirty="0"/>
              <a:t> </a:t>
            </a:r>
            <a:r>
              <a:rPr lang="fr-FR" sz="2800" dirty="0" err="1"/>
              <a:t>prediction</a:t>
            </a:r>
            <a:r>
              <a:rPr lang="fr-FR" sz="2800" dirty="0"/>
              <a:t> (score) new data</a:t>
            </a:r>
          </a:p>
          <a:p>
            <a:endParaRPr lang="fr-FR" sz="2800" dirty="0"/>
          </a:p>
          <a:p>
            <a:r>
              <a:rPr lang="fr-FR" sz="2800" dirty="0"/>
              <a:t>To </a:t>
            </a:r>
            <a:r>
              <a:rPr lang="fr-FR" sz="2800" dirty="0" err="1"/>
              <a:t>produce</a:t>
            </a:r>
            <a:r>
              <a:rPr lang="fr-FR" sz="2800" dirty="0"/>
              <a:t> (</a:t>
            </a:r>
            <a:r>
              <a:rPr lang="fr-FR" sz="2800" dirty="0" err="1"/>
              <a:t>generate</a:t>
            </a:r>
            <a:r>
              <a:rPr lang="fr-FR" sz="2800" dirty="0"/>
              <a:t>)  new </a:t>
            </a:r>
            <a:r>
              <a:rPr lang="fr-FR" sz="2800" dirty="0" err="1"/>
              <a:t>artificial</a:t>
            </a:r>
            <a:r>
              <a:rPr lang="fr-FR" sz="2800" dirty="0"/>
              <a:t> </a:t>
            </a:r>
            <a:r>
              <a:rPr lang="fr-FR" sz="2800" dirty="0" err="1"/>
              <a:t>samples</a:t>
            </a:r>
            <a:r>
              <a:rPr lang="fr-FR" sz="2800" dirty="0"/>
              <a:t>: </a:t>
            </a:r>
            <a:r>
              <a:rPr lang="fr-FR" sz="2800" dirty="0" err="1"/>
              <a:t>eg</a:t>
            </a:r>
            <a:r>
              <a:rPr lang="fr-FR" sz="2800" dirty="0"/>
              <a:t>. design new </a:t>
            </a:r>
            <a:r>
              <a:rPr lang="fr-FR" sz="2800" dirty="0" err="1"/>
              <a:t>protein</a:t>
            </a:r>
            <a:r>
              <a:rPr lang="fr-FR" sz="2800" dirty="0"/>
              <a:t> </a:t>
            </a:r>
            <a:r>
              <a:rPr lang="fr-FR" sz="2800" dirty="0" err="1"/>
              <a:t>sequences</a:t>
            </a:r>
            <a:r>
              <a:rPr lang="fr-FR" sz="2800" dirty="0"/>
              <a:t> </a:t>
            </a:r>
            <a:r>
              <a:rPr lang="fr-FR" sz="2800" dirty="0" err="1"/>
              <a:t>which</a:t>
            </a:r>
            <a:r>
              <a:rPr lang="fr-FR" sz="2800" dirty="0"/>
              <a:t> </a:t>
            </a:r>
            <a:r>
              <a:rPr lang="fr-FR" sz="2800" dirty="0" err="1"/>
              <a:t>can</a:t>
            </a:r>
            <a:r>
              <a:rPr lang="fr-FR" sz="2800" dirty="0"/>
              <a:t> </a:t>
            </a:r>
            <a:r>
              <a:rPr lang="fr-FR" sz="2800" dirty="0" err="1"/>
              <a:t>be</a:t>
            </a:r>
            <a:r>
              <a:rPr lang="fr-FR" sz="2800" dirty="0"/>
              <a:t> </a:t>
            </a:r>
            <a:r>
              <a:rPr lang="fr-FR" sz="2800" dirty="0" err="1"/>
              <a:t>experimentally</a:t>
            </a:r>
            <a:r>
              <a:rPr lang="fr-FR" sz="2800" dirty="0"/>
              <a:t> </a:t>
            </a:r>
            <a:r>
              <a:rPr lang="fr-FR" sz="2800" dirty="0" err="1"/>
              <a:t>synthetized</a:t>
            </a:r>
            <a:r>
              <a:rPr lang="fr-FR" sz="2800" dirty="0"/>
              <a:t> and </a:t>
            </a:r>
            <a:r>
              <a:rPr lang="fr-FR" sz="2800" dirty="0" err="1"/>
              <a:t>tested</a:t>
            </a:r>
            <a:r>
              <a:rPr lang="fr-FR" sz="2800" dirty="0"/>
              <a:t>.   </a:t>
            </a:r>
          </a:p>
        </p:txBody>
      </p:sp>
    </p:spTree>
    <p:extLst>
      <p:ext uri="{BB962C8B-B14F-4D97-AF65-F5344CB8AC3E}">
        <p14:creationId xmlns:p14="http://schemas.microsoft.com/office/powerpoint/2010/main" val="29732037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457200" y="150117"/>
            <a:ext cx="8229600" cy="547201"/>
          </a:xfrm>
        </p:spPr>
        <p:txBody>
          <a:bodyPr>
            <a:noAutofit/>
          </a:bodyPr>
          <a:lstStyle/>
          <a:p>
            <a:r>
              <a:rPr lang="en-US" sz="3200" b="1" dirty="0">
                <a:solidFill>
                  <a:srgbClr val="211DB1"/>
                </a:solidFill>
              </a:rPr>
              <a:t>Compositional phase how weights look like?</a:t>
            </a:r>
            <a:endParaRPr lang="en-US" sz="2400" b="1" dirty="0">
              <a:solidFill>
                <a:srgbClr val="211DB1"/>
              </a:solidFill>
            </a:endParaRPr>
          </a:p>
        </p:txBody>
      </p:sp>
      <p:sp>
        <p:nvSpPr>
          <p:cNvPr id="17" name="ZoneTexte 16"/>
          <p:cNvSpPr txBox="1"/>
          <p:nvPr/>
        </p:nvSpPr>
        <p:spPr>
          <a:xfrm>
            <a:off x="6720713" y="2065330"/>
            <a:ext cx="1174395" cy="400110"/>
          </a:xfrm>
          <a:prstGeom prst="rect">
            <a:avLst/>
          </a:prstGeom>
          <a:noFill/>
        </p:spPr>
        <p:txBody>
          <a:bodyPr wrap="none" rtlCol="0">
            <a:spAutoFit/>
          </a:bodyPr>
          <a:lstStyle/>
          <a:p>
            <a:r>
              <a:rPr lang="fr-FR" sz="2000" dirty="0"/>
              <a:t>spin glass</a:t>
            </a:r>
          </a:p>
        </p:txBody>
      </p:sp>
      <p:sp>
        <p:nvSpPr>
          <p:cNvPr id="18" name="ZoneTexte 17"/>
          <p:cNvSpPr txBox="1"/>
          <p:nvPr/>
        </p:nvSpPr>
        <p:spPr>
          <a:xfrm>
            <a:off x="8735648" y="3468929"/>
            <a:ext cx="459143" cy="523220"/>
          </a:xfrm>
          <a:prstGeom prst="rect">
            <a:avLst/>
          </a:prstGeom>
          <a:noFill/>
        </p:spPr>
        <p:txBody>
          <a:bodyPr wrap="none" rtlCol="0">
            <a:spAutoFit/>
          </a:bodyPr>
          <a:lstStyle/>
          <a:p>
            <a:r>
              <a:rPr lang="fr-FR" sz="2800" i="1" dirty="0">
                <a:solidFill>
                  <a:srgbClr val="008000"/>
                </a:solidFill>
              </a:rPr>
              <a:t>g</a:t>
            </a:r>
          </a:p>
        </p:txBody>
      </p:sp>
      <p:cxnSp>
        <p:nvCxnSpPr>
          <p:cNvPr id="29" name="Connecteur droit 28"/>
          <p:cNvCxnSpPr/>
          <p:nvPr/>
        </p:nvCxnSpPr>
        <p:spPr>
          <a:xfrm>
            <a:off x="2305235" y="3063976"/>
            <a:ext cx="0" cy="988739"/>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a:off x="6270790" y="3076676"/>
            <a:ext cx="0" cy="988739"/>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32" name="ZoneTexte 31"/>
          <p:cNvSpPr txBox="1"/>
          <p:nvPr/>
        </p:nvSpPr>
        <p:spPr>
          <a:xfrm>
            <a:off x="3473236" y="762392"/>
            <a:ext cx="1148810" cy="369332"/>
          </a:xfrm>
          <a:prstGeom prst="rect">
            <a:avLst/>
          </a:prstGeom>
          <a:noFill/>
        </p:spPr>
        <p:txBody>
          <a:bodyPr wrap="none" rtlCol="0">
            <a:spAutoFit/>
          </a:bodyPr>
          <a:lstStyle/>
          <a:p>
            <a:r>
              <a:rPr lang="fr-FR" i="1" dirty="0">
                <a:solidFill>
                  <a:srgbClr val="3366FF"/>
                </a:solidFill>
              </a:rPr>
              <a:t>Relu RBM</a:t>
            </a:r>
          </a:p>
        </p:txBody>
      </p:sp>
      <p:cxnSp>
        <p:nvCxnSpPr>
          <p:cNvPr id="53" name="Connecteur droit avec flèche 52"/>
          <p:cNvCxnSpPr/>
          <p:nvPr/>
        </p:nvCxnSpPr>
        <p:spPr>
          <a:xfrm flipH="1">
            <a:off x="1333500" y="3867225"/>
            <a:ext cx="910619"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4" name="Connecteur droit avec flèche 53"/>
          <p:cNvCxnSpPr/>
          <p:nvPr/>
        </p:nvCxnSpPr>
        <p:spPr>
          <a:xfrm flipV="1">
            <a:off x="403006" y="3611646"/>
            <a:ext cx="8344854" cy="0"/>
          </a:xfrm>
          <a:prstGeom prst="straightConnector1">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55" name="ZoneTexte 54"/>
          <p:cNvSpPr txBox="1"/>
          <p:nvPr/>
        </p:nvSpPr>
        <p:spPr>
          <a:xfrm>
            <a:off x="664858" y="2030218"/>
            <a:ext cx="1666817" cy="400110"/>
          </a:xfrm>
          <a:prstGeom prst="rect">
            <a:avLst/>
          </a:prstGeom>
          <a:noFill/>
        </p:spPr>
        <p:txBody>
          <a:bodyPr wrap="none" rtlCol="0">
            <a:spAutoFit/>
          </a:bodyPr>
          <a:lstStyle/>
          <a:p>
            <a:r>
              <a:rPr lang="fr-FR" sz="2000" dirty="0" err="1"/>
              <a:t>ferromagnetic</a:t>
            </a:r>
            <a:endParaRPr lang="fr-FR" sz="2000" dirty="0"/>
          </a:p>
        </p:txBody>
      </p:sp>
      <p:sp>
        <p:nvSpPr>
          <p:cNvPr id="56" name="ZoneTexte 55"/>
          <p:cNvSpPr txBox="1"/>
          <p:nvPr/>
        </p:nvSpPr>
        <p:spPr>
          <a:xfrm>
            <a:off x="6720713" y="2179630"/>
            <a:ext cx="1174395" cy="400110"/>
          </a:xfrm>
          <a:prstGeom prst="rect">
            <a:avLst/>
          </a:prstGeom>
          <a:noFill/>
        </p:spPr>
        <p:txBody>
          <a:bodyPr wrap="none" rtlCol="0">
            <a:spAutoFit/>
          </a:bodyPr>
          <a:lstStyle/>
          <a:p>
            <a:r>
              <a:rPr lang="fr-FR" sz="2000" dirty="0"/>
              <a:t>spin glass</a:t>
            </a:r>
          </a:p>
        </p:txBody>
      </p:sp>
      <p:pic>
        <p:nvPicPr>
          <p:cNvPr id="57" name="Image 56" descr="ferromagneti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1130564"/>
            <a:ext cx="2679700" cy="1547976"/>
          </a:xfrm>
          <a:prstGeom prst="rect">
            <a:avLst/>
          </a:prstGeom>
        </p:spPr>
      </p:pic>
      <p:pic>
        <p:nvPicPr>
          <p:cNvPr id="58" name="Image 57" descr="glass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6448" y="1103740"/>
            <a:ext cx="2552374" cy="1663700"/>
          </a:xfrm>
          <a:prstGeom prst="rect">
            <a:avLst/>
          </a:prstGeom>
        </p:spPr>
      </p:pic>
      <p:pic>
        <p:nvPicPr>
          <p:cNvPr id="60" name="Image 59" descr="compositional-phas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8800" y="1117385"/>
            <a:ext cx="2692400" cy="1653008"/>
          </a:xfrm>
          <a:prstGeom prst="rect">
            <a:avLst/>
          </a:prstGeom>
        </p:spPr>
      </p:pic>
      <p:pic>
        <p:nvPicPr>
          <p:cNvPr id="16" name="Image 15"/>
          <p:cNvPicPr>
            <a:picLocks noChangeAspect="1"/>
          </p:cNvPicPr>
          <p:nvPr/>
        </p:nvPicPr>
        <p:blipFill>
          <a:blip r:embed="rId5"/>
          <a:stretch>
            <a:fillRect/>
          </a:stretch>
        </p:blipFill>
        <p:spPr>
          <a:xfrm>
            <a:off x="843215" y="3933999"/>
            <a:ext cx="4427285" cy="2985843"/>
          </a:xfrm>
          <a:prstGeom prst="rect">
            <a:avLst/>
          </a:prstGeom>
        </p:spPr>
      </p:pic>
      <p:sp>
        <p:nvSpPr>
          <p:cNvPr id="2" name="ZoneTexte 1"/>
          <p:cNvSpPr txBox="1"/>
          <p:nvPr/>
        </p:nvSpPr>
        <p:spPr>
          <a:xfrm>
            <a:off x="114300" y="1497440"/>
            <a:ext cx="349675" cy="369332"/>
          </a:xfrm>
          <a:prstGeom prst="rect">
            <a:avLst/>
          </a:prstGeom>
          <a:noFill/>
        </p:spPr>
        <p:txBody>
          <a:bodyPr wrap="none" rtlCol="0">
            <a:spAutoFit/>
          </a:bodyPr>
          <a:lstStyle/>
          <a:p>
            <a:r>
              <a:rPr lang="fr-FR" dirty="0"/>
              <a:t>w</a:t>
            </a:r>
          </a:p>
        </p:txBody>
      </p:sp>
      <p:sp>
        <p:nvSpPr>
          <p:cNvPr id="19" name="ZoneTexte 18"/>
          <p:cNvSpPr txBox="1"/>
          <p:nvPr/>
        </p:nvSpPr>
        <p:spPr>
          <a:xfrm>
            <a:off x="3149600" y="1510140"/>
            <a:ext cx="349675" cy="369332"/>
          </a:xfrm>
          <a:prstGeom prst="rect">
            <a:avLst/>
          </a:prstGeom>
          <a:noFill/>
        </p:spPr>
        <p:txBody>
          <a:bodyPr wrap="none" rtlCol="0">
            <a:spAutoFit/>
          </a:bodyPr>
          <a:lstStyle/>
          <a:p>
            <a:r>
              <a:rPr lang="fr-FR" dirty="0"/>
              <a:t>w</a:t>
            </a:r>
          </a:p>
        </p:txBody>
      </p:sp>
      <p:sp>
        <p:nvSpPr>
          <p:cNvPr id="20" name="ZoneTexte 19"/>
          <p:cNvSpPr txBox="1"/>
          <p:nvPr/>
        </p:nvSpPr>
        <p:spPr>
          <a:xfrm>
            <a:off x="6184900" y="5451449"/>
            <a:ext cx="2646729" cy="1077218"/>
          </a:xfrm>
          <a:prstGeom prst="rect">
            <a:avLst/>
          </a:prstGeom>
          <a:noFill/>
        </p:spPr>
        <p:txBody>
          <a:bodyPr wrap="square" rtlCol="0">
            <a:spAutoFit/>
          </a:bodyPr>
          <a:lstStyle/>
          <a:p>
            <a:r>
              <a:rPr lang="fr-FR" sz="1600" dirty="0">
                <a:solidFill>
                  <a:srgbClr val="FF6600"/>
                </a:solidFill>
              </a:rPr>
              <a:t>Fischer &amp; </a:t>
            </a:r>
            <a:r>
              <a:rPr lang="fr-FR" sz="1600" dirty="0" err="1">
                <a:solidFill>
                  <a:srgbClr val="FF6600"/>
                </a:solidFill>
              </a:rPr>
              <a:t>Igel</a:t>
            </a:r>
            <a:r>
              <a:rPr lang="fr-FR" sz="1600" dirty="0">
                <a:solidFill>
                  <a:srgbClr val="FF6600"/>
                </a:solidFill>
              </a:rPr>
              <a:t>. Training </a:t>
            </a:r>
            <a:r>
              <a:rPr lang="fr-FR" sz="1600" dirty="0" err="1">
                <a:solidFill>
                  <a:srgbClr val="FF6600"/>
                </a:solidFill>
              </a:rPr>
              <a:t>Restricted</a:t>
            </a:r>
            <a:r>
              <a:rPr lang="fr-FR" sz="1600" dirty="0">
                <a:solidFill>
                  <a:srgbClr val="FF6600"/>
                </a:solidFill>
              </a:rPr>
              <a:t> Boltzmann Machines: An Introduction, 2014. </a:t>
            </a:r>
          </a:p>
        </p:txBody>
      </p:sp>
      <p:sp>
        <p:nvSpPr>
          <p:cNvPr id="3" name="ZoneTexte 2"/>
          <p:cNvSpPr txBox="1"/>
          <p:nvPr/>
        </p:nvSpPr>
        <p:spPr>
          <a:xfrm>
            <a:off x="965200" y="1016264"/>
            <a:ext cx="301660" cy="369332"/>
          </a:xfrm>
          <a:prstGeom prst="rect">
            <a:avLst/>
          </a:prstGeom>
          <a:noFill/>
        </p:spPr>
        <p:txBody>
          <a:bodyPr wrap="none" rtlCol="0">
            <a:spAutoFit/>
          </a:bodyPr>
          <a:lstStyle/>
          <a:p>
            <a:r>
              <a:rPr lang="fr-FR" dirty="0"/>
              <a:t>5</a:t>
            </a:r>
          </a:p>
        </p:txBody>
      </p:sp>
      <p:sp>
        <p:nvSpPr>
          <p:cNvPr id="21" name="ZoneTexte 20"/>
          <p:cNvSpPr txBox="1"/>
          <p:nvPr/>
        </p:nvSpPr>
        <p:spPr>
          <a:xfrm>
            <a:off x="2781300" y="2032264"/>
            <a:ext cx="301660" cy="369332"/>
          </a:xfrm>
          <a:prstGeom prst="rect">
            <a:avLst/>
          </a:prstGeom>
          <a:noFill/>
        </p:spPr>
        <p:txBody>
          <a:bodyPr wrap="none" rtlCol="0">
            <a:spAutoFit/>
          </a:bodyPr>
          <a:lstStyle/>
          <a:p>
            <a:r>
              <a:rPr lang="fr-FR" dirty="0"/>
              <a:t>5</a:t>
            </a:r>
          </a:p>
        </p:txBody>
      </p:sp>
      <p:sp>
        <p:nvSpPr>
          <p:cNvPr id="22" name="ZoneTexte 21"/>
          <p:cNvSpPr txBox="1"/>
          <p:nvPr/>
        </p:nvSpPr>
        <p:spPr>
          <a:xfrm>
            <a:off x="5765800" y="2019564"/>
            <a:ext cx="301660" cy="369332"/>
          </a:xfrm>
          <a:prstGeom prst="rect">
            <a:avLst/>
          </a:prstGeom>
          <a:noFill/>
        </p:spPr>
        <p:txBody>
          <a:bodyPr wrap="none" rtlCol="0">
            <a:spAutoFit/>
          </a:bodyPr>
          <a:lstStyle/>
          <a:p>
            <a:r>
              <a:rPr lang="fr-FR" dirty="0"/>
              <a:t>5</a:t>
            </a:r>
          </a:p>
        </p:txBody>
      </p:sp>
      <p:sp>
        <p:nvSpPr>
          <p:cNvPr id="23" name="ZoneTexte 22"/>
          <p:cNvSpPr txBox="1"/>
          <p:nvPr/>
        </p:nvSpPr>
        <p:spPr>
          <a:xfrm>
            <a:off x="5168900" y="990864"/>
            <a:ext cx="301660" cy="369332"/>
          </a:xfrm>
          <a:prstGeom prst="rect">
            <a:avLst/>
          </a:prstGeom>
          <a:noFill/>
        </p:spPr>
        <p:txBody>
          <a:bodyPr wrap="none" rtlCol="0">
            <a:spAutoFit/>
          </a:bodyPr>
          <a:lstStyle/>
          <a:p>
            <a:r>
              <a:rPr lang="fr-FR" dirty="0"/>
              <a:t>5</a:t>
            </a:r>
          </a:p>
        </p:txBody>
      </p:sp>
      <p:sp>
        <p:nvSpPr>
          <p:cNvPr id="24" name="ZoneTexte 23"/>
          <p:cNvSpPr txBox="1"/>
          <p:nvPr/>
        </p:nvSpPr>
        <p:spPr>
          <a:xfrm>
            <a:off x="4419600" y="952764"/>
            <a:ext cx="301660" cy="369332"/>
          </a:xfrm>
          <a:prstGeom prst="rect">
            <a:avLst/>
          </a:prstGeom>
          <a:noFill/>
        </p:spPr>
        <p:txBody>
          <a:bodyPr wrap="none" rtlCol="0">
            <a:spAutoFit/>
          </a:bodyPr>
          <a:lstStyle/>
          <a:p>
            <a:r>
              <a:rPr lang="fr-FR" dirty="0"/>
              <a:t>5</a:t>
            </a:r>
          </a:p>
        </p:txBody>
      </p:sp>
      <p:sp>
        <p:nvSpPr>
          <p:cNvPr id="25" name="ZoneTexte 24"/>
          <p:cNvSpPr txBox="1"/>
          <p:nvPr/>
        </p:nvSpPr>
        <p:spPr>
          <a:xfrm>
            <a:off x="4000500" y="965464"/>
            <a:ext cx="301660" cy="369332"/>
          </a:xfrm>
          <a:prstGeom prst="rect">
            <a:avLst/>
          </a:prstGeom>
          <a:noFill/>
        </p:spPr>
        <p:txBody>
          <a:bodyPr wrap="none" rtlCol="0">
            <a:spAutoFit/>
          </a:bodyPr>
          <a:lstStyle/>
          <a:p>
            <a:r>
              <a:rPr lang="fr-FR" dirty="0"/>
              <a:t>5</a:t>
            </a:r>
          </a:p>
        </p:txBody>
      </p:sp>
      <p:sp>
        <p:nvSpPr>
          <p:cNvPr id="4" name="Rectangle 3"/>
          <p:cNvSpPr/>
          <p:nvPr/>
        </p:nvSpPr>
        <p:spPr>
          <a:xfrm>
            <a:off x="5257800" y="1065640"/>
            <a:ext cx="114300" cy="1143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Rectangle 26"/>
          <p:cNvSpPr/>
          <p:nvPr/>
        </p:nvSpPr>
        <p:spPr>
          <a:xfrm>
            <a:off x="4508500" y="1167240"/>
            <a:ext cx="114300" cy="1143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Rectangle 27"/>
          <p:cNvSpPr/>
          <p:nvPr/>
        </p:nvSpPr>
        <p:spPr>
          <a:xfrm>
            <a:off x="4089400" y="1167240"/>
            <a:ext cx="114300" cy="1143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Rectangle 29"/>
          <p:cNvSpPr/>
          <p:nvPr/>
        </p:nvSpPr>
        <p:spPr>
          <a:xfrm>
            <a:off x="4102100" y="1002140"/>
            <a:ext cx="114300" cy="1143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ZoneTexte 4"/>
          <p:cNvSpPr txBox="1"/>
          <p:nvPr/>
        </p:nvSpPr>
        <p:spPr>
          <a:xfrm>
            <a:off x="5486400" y="6473221"/>
            <a:ext cx="2038201" cy="369332"/>
          </a:xfrm>
          <a:prstGeom prst="rect">
            <a:avLst/>
          </a:prstGeom>
          <a:noFill/>
        </p:spPr>
        <p:txBody>
          <a:bodyPr wrap="none" rtlCol="0">
            <a:spAutoFit/>
          </a:bodyPr>
          <a:lstStyle/>
          <a:p>
            <a:r>
              <a:rPr lang="fr-FR" dirty="0"/>
              <a:t>N=28x28=784 digits</a:t>
            </a:r>
          </a:p>
        </p:txBody>
      </p:sp>
      <p:sp>
        <p:nvSpPr>
          <p:cNvPr id="6" name="ZoneTexte 5"/>
          <p:cNvSpPr txBox="1"/>
          <p:nvPr/>
        </p:nvSpPr>
        <p:spPr>
          <a:xfrm>
            <a:off x="965200" y="5118100"/>
            <a:ext cx="1436098" cy="646331"/>
          </a:xfrm>
          <a:prstGeom prst="rect">
            <a:avLst/>
          </a:prstGeom>
          <a:noFill/>
        </p:spPr>
        <p:txBody>
          <a:bodyPr wrap="none" rtlCol="0">
            <a:spAutoFit/>
          </a:bodyPr>
          <a:lstStyle/>
          <a:p>
            <a:r>
              <a:rPr lang="fr-FR" dirty="0"/>
              <a:t>M=16 </a:t>
            </a:r>
            <a:r>
              <a:rPr lang="fr-FR" dirty="0" err="1"/>
              <a:t>hidden</a:t>
            </a:r>
            <a:endParaRPr lang="fr-FR" dirty="0"/>
          </a:p>
          <a:p>
            <a:r>
              <a:rPr lang="fr-FR" dirty="0"/>
              <a:t>     </a:t>
            </a:r>
            <a:r>
              <a:rPr lang="fr-FR" dirty="0" err="1"/>
              <a:t>units</a:t>
            </a:r>
            <a:endParaRPr lang="fr-FR" dirty="0"/>
          </a:p>
        </p:txBody>
      </p:sp>
      <p:sp>
        <p:nvSpPr>
          <p:cNvPr id="33" name="ZoneTexte 32">
            <a:extLst>
              <a:ext uri="{FF2B5EF4-FFF2-40B4-BE49-F238E27FC236}">
                <a16:creationId xmlns:a16="http://schemas.microsoft.com/office/drawing/2014/main" id="{C38A6E1E-0EC5-214B-B130-9C09ACDFF633}"/>
              </a:ext>
            </a:extLst>
          </p:cNvPr>
          <p:cNvSpPr txBox="1"/>
          <p:nvPr/>
        </p:nvSpPr>
        <p:spPr>
          <a:xfrm>
            <a:off x="251189" y="2730030"/>
            <a:ext cx="2288617" cy="369332"/>
          </a:xfrm>
          <a:prstGeom prst="rect">
            <a:avLst/>
          </a:prstGeom>
          <a:noFill/>
        </p:spPr>
        <p:txBody>
          <a:bodyPr wrap="square" rtlCol="0">
            <a:spAutoFit/>
          </a:bodyPr>
          <a:lstStyle/>
          <a:p>
            <a:pPr algn="ctr"/>
            <a:r>
              <a:rPr lang="fr-FR" dirty="0"/>
              <a:t>Prototype-</a:t>
            </a:r>
            <a:r>
              <a:rPr lang="fr-FR" dirty="0" err="1"/>
              <a:t>like</a:t>
            </a:r>
            <a:endParaRPr lang="fr-FR" dirty="0"/>
          </a:p>
        </p:txBody>
      </p:sp>
      <p:sp>
        <p:nvSpPr>
          <p:cNvPr id="34" name="ZoneTexte 33">
            <a:extLst>
              <a:ext uri="{FF2B5EF4-FFF2-40B4-BE49-F238E27FC236}">
                <a16:creationId xmlns:a16="http://schemas.microsoft.com/office/drawing/2014/main" id="{25653025-36B9-5A48-A180-D9FE84626A57}"/>
              </a:ext>
            </a:extLst>
          </p:cNvPr>
          <p:cNvSpPr txBox="1"/>
          <p:nvPr/>
        </p:nvSpPr>
        <p:spPr>
          <a:xfrm>
            <a:off x="3451588" y="2771590"/>
            <a:ext cx="2288617" cy="369332"/>
          </a:xfrm>
          <a:prstGeom prst="rect">
            <a:avLst/>
          </a:prstGeom>
          <a:noFill/>
        </p:spPr>
        <p:txBody>
          <a:bodyPr wrap="square" rtlCol="0">
            <a:spAutoFit/>
          </a:bodyPr>
          <a:lstStyle/>
          <a:p>
            <a:pPr algn="ctr"/>
            <a:r>
              <a:rPr lang="fr-FR" dirty="0" err="1"/>
              <a:t>distributed</a:t>
            </a:r>
            <a:endParaRPr lang="fr-FR" dirty="0"/>
          </a:p>
        </p:txBody>
      </p:sp>
      <p:sp>
        <p:nvSpPr>
          <p:cNvPr id="35" name="ZoneTexte 34">
            <a:extLst>
              <a:ext uri="{FF2B5EF4-FFF2-40B4-BE49-F238E27FC236}">
                <a16:creationId xmlns:a16="http://schemas.microsoft.com/office/drawing/2014/main" id="{B346DF43-B01B-7A46-85B3-D5EDB08DFF13}"/>
              </a:ext>
            </a:extLst>
          </p:cNvPr>
          <p:cNvSpPr txBox="1"/>
          <p:nvPr/>
        </p:nvSpPr>
        <p:spPr>
          <a:xfrm>
            <a:off x="6444172" y="2702316"/>
            <a:ext cx="2288617" cy="369332"/>
          </a:xfrm>
          <a:prstGeom prst="rect">
            <a:avLst/>
          </a:prstGeom>
          <a:noFill/>
        </p:spPr>
        <p:txBody>
          <a:bodyPr wrap="square" rtlCol="0">
            <a:spAutoFit/>
          </a:bodyPr>
          <a:lstStyle/>
          <a:p>
            <a:pPr algn="ctr"/>
            <a:r>
              <a:rPr lang="fr-FR" dirty="0" err="1"/>
              <a:t>Entangled</a:t>
            </a:r>
            <a:r>
              <a:rPr lang="fr-FR" dirty="0"/>
              <a:t>/</a:t>
            </a:r>
          </a:p>
        </p:txBody>
      </p:sp>
      <p:sp>
        <p:nvSpPr>
          <p:cNvPr id="36" name="ZoneTexte 35">
            <a:extLst>
              <a:ext uri="{FF2B5EF4-FFF2-40B4-BE49-F238E27FC236}">
                <a16:creationId xmlns:a16="http://schemas.microsoft.com/office/drawing/2014/main" id="{C43229B9-A60B-884A-AAF0-CB60FC467AC4}"/>
              </a:ext>
            </a:extLst>
          </p:cNvPr>
          <p:cNvSpPr txBox="1"/>
          <p:nvPr/>
        </p:nvSpPr>
        <p:spPr>
          <a:xfrm>
            <a:off x="5486403" y="4175996"/>
            <a:ext cx="4232566" cy="584775"/>
          </a:xfrm>
          <a:prstGeom prst="rect">
            <a:avLst/>
          </a:prstGeom>
          <a:noFill/>
        </p:spPr>
        <p:txBody>
          <a:bodyPr wrap="square" rtlCol="0">
            <a:spAutoFit/>
          </a:bodyPr>
          <a:lstStyle/>
          <a:p>
            <a:r>
              <a:rPr lang="fr-FR" sz="1600" dirty="0">
                <a:solidFill>
                  <a:srgbClr val="FF6600"/>
                </a:solidFill>
                <a:latin typeface="Lucida Grande"/>
                <a:ea typeface="Lucida Grande"/>
                <a:cs typeface="Lucida Grande"/>
              </a:rPr>
              <a:t>[J. Tubiana, </a:t>
            </a:r>
            <a:r>
              <a:rPr lang="fr-FR" sz="1600" dirty="0" err="1">
                <a:solidFill>
                  <a:srgbClr val="FF6600"/>
                </a:solidFill>
                <a:latin typeface="Lucida Grande"/>
                <a:ea typeface="Lucida Grande"/>
                <a:cs typeface="Lucida Grande"/>
              </a:rPr>
              <a:t>R.Monasson,PRL</a:t>
            </a:r>
            <a:r>
              <a:rPr lang="fr-FR" sz="1600" dirty="0">
                <a:solidFill>
                  <a:srgbClr val="FF6600"/>
                </a:solidFill>
                <a:latin typeface="Lucida Grande"/>
                <a:ea typeface="Lucida Grande"/>
                <a:cs typeface="Lucida Grande"/>
              </a:rPr>
              <a:t> (2017)]</a:t>
            </a:r>
            <a:endParaRPr lang="fr-FR" sz="1600" dirty="0">
              <a:solidFill>
                <a:srgbClr val="FF6600"/>
              </a:solidFill>
            </a:endParaRPr>
          </a:p>
          <a:p>
            <a:endParaRPr lang="fr-FR" sz="1600" dirty="0">
              <a:solidFill>
                <a:srgbClr val="FF6600"/>
              </a:solidFill>
            </a:endParaRPr>
          </a:p>
        </p:txBody>
      </p:sp>
    </p:spTree>
    <p:extLst>
      <p:ext uri="{BB962C8B-B14F-4D97-AF65-F5344CB8AC3E}">
        <p14:creationId xmlns:p14="http://schemas.microsoft.com/office/powerpoint/2010/main" val="17148658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creen Shot 2019-09-02 at 18.38.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870" y="3147214"/>
            <a:ext cx="6477119" cy="3073400"/>
          </a:xfrm>
          <a:prstGeom prst="rect">
            <a:avLst/>
          </a:prstGeom>
        </p:spPr>
      </p:pic>
      <p:sp>
        <p:nvSpPr>
          <p:cNvPr id="6" name="ZoneTexte 5"/>
          <p:cNvSpPr txBox="1"/>
          <p:nvPr/>
        </p:nvSpPr>
        <p:spPr>
          <a:xfrm>
            <a:off x="813722" y="213978"/>
            <a:ext cx="7720270" cy="584776"/>
          </a:xfrm>
          <a:prstGeom prst="rect">
            <a:avLst/>
          </a:prstGeom>
          <a:noFill/>
        </p:spPr>
        <p:txBody>
          <a:bodyPr wrap="square" rtlCol="0">
            <a:spAutoFit/>
          </a:bodyPr>
          <a:lstStyle/>
          <a:p>
            <a:pPr algn="ctr"/>
            <a:r>
              <a:rPr lang="fr-FR" sz="3200" b="1" dirty="0">
                <a:solidFill>
                  <a:srgbClr val="00B050"/>
                </a:solidFill>
                <a:latin typeface="Calibri"/>
              </a:rPr>
              <a:t>Learning </a:t>
            </a:r>
            <a:r>
              <a:rPr lang="fr-FR" sz="3200" b="1" dirty="0" err="1">
                <a:solidFill>
                  <a:srgbClr val="00B050"/>
                </a:solidFill>
                <a:latin typeface="Calibri"/>
              </a:rPr>
              <a:t>with</a:t>
            </a:r>
            <a:r>
              <a:rPr lang="fr-FR" sz="3200" b="1" dirty="0">
                <a:solidFill>
                  <a:srgbClr val="00B050"/>
                </a:solidFill>
                <a:latin typeface="Calibri"/>
              </a:rPr>
              <a:t> RBM an invariant distribution</a:t>
            </a:r>
          </a:p>
        </p:txBody>
      </p:sp>
      <p:sp>
        <p:nvSpPr>
          <p:cNvPr id="2" name="Rectangle 1"/>
          <p:cNvSpPr/>
          <p:nvPr/>
        </p:nvSpPr>
        <p:spPr>
          <a:xfrm>
            <a:off x="4367908" y="2889049"/>
            <a:ext cx="3654212" cy="3586886"/>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7" name="ZoneTexte 6"/>
          <p:cNvSpPr txBox="1"/>
          <p:nvPr/>
        </p:nvSpPr>
        <p:spPr>
          <a:xfrm>
            <a:off x="5105419" y="3612957"/>
            <a:ext cx="2707375" cy="707886"/>
          </a:xfrm>
          <a:prstGeom prst="rect">
            <a:avLst/>
          </a:prstGeom>
          <a:noFill/>
        </p:spPr>
        <p:txBody>
          <a:bodyPr wrap="square" rtlCol="0">
            <a:spAutoFit/>
          </a:bodyPr>
          <a:lstStyle/>
          <a:p>
            <a:r>
              <a:rPr lang="fr-FR" sz="2000" dirty="0"/>
              <a:t>10,000 configurations over 100-site rings; β=1</a:t>
            </a:r>
          </a:p>
        </p:txBody>
      </p:sp>
      <p:graphicFrame>
        <p:nvGraphicFramePr>
          <p:cNvPr id="8" name="Objet 7"/>
          <p:cNvGraphicFramePr>
            <a:graphicFrameLocks noChangeAspect="1"/>
          </p:cNvGraphicFramePr>
          <p:nvPr>
            <p:extLst/>
          </p:nvPr>
        </p:nvGraphicFramePr>
        <p:xfrm>
          <a:off x="4673857" y="4910926"/>
          <a:ext cx="4141788" cy="873125"/>
        </p:xfrm>
        <a:graphic>
          <a:graphicData uri="http://schemas.openxmlformats.org/presentationml/2006/ole">
            <mc:AlternateContent xmlns:mc="http://schemas.openxmlformats.org/markup-compatibility/2006">
              <mc:Choice xmlns:v="urn:schemas-microsoft-com:vml" Requires="v">
                <p:oleObj spid="_x0000_s244766" name="…quation" r:id="rId4" imgW="2286000" imgH="482600" progId="Equation.3">
                  <p:embed/>
                </p:oleObj>
              </mc:Choice>
              <mc:Fallback>
                <p:oleObj name="…quation" r:id="rId4" imgW="2286000" imgH="482600" progId="Equation.3">
                  <p:embed/>
                  <p:pic>
                    <p:nvPicPr>
                      <p:cNvPr id="8" name="Objet 7"/>
                      <p:cNvPicPr/>
                      <p:nvPr/>
                    </p:nvPicPr>
                    <p:blipFill>
                      <a:blip r:embed="rId5"/>
                      <a:stretch>
                        <a:fillRect/>
                      </a:stretch>
                    </p:blipFill>
                    <p:spPr>
                      <a:xfrm>
                        <a:off x="4673857" y="4910926"/>
                        <a:ext cx="4141788" cy="873125"/>
                      </a:xfrm>
                      <a:prstGeom prst="rect">
                        <a:avLst/>
                      </a:prstGeom>
                    </p:spPr>
                  </p:pic>
                </p:oleObj>
              </mc:Fallback>
            </mc:AlternateContent>
          </a:graphicData>
        </a:graphic>
      </p:graphicFrame>
      <p:sp>
        <p:nvSpPr>
          <p:cNvPr id="9" name="ZoneTexte 8"/>
          <p:cNvSpPr txBox="1"/>
          <p:nvPr/>
        </p:nvSpPr>
        <p:spPr>
          <a:xfrm>
            <a:off x="539750" y="1454112"/>
            <a:ext cx="7997802" cy="1015663"/>
          </a:xfrm>
          <a:prstGeom prst="rect">
            <a:avLst/>
          </a:prstGeom>
          <a:noFill/>
        </p:spPr>
        <p:txBody>
          <a:bodyPr wrap="none" rtlCol="0">
            <a:spAutoFit/>
          </a:bodyPr>
          <a:lstStyle/>
          <a:p>
            <a:r>
              <a:rPr lang="fr-FR" sz="2000" b="1" dirty="0"/>
              <a:t>Goal: </a:t>
            </a:r>
            <a:r>
              <a:rPr lang="fr-FR" sz="2000" dirty="0" err="1"/>
              <a:t>try</a:t>
            </a:r>
            <a:r>
              <a:rPr lang="fr-FR" sz="2000" dirty="0"/>
              <a:t> to </a:t>
            </a:r>
            <a:r>
              <a:rPr lang="fr-FR" sz="2000" dirty="0" err="1"/>
              <a:t>learn</a:t>
            </a:r>
            <a:r>
              <a:rPr lang="fr-FR" sz="2000" dirty="0"/>
              <a:t> invariant distribution </a:t>
            </a:r>
            <a:r>
              <a:rPr lang="fr-FR" sz="2000" dirty="0" err="1"/>
              <a:t>with</a:t>
            </a:r>
            <a:r>
              <a:rPr lang="fr-FR" sz="2000" dirty="0"/>
              <a:t> simple (few </a:t>
            </a:r>
            <a:r>
              <a:rPr lang="fr-FR" sz="2000" dirty="0" err="1"/>
              <a:t>hidden</a:t>
            </a:r>
            <a:r>
              <a:rPr lang="fr-FR" sz="2000" dirty="0"/>
              <a:t> </a:t>
            </a:r>
            <a:r>
              <a:rPr lang="fr-FR" sz="2000" dirty="0" err="1"/>
              <a:t>units</a:t>
            </a:r>
            <a:r>
              <a:rPr lang="fr-FR" sz="2000" dirty="0"/>
              <a:t>) RBM</a:t>
            </a:r>
          </a:p>
          <a:p>
            <a:endParaRPr lang="fr-FR" sz="2000" dirty="0"/>
          </a:p>
          <a:p>
            <a:r>
              <a:rPr lang="fr-FR" sz="2000" dirty="0" err="1"/>
              <a:t>Here</a:t>
            </a:r>
            <a:r>
              <a:rPr lang="fr-FR" sz="2000" dirty="0"/>
              <a:t>, 1D </a:t>
            </a:r>
            <a:r>
              <a:rPr lang="fr-FR" sz="2000" dirty="0" err="1"/>
              <a:t>Ising</a:t>
            </a:r>
            <a:r>
              <a:rPr lang="fr-FR" sz="2000" dirty="0"/>
              <a:t> model configurations over 100 sites:</a:t>
            </a:r>
          </a:p>
        </p:txBody>
      </p:sp>
      <p:sp>
        <p:nvSpPr>
          <p:cNvPr id="5" name="ZoneTexte 4">
            <a:extLst>
              <a:ext uri="{FF2B5EF4-FFF2-40B4-BE49-F238E27FC236}">
                <a16:creationId xmlns:a16="http://schemas.microsoft.com/office/drawing/2014/main" id="{12CC360B-7BC7-D144-BEA9-370C9CBAB197}"/>
              </a:ext>
            </a:extLst>
          </p:cNvPr>
          <p:cNvSpPr txBox="1"/>
          <p:nvPr/>
        </p:nvSpPr>
        <p:spPr>
          <a:xfrm>
            <a:off x="2923310" y="6386946"/>
            <a:ext cx="6244082" cy="369332"/>
          </a:xfrm>
          <a:prstGeom prst="rect">
            <a:avLst/>
          </a:prstGeom>
          <a:noFill/>
        </p:spPr>
        <p:txBody>
          <a:bodyPr wrap="none" rtlCol="0">
            <a:spAutoFit/>
          </a:bodyPr>
          <a:lstStyle/>
          <a:p>
            <a:r>
              <a:rPr lang="fr-FR" dirty="0"/>
              <a:t>M. </a:t>
            </a:r>
            <a:r>
              <a:rPr lang="fr-FR" dirty="0" err="1"/>
              <a:t>Harsh</a:t>
            </a:r>
            <a:r>
              <a:rPr lang="fr-FR" dirty="0"/>
              <a:t>,, J. Tubiana, S. C. R. </a:t>
            </a:r>
            <a:r>
              <a:rPr lang="fr-FR" dirty="0" err="1"/>
              <a:t>Monasson</a:t>
            </a:r>
            <a:r>
              <a:rPr lang="fr-FR" dirty="0"/>
              <a:t> (2000 </a:t>
            </a:r>
            <a:r>
              <a:rPr lang="fr-FR" dirty="0" err="1"/>
              <a:t>Arxiv</a:t>
            </a:r>
            <a:r>
              <a:rPr lang="fr-FR" dirty="0"/>
              <a:t> 1912.12941)</a:t>
            </a:r>
          </a:p>
        </p:txBody>
      </p:sp>
    </p:spTree>
    <p:extLst>
      <p:ext uri="{BB962C8B-B14F-4D97-AF65-F5344CB8AC3E}">
        <p14:creationId xmlns:p14="http://schemas.microsoft.com/office/powerpoint/2010/main" val="21517124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 y="272795"/>
            <a:ext cx="4460875" cy="584776"/>
          </a:xfrm>
          <a:prstGeom prst="rect">
            <a:avLst/>
          </a:prstGeom>
          <a:noFill/>
        </p:spPr>
        <p:txBody>
          <a:bodyPr wrap="square" rtlCol="0">
            <a:spAutoFit/>
          </a:bodyPr>
          <a:lstStyle/>
          <a:p>
            <a:pPr algn="ctr"/>
            <a:r>
              <a:rPr lang="fr-FR" sz="3200" b="1" dirty="0">
                <a:solidFill>
                  <a:srgbClr val="00B050"/>
                </a:solidFill>
                <a:latin typeface="Calibri"/>
              </a:rPr>
              <a:t>Learning </a:t>
            </a:r>
            <a:r>
              <a:rPr lang="fr-FR" sz="3200" b="1" dirty="0" err="1">
                <a:solidFill>
                  <a:srgbClr val="00B050"/>
                </a:solidFill>
                <a:latin typeface="Calibri"/>
              </a:rPr>
              <a:t>with</a:t>
            </a:r>
            <a:r>
              <a:rPr lang="fr-FR" sz="3200" b="1" dirty="0">
                <a:solidFill>
                  <a:srgbClr val="00B050"/>
                </a:solidFill>
                <a:latin typeface="Calibri"/>
              </a:rPr>
              <a:t> RBM </a:t>
            </a:r>
          </a:p>
        </p:txBody>
      </p:sp>
      <p:sp>
        <p:nvSpPr>
          <p:cNvPr id="3" name="Oval 20"/>
          <p:cNvSpPr/>
          <p:nvPr/>
        </p:nvSpPr>
        <p:spPr>
          <a:xfrm>
            <a:off x="1044581" y="2742543"/>
            <a:ext cx="406354" cy="417293"/>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latin typeface="Calibri"/>
            </a:endParaRPr>
          </a:p>
        </p:txBody>
      </p:sp>
      <p:sp>
        <p:nvSpPr>
          <p:cNvPr id="4" name="Ellipse 3"/>
          <p:cNvSpPr/>
          <p:nvPr/>
        </p:nvSpPr>
        <p:spPr>
          <a:xfrm rot="20338598">
            <a:off x="201838" y="3630265"/>
            <a:ext cx="3603625" cy="1793875"/>
          </a:xfrm>
          <a:prstGeom prst="ellipse">
            <a:avLst/>
          </a:prstGeom>
          <a:noFill/>
          <a:ln w="762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6" name="Connecteur droit 5"/>
          <p:cNvCxnSpPr/>
          <p:nvPr/>
        </p:nvCxnSpPr>
        <p:spPr>
          <a:xfrm>
            <a:off x="1391426" y="3114600"/>
            <a:ext cx="1751825" cy="341040"/>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Connecteur droit 6"/>
          <p:cNvCxnSpPr/>
          <p:nvPr/>
        </p:nvCxnSpPr>
        <p:spPr>
          <a:xfrm>
            <a:off x="1466810" y="3151215"/>
            <a:ext cx="2232066" cy="923550"/>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Connecteur droit 8"/>
          <p:cNvCxnSpPr/>
          <p:nvPr/>
        </p:nvCxnSpPr>
        <p:spPr>
          <a:xfrm>
            <a:off x="1439051" y="3130475"/>
            <a:ext cx="1916971" cy="1542590"/>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Connecteur droit 10"/>
          <p:cNvCxnSpPr/>
          <p:nvPr/>
        </p:nvCxnSpPr>
        <p:spPr>
          <a:xfrm>
            <a:off x="1407301" y="3193975"/>
            <a:ext cx="1132700" cy="2023790"/>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Connecteur droit 15"/>
          <p:cNvCxnSpPr>
            <a:stCxn id="3" idx="5"/>
          </p:cNvCxnSpPr>
          <p:nvPr/>
        </p:nvCxnSpPr>
        <p:spPr>
          <a:xfrm>
            <a:off x="1391426" y="3098725"/>
            <a:ext cx="364350" cy="2373040"/>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Connecteur droit 18"/>
          <p:cNvCxnSpPr>
            <a:stCxn id="3" idx="5"/>
          </p:cNvCxnSpPr>
          <p:nvPr/>
        </p:nvCxnSpPr>
        <p:spPr>
          <a:xfrm flipH="1">
            <a:off x="1044582" y="3098725"/>
            <a:ext cx="346844" cy="2434151"/>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H="1">
            <a:off x="396876" y="3178100"/>
            <a:ext cx="962800" cy="2071415"/>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Connecteur droit 27"/>
          <p:cNvCxnSpPr>
            <a:stCxn id="3" idx="5"/>
          </p:cNvCxnSpPr>
          <p:nvPr/>
        </p:nvCxnSpPr>
        <p:spPr>
          <a:xfrm flipH="1">
            <a:off x="530232" y="3098725"/>
            <a:ext cx="861194" cy="1408497"/>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Connecteur droit 32"/>
          <p:cNvCxnSpPr/>
          <p:nvPr/>
        </p:nvCxnSpPr>
        <p:spPr>
          <a:xfrm>
            <a:off x="1359676" y="3114600"/>
            <a:ext cx="481831" cy="513147"/>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Connecteur droit 34"/>
          <p:cNvCxnSpPr>
            <a:stCxn id="3" idx="5"/>
          </p:cNvCxnSpPr>
          <p:nvPr/>
        </p:nvCxnSpPr>
        <p:spPr>
          <a:xfrm flipH="1">
            <a:off x="1174371" y="3098725"/>
            <a:ext cx="217055" cy="801470"/>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Connecteur droit avec flèche 7"/>
          <p:cNvCxnSpPr/>
          <p:nvPr/>
        </p:nvCxnSpPr>
        <p:spPr>
          <a:xfrm flipV="1">
            <a:off x="5983111" y="2300111"/>
            <a:ext cx="0" cy="23729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Connecteur droit avec flèche 16"/>
          <p:cNvCxnSpPr/>
          <p:nvPr/>
        </p:nvCxnSpPr>
        <p:spPr>
          <a:xfrm>
            <a:off x="5853289" y="4549020"/>
            <a:ext cx="258515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ZoneTexte 11"/>
          <p:cNvSpPr txBox="1"/>
          <p:nvPr/>
        </p:nvSpPr>
        <p:spPr>
          <a:xfrm>
            <a:off x="7532352" y="4709609"/>
            <a:ext cx="1473518" cy="369332"/>
          </a:xfrm>
          <a:prstGeom prst="rect">
            <a:avLst/>
          </a:prstGeom>
          <a:noFill/>
        </p:spPr>
        <p:txBody>
          <a:bodyPr wrap="none" rtlCol="0">
            <a:spAutoFit/>
          </a:bodyPr>
          <a:lstStyle/>
          <a:p>
            <a:r>
              <a:rPr lang="fr-FR" dirty="0"/>
              <a:t>Learning time</a:t>
            </a:r>
          </a:p>
        </p:txBody>
      </p:sp>
      <p:sp>
        <p:nvSpPr>
          <p:cNvPr id="13" name="Forme libre 12"/>
          <p:cNvSpPr/>
          <p:nvPr/>
        </p:nvSpPr>
        <p:spPr>
          <a:xfrm>
            <a:off x="6011333" y="3043573"/>
            <a:ext cx="2257778" cy="1471984"/>
          </a:xfrm>
          <a:custGeom>
            <a:avLst/>
            <a:gdLst>
              <a:gd name="connsiteX0" fmla="*/ 0 w 3598334"/>
              <a:gd name="connsiteY0" fmla="*/ 1419343 h 1419343"/>
              <a:gd name="connsiteX1" fmla="*/ 268111 w 3598334"/>
              <a:gd name="connsiteY1" fmla="*/ 756120 h 1419343"/>
              <a:gd name="connsiteX2" fmla="*/ 762000 w 3598334"/>
              <a:gd name="connsiteY2" fmla="*/ 248120 h 1419343"/>
              <a:gd name="connsiteX3" fmla="*/ 1481667 w 3598334"/>
              <a:gd name="connsiteY3" fmla="*/ 22343 h 1419343"/>
              <a:gd name="connsiteX4" fmla="*/ 3598334 w 3598334"/>
              <a:gd name="connsiteY4" fmla="*/ 8231 h 1419343"/>
              <a:gd name="connsiteX5" fmla="*/ 3598334 w 3598334"/>
              <a:gd name="connsiteY5" fmla="*/ 8231 h 141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8334" h="1419343">
                <a:moveTo>
                  <a:pt x="0" y="1419343"/>
                </a:moveTo>
                <a:cubicBezTo>
                  <a:pt x="70555" y="1185333"/>
                  <a:pt x="141111" y="951324"/>
                  <a:pt x="268111" y="756120"/>
                </a:cubicBezTo>
                <a:cubicBezTo>
                  <a:pt x="395111" y="560916"/>
                  <a:pt x="559741" y="370416"/>
                  <a:pt x="762000" y="248120"/>
                </a:cubicBezTo>
                <a:cubicBezTo>
                  <a:pt x="964259" y="125824"/>
                  <a:pt x="1008945" y="62324"/>
                  <a:pt x="1481667" y="22343"/>
                </a:cubicBezTo>
                <a:cubicBezTo>
                  <a:pt x="1954389" y="-17639"/>
                  <a:pt x="3598334" y="8231"/>
                  <a:pt x="3598334" y="8231"/>
                </a:cubicBezTo>
                <a:lnTo>
                  <a:pt x="3598334" y="8231"/>
                </a:lnTo>
              </a:path>
            </a:pathLst>
          </a:custGeom>
          <a:ln>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4" name="ZoneTexte 13"/>
          <p:cNvSpPr txBox="1"/>
          <p:nvPr/>
        </p:nvSpPr>
        <p:spPr>
          <a:xfrm>
            <a:off x="4868333" y="1749778"/>
            <a:ext cx="1500456" cy="369332"/>
          </a:xfrm>
          <a:prstGeom prst="rect">
            <a:avLst/>
          </a:prstGeom>
          <a:noFill/>
        </p:spPr>
        <p:txBody>
          <a:bodyPr wrap="none" rtlCol="0">
            <a:spAutoFit/>
          </a:bodyPr>
          <a:lstStyle/>
          <a:p>
            <a:r>
              <a:rPr lang="fr-FR" dirty="0"/>
              <a:t>Log-</a:t>
            </a:r>
            <a:r>
              <a:rPr lang="fr-FR" dirty="0" err="1"/>
              <a:t>likelihood</a:t>
            </a:r>
            <a:endParaRPr lang="fr-FR" dirty="0"/>
          </a:p>
        </p:txBody>
      </p:sp>
      <p:cxnSp>
        <p:nvCxnSpPr>
          <p:cNvPr id="18" name="Connecteur droit avec flèche 17"/>
          <p:cNvCxnSpPr/>
          <p:nvPr/>
        </p:nvCxnSpPr>
        <p:spPr>
          <a:xfrm>
            <a:off x="6872111" y="2229556"/>
            <a:ext cx="0" cy="743461"/>
          </a:xfrm>
          <a:prstGeom prst="straightConnector1">
            <a:avLst/>
          </a:prstGeom>
          <a:ln w="762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2444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 y="272795"/>
            <a:ext cx="4460875" cy="1569660"/>
          </a:xfrm>
          <a:prstGeom prst="rect">
            <a:avLst/>
          </a:prstGeom>
          <a:noFill/>
        </p:spPr>
        <p:txBody>
          <a:bodyPr wrap="square" rtlCol="0">
            <a:spAutoFit/>
          </a:bodyPr>
          <a:lstStyle/>
          <a:p>
            <a:pPr algn="ctr"/>
            <a:r>
              <a:rPr lang="fr-FR" sz="3200" b="1" dirty="0">
                <a:solidFill>
                  <a:srgbClr val="00B050"/>
                </a:solidFill>
                <a:latin typeface="Calibri"/>
              </a:rPr>
              <a:t>Learning </a:t>
            </a:r>
            <a:r>
              <a:rPr lang="fr-FR" sz="3200" b="1" dirty="0" err="1">
                <a:solidFill>
                  <a:srgbClr val="00B050"/>
                </a:solidFill>
                <a:latin typeface="Calibri"/>
              </a:rPr>
              <a:t>with</a:t>
            </a:r>
            <a:r>
              <a:rPr lang="fr-FR" sz="3200" b="1" dirty="0">
                <a:solidFill>
                  <a:srgbClr val="00B050"/>
                </a:solidFill>
                <a:latin typeface="Calibri"/>
              </a:rPr>
              <a:t> RBM: </a:t>
            </a:r>
          </a:p>
          <a:p>
            <a:pPr algn="ctr"/>
            <a:r>
              <a:rPr lang="fr-FR" sz="3200" b="1" dirty="0" err="1">
                <a:solidFill>
                  <a:srgbClr val="00B050"/>
                </a:solidFill>
                <a:latin typeface="Calibri"/>
              </a:rPr>
              <a:t>dynamical</a:t>
            </a:r>
            <a:r>
              <a:rPr lang="fr-FR" sz="3200" b="1" dirty="0">
                <a:solidFill>
                  <a:srgbClr val="00B050"/>
                </a:solidFill>
                <a:latin typeface="Calibri"/>
              </a:rPr>
              <a:t> </a:t>
            </a:r>
            <a:r>
              <a:rPr lang="fr-FR" sz="3200" b="1" dirty="0" err="1">
                <a:solidFill>
                  <a:srgbClr val="00B050"/>
                </a:solidFill>
                <a:latin typeface="Calibri"/>
              </a:rPr>
              <a:t>symmetry</a:t>
            </a:r>
            <a:r>
              <a:rPr lang="fr-FR" sz="3200" b="1" dirty="0">
                <a:solidFill>
                  <a:srgbClr val="00B050"/>
                </a:solidFill>
                <a:latin typeface="Calibri"/>
              </a:rPr>
              <a:t> </a:t>
            </a:r>
            <a:r>
              <a:rPr lang="fr-FR" sz="3200" b="1" dirty="0" err="1">
                <a:solidFill>
                  <a:srgbClr val="00B050"/>
                </a:solidFill>
                <a:latin typeface="Calibri"/>
              </a:rPr>
              <a:t>breaking</a:t>
            </a:r>
            <a:endParaRPr lang="fr-FR" sz="3200" b="1" dirty="0">
              <a:solidFill>
                <a:srgbClr val="00B050"/>
              </a:solidFill>
              <a:latin typeface="Calibri"/>
            </a:endParaRPr>
          </a:p>
        </p:txBody>
      </p:sp>
      <p:sp>
        <p:nvSpPr>
          <p:cNvPr id="3" name="Oval 20"/>
          <p:cNvSpPr/>
          <p:nvPr/>
        </p:nvSpPr>
        <p:spPr>
          <a:xfrm>
            <a:off x="1044581" y="2742543"/>
            <a:ext cx="406354" cy="417293"/>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latin typeface="Calibri"/>
            </a:endParaRPr>
          </a:p>
        </p:txBody>
      </p:sp>
      <p:sp>
        <p:nvSpPr>
          <p:cNvPr id="4" name="Ellipse 3"/>
          <p:cNvSpPr/>
          <p:nvPr/>
        </p:nvSpPr>
        <p:spPr>
          <a:xfrm rot="20338598">
            <a:off x="201838" y="3630265"/>
            <a:ext cx="3603625" cy="1793875"/>
          </a:xfrm>
          <a:prstGeom prst="ellipse">
            <a:avLst/>
          </a:prstGeom>
          <a:noFill/>
          <a:ln w="762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6" name="Connecteur droit 5"/>
          <p:cNvCxnSpPr/>
          <p:nvPr/>
        </p:nvCxnSpPr>
        <p:spPr>
          <a:xfrm>
            <a:off x="1391426" y="3114600"/>
            <a:ext cx="1751825" cy="341040"/>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Connecteur droit 6"/>
          <p:cNvCxnSpPr/>
          <p:nvPr/>
        </p:nvCxnSpPr>
        <p:spPr>
          <a:xfrm>
            <a:off x="1466810" y="3151215"/>
            <a:ext cx="2232066" cy="923550"/>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Connecteur droit 8"/>
          <p:cNvCxnSpPr/>
          <p:nvPr/>
        </p:nvCxnSpPr>
        <p:spPr>
          <a:xfrm>
            <a:off x="1439051" y="3130475"/>
            <a:ext cx="1916971" cy="1542590"/>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Connecteur droit 10"/>
          <p:cNvCxnSpPr/>
          <p:nvPr/>
        </p:nvCxnSpPr>
        <p:spPr>
          <a:xfrm>
            <a:off x="1407301" y="3193975"/>
            <a:ext cx="1132700" cy="2023790"/>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Connecteur droit 15"/>
          <p:cNvCxnSpPr>
            <a:stCxn id="3" idx="5"/>
          </p:cNvCxnSpPr>
          <p:nvPr/>
        </p:nvCxnSpPr>
        <p:spPr>
          <a:xfrm>
            <a:off x="1391426" y="3098725"/>
            <a:ext cx="364350" cy="2373040"/>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Connecteur droit 18"/>
          <p:cNvCxnSpPr>
            <a:stCxn id="3" idx="5"/>
          </p:cNvCxnSpPr>
          <p:nvPr/>
        </p:nvCxnSpPr>
        <p:spPr>
          <a:xfrm flipH="1">
            <a:off x="1044582" y="3098725"/>
            <a:ext cx="346844" cy="2434151"/>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H="1">
            <a:off x="396876" y="3178100"/>
            <a:ext cx="962800" cy="2071415"/>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27" name="Image 26"/>
          <p:cNvPicPr>
            <a:picLocks noChangeAspect="1"/>
          </p:cNvPicPr>
          <p:nvPr/>
        </p:nvPicPr>
        <p:blipFill>
          <a:blip r:embed="rId3"/>
          <a:stretch>
            <a:fillRect/>
          </a:stretch>
        </p:blipFill>
        <p:spPr>
          <a:xfrm>
            <a:off x="4898637" y="475819"/>
            <a:ext cx="4070450" cy="5872472"/>
          </a:xfrm>
          <a:prstGeom prst="rect">
            <a:avLst/>
          </a:prstGeom>
        </p:spPr>
      </p:pic>
      <p:cxnSp>
        <p:nvCxnSpPr>
          <p:cNvPr id="28" name="Connecteur droit 27"/>
          <p:cNvCxnSpPr>
            <a:stCxn id="3" idx="5"/>
          </p:cNvCxnSpPr>
          <p:nvPr/>
        </p:nvCxnSpPr>
        <p:spPr>
          <a:xfrm flipH="1">
            <a:off x="530232" y="3098725"/>
            <a:ext cx="861194" cy="1408497"/>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Connecteur droit 32"/>
          <p:cNvCxnSpPr/>
          <p:nvPr/>
        </p:nvCxnSpPr>
        <p:spPr>
          <a:xfrm>
            <a:off x="1359676" y="3114600"/>
            <a:ext cx="481831" cy="513147"/>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Connecteur droit 34"/>
          <p:cNvCxnSpPr>
            <a:stCxn id="3" idx="5"/>
          </p:cNvCxnSpPr>
          <p:nvPr/>
        </p:nvCxnSpPr>
        <p:spPr>
          <a:xfrm flipH="1">
            <a:off x="1174371" y="3098725"/>
            <a:ext cx="217055" cy="801470"/>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ZoneTexte 36"/>
          <p:cNvSpPr txBox="1"/>
          <p:nvPr/>
        </p:nvSpPr>
        <p:spPr>
          <a:xfrm>
            <a:off x="6667500" y="6404723"/>
            <a:ext cx="544327" cy="369332"/>
          </a:xfrm>
          <a:prstGeom prst="rect">
            <a:avLst/>
          </a:prstGeom>
          <a:noFill/>
        </p:spPr>
        <p:txBody>
          <a:bodyPr wrap="none" rtlCol="0">
            <a:spAutoFit/>
          </a:bodyPr>
          <a:lstStyle/>
          <a:p>
            <a:r>
              <a:rPr lang="fr-FR" dirty="0"/>
              <a:t>L(β)</a:t>
            </a:r>
          </a:p>
        </p:txBody>
      </p:sp>
      <p:sp>
        <p:nvSpPr>
          <p:cNvPr id="38" name="ZoneTexte 37"/>
          <p:cNvSpPr txBox="1"/>
          <p:nvPr/>
        </p:nvSpPr>
        <p:spPr>
          <a:xfrm rot="16200000">
            <a:off x="4092440" y="4954966"/>
            <a:ext cx="1327219" cy="369332"/>
          </a:xfrm>
          <a:prstGeom prst="rect">
            <a:avLst/>
          </a:prstGeom>
          <a:solidFill>
            <a:srgbClr val="FFFFFF"/>
          </a:solidFill>
        </p:spPr>
        <p:txBody>
          <a:bodyPr wrap="none" rtlCol="0">
            <a:spAutoFit/>
          </a:bodyPr>
          <a:lstStyle/>
          <a:p>
            <a:r>
              <a:rPr lang="fr-FR" dirty="0" err="1"/>
              <a:t>Bump</a:t>
            </a:r>
            <a:r>
              <a:rPr lang="fr-FR" dirty="0"/>
              <a:t> </a:t>
            </a:r>
            <a:r>
              <a:rPr lang="fr-FR" dirty="0" err="1"/>
              <a:t>width</a:t>
            </a:r>
            <a:endParaRPr lang="fr-FR" dirty="0"/>
          </a:p>
        </p:txBody>
      </p:sp>
      <p:sp>
        <p:nvSpPr>
          <p:cNvPr id="39" name="ZoneTexte 38"/>
          <p:cNvSpPr txBox="1"/>
          <p:nvPr/>
        </p:nvSpPr>
        <p:spPr>
          <a:xfrm rot="16200000">
            <a:off x="4645542" y="1743460"/>
            <a:ext cx="425342" cy="369332"/>
          </a:xfrm>
          <a:prstGeom prst="rect">
            <a:avLst/>
          </a:prstGeom>
          <a:solidFill>
            <a:srgbClr val="FFFFFF"/>
          </a:solidFill>
        </p:spPr>
        <p:txBody>
          <a:bodyPr wrap="none" rtlCol="0">
            <a:spAutoFit/>
          </a:bodyPr>
          <a:lstStyle/>
          <a:p>
            <a:r>
              <a:rPr lang="fr-FR" dirty="0"/>
              <a:t>W</a:t>
            </a:r>
            <a:r>
              <a:rPr lang="fr-FR" baseline="-25000" dirty="0"/>
              <a:t>i</a:t>
            </a:r>
            <a:endParaRPr lang="fr-FR" dirty="0"/>
          </a:p>
        </p:txBody>
      </p:sp>
      <p:sp>
        <p:nvSpPr>
          <p:cNvPr id="40" name="ZoneTexte 39"/>
          <p:cNvSpPr txBox="1"/>
          <p:nvPr/>
        </p:nvSpPr>
        <p:spPr>
          <a:xfrm>
            <a:off x="6410575" y="3198015"/>
            <a:ext cx="1203575" cy="369332"/>
          </a:xfrm>
          <a:prstGeom prst="rect">
            <a:avLst/>
          </a:prstGeom>
          <a:solidFill>
            <a:srgbClr val="FFFFFF"/>
          </a:solidFill>
        </p:spPr>
        <p:txBody>
          <a:bodyPr wrap="none" rtlCol="0">
            <a:spAutoFit/>
          </a:bodyPr>
          <a:lstStyle/>
          <a:p>
            <a:r>
              <a:rPr lang="fr-FR" dirty="0"/>
              <a:t>Site index i</a:t>
            </a:r>
          </a:p>
        </p:txBody>
      </p:sp>
    </p:spTree>
    <p:extLst>
      <p:ext uri="{BB962C8B-B14F-4D97-AF65-F5344CB8AC3E}">
        <p14:creationId xmlns:p14="http://schemas.microsoft.com/office/powerpoint/2010/main" val="30537775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 y="272795"/>
            <a:ext cx="4460875" cy="584776"/>
          </a:xfrm>
          <a:prstGeom prst="rect">
            <a:avLst/>
          </a:prstGeom>
          <a:noFill/>
        </p:spPr>
        <p:txBody>
          <a:bodyPr wrap="square" rtlCol="0">
            <a:spAutoFit/>
          </a:bodyPr>
          <a:lstStyle/>
          <a:p>
            <a:pPr algn="ctr"/>
            <a:r>
              <a:rPr lang="fr-FR" sz="3200" b="1" dirty="0">
                <a:solidFill>
                  <a:srgbClr val="00B050"/>
                </a:solidFill>
                <a:latin typeface="Calibri"/>
              </a:rPr>
              <a:t>Learning </a:t>
            </a:r>
            <a:r>
              <a:rPr lang="fr-FR" sz="3200" b="1" dirty="0" err="1">
                <a:solidFill>
                  <a:srgbClr val="00B050"/>
                </a:solidFill>
                <a:latin typeface="Calibri"/>
              </a:rPr>
              <a:t>with</a:t>
            </a:r>
            <a:r>
              <a:rPr lang="fr-FR" sz="3200" b="1" dirty="0">
                <a:solidFill>
                  <a:srgbClr val="00B050"/>
                </a:solidFill>
                <a:latin typeface="Calibri"/>
              </a:rPr>
              <a:t> RBM </a:t>
            </a:r>
          </a:p>
        </p:txBody>
      </p:sp>
      <p:sp>
        <p:nvSpPr>
          <p:cNvPr id="3" name="Oval 20"/>
          <p:cNvSpPr/>
          <p:nvPr/>
        </p:nvSpPr>
        <p:spPr>
          <a:xfrm>
            <a:off x="1044581" y="2742543"/>
            <a:ext cx="406354" cy="417293"/>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latin typeface="Calibri"/>
            </a:endParaRPr>
          </a:p>
        </p:txBody>
      </p:sp>
      <p:sp>
        <p:nvSpPr>
          <p:cNvPr id="4" name="Ellipse 3"/>
          <p:cNvSpPr/>
          <p:nvPr/>
        </p:nvSpPr>
        <p:spPr>
          <a:xfrm rot="20338598">
            <a:off x="201838" y="3630265"/>
            <a:ext cx="3603625" cy="1793875"/>
          </a:xfrm>
          <a:prstGeom prst="ellipse">
            <a:avLst/>
          </a:prstGeom>
          <a:noFill/>
          <a:ln w="762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6" name="Connecteur droit 5"/>
          <p:cNvCxnSpPr/>
          <p:nvPr/>
        </p:nvCxnSpPr>
        <p:spPr>
          <a:xfrm>
            <a:off x="1391426" y="3114600"/>
            <a:ext cx="1751825" cy="341040"/>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Connecteur droit 6"/>
          <p:cNvCxnSpPr/>
          <p:nvPr/>
        </p:nvCxnSpPr>
        <p:spPr>
          <a:xfrm>
            <a:off x="1466810" y="3151215"/>
            <a:ext cx="2232066" cy="923550"/>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Connecteur droit 8"/>
          <p:cNvCxnSpPr/>
          <p:nvPr/>
        </p:nvCxnSpPr>
        <p:spPr>
          <a:xfrm>
            <a:off x="1439051" y="3130475"/>
            <a:ext cx="1916971" cy="1542590"/>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Connecteur droit 10"/>
          <p:cNvCxnSpPr/>
          <p:nvPr/>
        </p:nvCxnSpPr>
        <p:spPr>
          <a:xfrm>
            <a:off x="1407301" y="3193975"/>
            <a:ext cx="1132700" cy="2023790"/>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Connecteur droit 15"/>
          <p:cNvCxnSpPr>
            <a:stCxn id="3" idx="5"/>
          </p:cNvCxnSpPr>
          <p:nvPr/>
        </p:nvCxnSpPr>
        <p:spPr>
          <a:xfrm>
            <a:off x="1391426" y="3098725"/>
            <a:ext cx="364350" cy="2373040"/>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Connecteur droit 18"/>
          <p:cNvCxnSpPr>
            <a:stCxn id="3" idx="5"/>
          </p:cNvCxnSpPr>
          <p:nvPr/>
        </p:nvCxnSpPr>
        <p:spPr>
          <a:xfrm flipH="1">
            <a:off x="1044582" y="3098725"/>
            <a:ext cx="346844" cy="2434151"/>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H="1">
            <a:off x="396876" y="3178100"/>
            <a:ext cx="962800" cy="2071415"/>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Connecteur droit 27"/>
          <p:cNvCxnSpPr>
            <a:stCxn id="3" idx="5"/>
          </p:cNvCxnSpPr>
          <p:nvPr/>
        </p:nvCxnSpPr>
        <p:spPr>
          <a:xfrm flipH="1">
            <a:off x="530232" y="3098725"/>
            <a:ext cx="861194" cy="1408497"/>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Connecteur droit 32"/>
          <p:cNvCxnSpPr/>
          <p:nvPr/>
        </p:nvCxnSpPr>
        <p:spPr>
          <a:xfrm>
            <a:off x="1359676" y="3114600"/>
            <a:ext cx="481831" cy="513147"/>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Connecteur droit 34"/>
          <p:cNvCxnSpPr>
            <a:stCxn id="3" idx="5"/>
          </p:cNvCxnSpPr>
          <p:nvPr/>
        </p:nvCxnSpPr>
        <p:spPr>
          <a:xfrm flipH="1">
            <a:off x="1174371" y="3098725"/>
            <a:ext cx="217055" cy="801470"/>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Connecteur droit avec flèche 7"/>
          <p:cNvCxnSpPr/>
          <p:nvPr/>
        </p:nvCxnSpPr>
        <p:spPr>
          <a:xfrm flipV="1">
            <a:off x="5983111" y="2300111"/>
            <a:ext cx="0" cy="23729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Connecteur droit avec flèche 16"/>
          <p:cNvCxnSpPr/>
          <p:nvPr/>
        </p:nvCxnSpPr>
        <p:spPr>
          <a:xfrm>
            <a:off x="5853289" y="4549020"/>
            <a:ext cx="258515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ZoneTexte 11"/>
          <p:cNvSpPr txBox="1"/>
          <p:nvPr/>
        </p:nvSpPr>
        <p:spPr>
          <a:xfrm>
            <a:off x="7532352" y="4709609"/>
            <a:ext cx="1473518" cy="369332"/>
          </a:xfrm>
          <a:prstGeom prst="rect">
            <a:avLst/>
          </a:prstGeom>
          <a:noFill/>
        </p:spPr>
        <p:txBody>
          <a:bodyPr wrap="none" rtlCol="0">
            <a:spAutoFit/>
          </a:bodyPr>
          <a:lstStyle/>
          <a:p>
            <a:r>
              <a:rPr lang="fr-FR" dirty="0"/>
              <a:t>Learning time</a:t>
            </a:r>
          </a:p>
        </p:txBody>
      </p:sp>
      <p:sp>
        <p:nvSpPr>
          <p:cNvPr id="13" name="Forme libre 12"/>
          <p:cNvSpPr/>
          <p:nvPr/>
        </p:nvSpPr>
        <p:spPr>
          <a:xfrm>
            <a:off x="6011333" y="3043573"/>
            <a:ext cx="2257778" cy="1471984"/>
          </a:xfrm>
          <a:custGeom>
            <a:avLst/>
            <a:gdLst>
              <a:gd name="connsiteX0" fmla="*/ 0 w 3598334"/>
              <a:gd name="connsiteY0" fmla="*/ 1419343 h 1419343"/>
              <a:gd name="connsiteX1" fmla="*/ 268111 w 3598334"/>
              <a:gd name="connsiteY1" fmla="*/ 756120 h 1419343"/>
              <a:gd name="connsiteX2" fmla="*/ 762000 w 3598334"/>
              <a:gd name="connsiteY2" fmla="*/ 248120 h 1419343"/>
              <a:gd name="connsiteX3" fmla="*/ 1481667 w 3598334"/>
              <a:gd name="connsiteY3" fmla="*/ 22343 h 1419343"/>
              <a:gd name="connsiteX4" fmla="*/ 3598334 w 3598334"/>
              <a:gd name="connsiteY4" fmla="*/ 8231 h 1419343"/>
              <a:gd name="connsiteX5" fmla="*/ 3598334 w 3598334"/>
              <a:gd name="connsiteY5" fmla="*/ 8231 h 141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8334" h="1419343">
                <a:moveTo>
                  <a:pt x="0" y="1419343"/>
                </a:moveTo>
                <a:cubicBezTo>
                  <a:pt x="70555" y="1185333"/>
                  <a:pt x="141111" y="951324"/>
                  <a:pt x="268111" y="756120"/>
                </a:cubicBezTo>
                <a:cubicBezTo>
                  <a:pt x="395111" y="560916"/>
                  <a:pt x="559741" y="370416"/>
                  <a:pt x="762000" y="248120"/>
                </a:cubicBezTo>
                <a:cubicBezTo>
                  <a:pt x="964259" y="125824"/>
                  <a:pt x="1008945" y="62324"/>
                  <a:pt x="1481667" y="22343"/>
                </a:cubicBezTo>
                <a:cubicBezTo>
                  <a:pt x="1954389" y="-17639"/>
                  <a:pt x="3598334" y="8231"/>
                  <a:pt x="3598334" y="8231"/>
                </a:cubicBezTo>
                <a:lnTo>
                  <a:pt x="3598334" y="8231"/>
                </a:lnTo>
              </a:path>
            </a:pathLst>
          </a:custGeom>
          <a:ln>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4" name="ZoneTexte 13"/>
          <p:cNvSpPr txBox="1"/>
          <p:nvPr/>
        </p:nvSpPr>
        <p:spPr>
          <a:xfrm>
            <a:off x="4868333" y="1749778"/>
            <a:ext cx="1500456" cy="369332"/>
          </a:xfrm>
          <a:prstGeom prst="rect">
            <a:avLst/>
          </a:prstGeom>
          <a:noFill/>
        </p:spPr>
        <p:txBody>
          <a:bodyPr wrap="none" rtlCol="0">
            <a:spAutoFit/>
          </a:bodyPr>
          <a:lstStyle/>
          <a:p>
            <a:r>
              <a:rPr lang="fr-FR" dirty="0"/>
              <a:t>Log-</a:t>
            </a:r>
            <a:r>
              <a:rPr lang="fr-FR" dirty="0" err="1"/>
              <a:t>likelihood</a:t>
            </a:r>
            <a:endParaRPr lang="fr-FR" dirty="0"/>
          </a:p>
        </p:txBody>
      </p:sp>
      <p:cxnSp>
        <p:nvCxnSpPr>
          <p:cNvPr id="18" name="Connecteur droit avec flèche 17"/>
          <p:cNvCxnSpPr/>
          <p:nvPr/>
        </p:nvCxnSpPr>
        <p:spPr>
          <a:xfrm>
            <a:off x="8170333" y="2229556"/>
            <a:ext cx="0" cy="743461"/>
          </a:xfrm>
          <a:prstGeom prst="straightConnector1">
            <a:avLst/>
          </a:prstGeom>
          <a:ln w="762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22" name="Connecteur droit avec flèche 21">
            <a:extLst>
              <a:ext uri="{FF2B5EF4-FFF2-40B4-BE49-F238E27FC236}">
                <a16:creationId xmlns:a16="http://schemas.microsoft.com/office/drawing/2014/main" id="{D5AD1A95-312E-024D-8AC3-4C84336A0E77}"/>
              </a:ext>
            </a:extLst>
          </p:cNvPr>
          <p:cNvCxnSpPr/>
          <p:nvPr/>
        </p:nvCxnSpPr>
        <p:spPr>
          <a:xfrm>
            <a:off x="7740839" y="2229555"/>
            <a:ext cx="0" cy="743461"/>
          </a:xfrm>
          <a:prstGeom prst="straightConnector1">
            <a:avLst/>
          </a:prstGeom>
          <a:ln w="762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23" name="Connecteur droit avec flèche 22">
            <a:extLst>
              <a:ext uri="{FF2B5EF4-FFF2-40B4-BE49-F238E27FC236}">
                <a16:creationId xmlns:a16="http://schemas.microsoft.com/office/drawing/2014/main" id="{623D6CD0-C0E4-CC4E-AF23-E775F45CF812}"/>
              </a:ext>
            </a:extLst>
          </p:cNvPr>
          <p:cNvCxnSpPr/>
          <p:nvPr/>
        </p:nvCxnSpPr>
        <p:spPr>
          <a:xfrm>
            <a:off x="7186657" y="2298825"/>
            <a:ext cx="0" cy="743461"/>
          </a:xfrm>
          <a:prstGeom prst="straightConnector1">
            <a:avLst/>
          </a:prstGeom>
          <a:ln w="762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02469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 y="272795"/>
            <a:ext cx="4460875" cy="1569660"/>
          </a:xfrm>
          <a:prstGeom prst="rect">
            <a:avLst/>
          </a:prstGeom>
          <a:noFill/>
        </p:spPr>
        <p:txBody>
          <a:bodyPr wrap="square" rtlCol="0">
            <a:spAutoFit/>
          </a:bodyPr>
          <a:lstStyle/>
          <a:p>
            <a:pPr algn="ctr"/>
            <a:r>
              <a:rPr lang="fr-FR" sz="3200" b="1" dirty="0">
                <a:solidFill>
                  <a:srgbClr val="00B050"/>
                </a:solidFill>
                <a:latin typeface="Calibri"/>
              </a:rPr>
              <a:t>Learning </a:t>
            </a:r>
            <a:r>
              <a:rPr lang="fr-FR" sz="3200" b="1" dirty="0" err="1">
                <a:solidFill>
                  <a:srgbClr val="00B050"/>
                </a:solidFill>
                <a:latin typeface="Calibri"/>
              </a:rPr>
              <a:t>with</a:t>
            </a:r>
            <a:r>
              <a:rPr lang="fr-FR" sz="3200" b="1" dirty="0">
                <a:solidFill>
                  <a:srgbClr val="00B050"/>
                </a:solidFill>
                <a:latin typeface="Calibri"/>
              </a:rPr>
              <a:t> RBM: </a:t>
            </a:r>
          </a:p>
          <a:p>
            <a:pPr algn="ctr"/>
            <a:r>
              <a:rPr lang="fr-FR" sz="3200" b="1" dirty="0" err="1">
                <a:solidFill>
                  <a:srgbClr val="00B050"/>
                </a:solidFill>
                <a:latin typeface="Calibri"/>
              </a:rPr>
              <a:t>dynamical</a:t>
            </a:r>
            <a:r>
              <a:rPr lang="fr-FR" sz="3200" b="1" dirty="0">
                <a:solidFill>
                  <a:srgbClr val="00B050"/>
                </a:solidFill>
                <a:latin typeface="Calibri"/>
              </a:rPr>
              <a:t> </a:t>
            </a:r>
            <a:r>
              <a:rPr lang="fr-FR" sz="3200" b="1" dirty="0" err="1">
                <a:solidFill>
                  <a:srgbClr val="00B050"/>
                </a:solidFill>
                <a:latin typeface="Calibri"/>
              </a:rPr>
              <a:t>symmetry</a:t>
            </a:r>
            <a:r>
              <a:rPr lang="fr-FR" sz="3200" b="1" dirty="0">
                <a:solidFill>
                  <a:srgbClr val="00B050"/>
                </a:solidFill>
                <a:latin typeface="Calibri"/>
              </a:rPr>
              <a:t> </a:t>
            </a:r>
            <a:r>
              <a:rPr lang="fr-FR" sz="3200" b="1" dirty="0" err="1">
                <a:solidFill>
                  <a:srgbClr val="00B050"/>
                </a:solidFill>
                <a:latin typeface="Calibri"/>
              </a:rPr>
              <a:t>restoration</a:t>
            </a:r>
            <a:endParaRPr lang="fr-FR" sz="3200" b="1" dirty="0">
              <a:solidFill>
                <a:srgbClr val="00B050"/>
              </a:solidFill>
              <a:latin typeface="Calibri"/>
            </a:endParaRPr>
          </a:p>
        </p:txBody>
      </p:sp>
      <p:sp>
        <p:nvSpPr>
          <p:cNvPr id="3" name="Oval 20"/>
          <p:cNvSpPr/>
          <p:nvPr/>
        </p:nvSpPr>
        <p:spPr>
          <a:xfrm>
            <a:off x="5775331" y="187351"/>
            <a:ext cx="406354" cy="417293"/>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latin typeface="Calibri"/>
            </a:endParaRPr>
          </a:p>
        </p:txBody>
      </p:sp>
      <p:sp>
        <p:nvSpPr>
          <p:cNvPr id="4" name="Ellipse 3"/>
          <p:cNvSpPr/>
          <p:nvPr/>
        </p:nvSpPr>
        <p:spPr>
          <a:xfrm rot="20338598">
            <a:off x="4932588" y="1075073"/>
            <a:ext cx="3603625" cy="1793875"/>
          </a:xfrm>
          <a:prstGeom prst="ellipse">
            <a:avLst/>
          </a:prstGeom>
          <a:noFill/>
          <a:ln w="762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6" name="Connecteur droit 5"/>
          <p:cNvCxnSpPr/>
          <p:nvPr/>
        </p:nvCxnSpPr>
        <p:spPr>
          <a:xfrm>
            <a:off x="6122176" y="559408"/>
            <a:ext cx="1751825" cy="341040"/>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Connecteur droit 6"/>
          <p:cNvCxnSpPr/>
          <p:nvPr/>
        </p:nvCxnSpPr>
        <p:spPr>
          <a:xfrm>
            <a:off x="6197560" y="596023"/>
            <a:ext cx="2232066" cy="923550"/>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Connecteur droit 8"/>
          <p:cNvCxnSpPr/>
          <p:nvPr/>
        </p:nvCxnSpPr>
        <p:spPr>
          <a:xfrm>
            <a:off x="6169801" y="575283"/>
            <a:ext cx="1916971" cy="1542590"/>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Connecteur droit 10"/>
          <p:cNvCxnSpPr/>
          <p:nvPr/>
        </p:nvCxnSpPr>
        <p:spPr>
          <a:xfrm>
            <a:off x="6138051" y="638783"/>
            <a:ext cx="1132700" cy="2023790"/>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Connecteur droit 15"/>
          <p:cNvCxnSpPr>
            <a:stCxn id="3" idx="5"/>
          </p:cNvCxnSpPr>
          <p:nvPr/>
        </p:nvCxnSpPr>
        <p:spPr>
          <a:xfrm>
            <a:off x="6122176" y="543533"/>
            <a:ext cx="364350" cy="2373040"/>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Connecteur droit 18"/>
          <p:cNvCxnSpPr>
            <a:stCxn id="3" idx="5"/>
          </p:cNvCxnSpPr>
          <p:nvPr/>
        </p:nvCxnSpPr>
        <p:spPr>
          <a:xfrm flipH="1">
            <a:off x="5775332" y="543533"/>
            <a:ext cx="346844" cy="2434151"/>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flipH="1">
            <a:off x="5127626" y="622908"/>
            <a:ext cx="962800" cy="2071415"/>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Connecteur droit 27"/>
          <p:cNvCxnSpPr>
            <a:stCxn id="3" idx="5"/>
          </p:cNvCxnSpPr>
          <p:nvPr/>
        </p:nvCxnSpPr>
        <p:spPr>
          <a:xfrm flipH="1">
            <a:off x="5260982" y="543533"/>
            <a:ext cx="861194" cy="1408497"/>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Connecteur droit 32"/>
          <p:cNvCxnSpPr/>
          <p:nvPr/>
        </p:nvCxnSpPr>
        <p:spPr>
          <a:xfrm>
            <a:off x="6090426" y="559408"/>
            <a:ext cx="481831" cy="513147"/>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Connecteur droit 34"/>
          <p:cNvCxnSpPr>
            <a:stCxn id="3" idx="5"/>
          </p:cNvCxnSpPr>
          <p:nvPr/>
        </p:nvCxnSpPr>
        <p:spPr>
          <a:xfrm flipH="1">
            <a:off x="5905121" y="543533"/>
            <a:ext cx="217055" cy="801470"/>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5" name="Image 4" descr="Screen Shot 2019-09-02 at 19.27.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476" y="3613150"/>
            <a:ext cx="8623300" cy="2362200"/>
          </a:xfrm>
          <a:prstGeom prst="rect">
            <a:avLst/>
          </a:prstGeom>
        </p:spPr>
      </p:pic>
      <p:sp>
        <p:nvSpPr>
          <p:cNvPr id="22" name="ZoneTexte 21"/>
          <p:cNvSpPr txBox="1"/>
          <p:nvPr/>
        </p:nvSpPr>
        <p:spPr>
          <a:xfrm>
            <a:off x="4423647" y="5881788"/>
            <a:ext cx="614208" cy="369332"/>
          </a:xfrm>
          <a:prstGeom prst="rect">
            <a:avLst/>
          </a:prstGeom>
          <a:noFill/>
        </p:spPr>
        <p:txBody>
          <a:bodyPr wrap="none" rtlCol="0">
            <a:spAutoFit/>
          </a:bodyPr>
          <a:lstStyle/>
          <a:p>
            <a:r>
              <a:rPr lang="fr-FR" dirty="0"/>
              <a:t>time</a:t>
            </a:r>
          </a:p>
        </p:txBody>
      </p:sp>
      <p:sp>
        <p:nvSpPr>
          <p:cNvPr id="23" name="ZoneTexte 22"/>
          <p:cNvSpPr txBox="1"/>
          <p:nvPr/>
        </p:nvSpPr>
        <p:spPr>
          <a:xfrm rot="16200000">
            <a:off x="-234186" y="4643022"/>
            <a:ext cx="937244" cy="369332"/>
          </a:xfrm>
          <a:prstGeom prst="rect">
            <a:avLst/>
          </a:prstGeom>
          <a:noFill/>
        </p:spPr>
        <p:txBody>
          <a:bodyPr wrap="none" rtlCol="0">
            <a:spAutoFit/>
          </a:bodyPr>
          <a:lstStyle/>
          <a:p>
            <a:r>
              <a:rPr lang="fr-FR" dirty="0"/>
              <a:t>location</a:t>
            </a:r>
          </a:p>
        </p:txBody>
      </p:sp>
    </p:spTree>
    <p:extLst>
      <p:ext uri="{BB962C8B-B14F-4D97-AF65-F5344CB8AC3E}">
        <p14:creationId xmlns:p14="http://schemas.microsoft.com/office/powerpoint/2010/main" val="38888858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0378" y="31750"/>
            <a:ext cx="4460875" cy="1077218"/>
          </a:xfrm>
          <a:prstGeom prst="rect">
            <a:avLst/>
          </a:prstGeom>
          <a:noFill/>
        </p:spPr>
        <p:txBody>
          <a:bodyPr wrap="square" rtlCol="0">
            <a:spAutoFit/>
          </a:bodyPr>
          <a:lstStyle/>
          <a:p>
            <a:pPr algn="ctr"/>
            <a:r>
              <a:rPr lang="fr-FR" sz="3200" b="1" dirty="0">
                <a:solidFill>
                  <a:srgbClr val="00B050"/>
                </a:solidFill>
                <a:latin typeface="Calibri"/>
              </a:rPr>
              <a:t>Learning </a:t>
            </a:r>
            <a:r>
              <a:rPr lang="fr-FR" sz="3200" b="1" dirty="0" err="1">
                <a:solidFill>
                  <a:srgbClr val="00B050"/>
                </a:solidFill>
                <a:latin typeface="Calibri"/>
              </a:rPr>
              <a:t>with</a:t>
            </a:r>
            <a:r>
              <a:rPr lang="fr-FR" sz="3200" b="1" dirty="0">
                <a:solidFill>
                  <a:srgbClr val="00B050"/>
                </a:solidFill>
                <a:latin typeface="Calibri"/>
              </a:rPr>
              <a:t> RBM: </a:t>
            </a:r>
          </a:p>
          <a:p>
            <a:pPr algn="ctr"/>
            <a:r>
              <a:rPr lang="fr-FR" sz="3200" b="1" dirty="0">
                <a:solidFill>
                  <a:srgbClr val="00B050"/>
                </a:solidFill>
                <a:latin typeface="Calibri"/>
              </a:rPr>
              <a:t>Multiple </a:t>
            </a:r>
            <a:r>
              <a:rPr lang="fr-FR" sz="3200" b="1" dirty="0" err="1">
                <a:solidFill>
                  <a:srgbClr val="00B050"/>
                </a:solidFill>
                <a:latin typeface="Calibri"/>
              </a:rPr>
              <a:t>hidden</a:t>
            </a:r>
            <a:r>
              <a:rPr lang="fr-FR" sz="3200" b="1" dirty="0">
                <a:solidFill>
                  <a:srgbClr val="00B050"/>
                </a:solidFill>
                <a:latin typeface="Calibri"/>
              </a:rPr>
              <a:t> </a:t>
            </a:r>
            <a:r>
              <a:rPr lang="fr-FR" sz="3200" b="1" dirty="0" err="1">
                <a:solidFill>
                  <a:srgbClr val="00B050"/>
                </a:solidFill>
                <a:latin typeface="Calibri"/>
              </a:rPr>
              <a:t>units</a:t>
            </a:r>
            <a:endParaRPr lang="fr-FR" sz="3200" b="1" dirty="0">
              <a:solidFill>
                <a:srgbClr val="00B050"/>
              </a:solidFill>
              <a:latin typeface="Calibri"/>
            </a:endParaRPr>
          </a:p>
        </p:txBody>
      </p:sp>
      <p:sp>
        <p:nvSpPr>
          <p:cNvPr id="3" name="Oval 20"/>
          <p:cNvSpPr/>
          <p:nvPr/>
        </p:nvSpPr>
        <p:spPr>
          <a:xfrm>
            <a:off x="430327" y="2023624"/>
            <a:ext cx="406354" cy="417293"/>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latin typeface="Calibri"/>
            </a:endParaRPr>
          </a:p>
        </p:txBody>
      </p:sp>
      <p:sp>
        <p:nvSpPr>
          <p:cNvPr id="4" name="Ellipse 3"/>
          <p:cNvSpPr/>
          <p:nvPr/>
        </p:nvSpPr>
        <p:spPr>
          <a:xfrm rot="20338598">
            <a:off x="131013" y="2838901"/>
            <a:ext cx="3603625" cy="1194869"/>
          </a:xfrm>
          <a:prstGeom prst="ellipse">
            <a:avLst/>
          </a:prstGeom>
          <a:noFill/>
          <a:ln w="762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Oval 20"/>
          <p:cNvSpPr/>
          <p:nvPr/>
        </p:nvSpPr>
        <p:spPr>
          <a:xfrm>
            <a:off x="1452729" y="1305302"/>
            <a:ext cx="406354" cy="417293"/>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latin typeface="Calibri"/>
            </a:endParaRPr>
          </a:p>
        </p:txBody>
      </p:sp>
      <p:sp>
        <p:nvSpPr>
          <p:cNvPr id="22" name="Oval 20"/>
          <p:cNvSpPr/>
          <p:nvPr/>
        </p:nvSpPr>
        <p:spPr>
          <a:xfrm>
            <a:off x="2456023" y="1779395"/>
            <a:ext cx="406354" cy="417293"/>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latin typeface="Calibri"/>
            </a:endParaRPr>
          </a:p>
        </p:txBody>
      </p:sp>
      <p:cxnSp>
        <p:nvCxnSpPr>
          <p:cNvPr id="23" name="Connecteur droit 22"/>
          <p:cNvCxnSpPr>
            <a:stCxn id="3" idx="4"/>
          </p:cNvCxnSpPr>
          <p:nvPr/>
        </p:nvCxnSpPr>
        <p:spPr>
          <a:xfrm flipH="1">
            <a:off x="566853" y="2440917"/>
            <a:ext cx="66651" cy="557782"/>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Connecteur droit 23"/>
          <p:cNvCxnSpPr/>
          <p:nvPr/>
        </p:nvCxnSpPr>
        <p:spPr>
          <a:xfrm flipH="1">
            <a:off x="1659029" y="1722595"/>
            <a:ext cx="1" cy="818132"/>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Connecteur droit 25"/>
          <p:cNvCxnSpPr/>
          <p:nvPr/>
        </p:nvCxnSpPr>
        <p:spPr>
          <a:xfrm>
            <a:off x="793115" y="2395695"/>
            <a:ext cx="211881" cy="380754"/>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Connecteur droit 29"/>
          <p:cNvCxnSpPr/>
          <p:nvPr/>
        </p:nvCxnSpPr>
        <p:spPr>
          <a:xfrm>
            <a:off x="2756436" y="2123663"/>
            <a:ext cx="211881" cy="380754"/>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a:off x="1753142" y="1722595"/>
            <a:ext cx="211881" cy="380754"/>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Connecteur droit 31"/>
          <p:cNvCxnSpPr/>
          <p:nvPr/>
        </p:nvCxnSpPr>
        <p:spPr>
          <a:xfrm flipH="1">
            <a:off x="2456023" y="2159973"/>
            <a:ext cx="88532" cy="344444"/>
          </a:xfrm>
          <a:prstGeom prst="line">
            <a:avLst/>
          </a:prstGeom>
          <a:ln w="28575"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15" name="Image 14" descr="Screen Shot 2019-09-02 at 19.23.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1" y="383053"/>
            <a:ext cx="4610100" cy="2959100"/>
          </a:xfrm>
          <a:prstGeom prst="rect">
            <a:avLst/>
          </a:prstGeom>
        </p:spPr>
      </p:pic>
      <p:sp>
        <p:nvSpPr>
          <p:cNvPr id="36" name="ZoneTexte 35"/>
          <p:cNvSpPr txBox="1"/>
          <p:nvPr/>
        </p:nvSpPr>
        <p:spPr>
          <a:xfrm rot="16200000">
            <a:off x="4127039" y="1414388"/>
            <a:ext cx="425342" cy="369332"/>
          </a:xfrm>
          <a:prstGeom prst="rect">
            <a:avLst/>
          </a:prstGeom>
          <a:solidFill>
            <a:srgbClr val="FFFFFF"/>
          </a:solidFill>
        </p:spPr>
        <p:txBody>
          <a:bodyPr wrap="none" rtlCol="0">
            <a:spAutoFit/>
          </a:bodyPr>
          <a:lstStyle/>
          <a:p>
            <a:r>
              <a:rPr lang="fr-FR" dirty="0"/>
              <a:t>W</a:t>
            </a:r>
            <a:r>
              <a:rPr lang="fr-FR" baseline="-25000" dirty="0"/>
              <a:t>i</a:t>
            </a:r>
            <a:endParaRPr lang="fr-FR" dirty="0"/>
          </a:p>
        </p:txBody>
      </p:sp>
      <p:sp>
        <p:nvSpPr>
          <p:cNvPr id="41" name="ZoneTexte 40"/>
          <p:cNvSpPr txBox="1"/>
          <p:nvPr/>
        </p:nvSpPr>
        <p:spPr>
          <a:xfrm>
            <a:off x="6309029" y="3368433"/>
            <a:ext cx="1203575" cy="369332"/>
          </a:xfrm>
          <a:prstGeom prst="rect">
            <a:avLst/>
          </a:prstGeom>
          <a:solidFill>
            <a:srgbClr val="FFFFFF"/>
          </a:solidFill>
        </p:spPr>
        <p:txBody>
          <a:bodyPr wrap="none" rtlCol="0">
            <a:spAutoFit/>
          </a:bodyPr>
          <a:lstStyle/>
          <a:p>
            <a:r>
              <a:rPr lang="fr-FR" dirty="0"/>
              <a:t>Site index i</a:t>
            </a:r>
          </a:p>
        </p:txBody>
      </p:sp>
      <p:sp>
        <p:nvSpPr>
          <p:cNvPr id="18" name="ZoneTexte 17"/>
          <p:cNvSpPr txBox="1"/>
          <p:nvPr/>
        </p:nvSpPr>
        <p:spPr>
          <a:xfrm>
            <a:off x="5244229" y="3625247"/>
            <a:ext cx="614208" cy="369332"/>
          </a:xfrm>
          <a:prstGeom prst="rect">
            <a:avLst/>
          </a:prstGeom>
          <a:noFill/>
        </p:spPr>
        <p:txBody>
          <a:bodyPr wrap="none" rtlCol="0">
            <a:spAutoFit/>
          </a:bodyPr>
          <a:lstStyle/>
          <a:p>
            <a:r>
              <a:rPr lang="fr-FR" dirty="0"/>
              <a:t>time</a:t>
            </a:r>
          </a:p>
        </p:txBody>
      </p:sp>
      <p:sp>
        <p:nvSpPr>
          <p:cNvPr id="25" name="ZoneTexte 24"/>
          <p:cNvSpPr txBox="1"/>
          <p:nvPr/>
        </p:nvSpPr>
        <p:spPr>
          <a:xfrm>
            <a:off x="35446" y="5357941"/>
            <a:ext cx="8873711" cy="707886"/>
          </a:xfrm>
          <a:prstGeom prst="rect">
            <a:avLst/>
          </a:prstGeom>
          <a:noFill/>
        </p:spPr>
        <p:txBody>
          <a:bodyPr wrap="none" rtlCol="0">
            <a:spAutoFit/>
          </a:bodyPr>
          <a:lstStyle/>
          <a:p>
            <a:r>
              <a:rPr lang="fr-FR" sz="2000" dirty="0" err="1"/>
              <a:t>Locking</a:t>
            </a:r>
            <a:r>
              <a:rPr lang="fr-FR" sz="2000" dirty="0"/>
              <a:t> of </a:t>
            </a:r>
            <a:r>
              <a:rPr lang="fr-FR" sz="2000" dirty="0" err="1"/>
              <a:t>bumps</a:t>
            </a:r>
            <a:r>
              <a:rPr lang="fr-FR" sz="2000" dirty="0"/>
              <a:t> (relative distances are </a:t>
            </a:r>
            <a:r>
              <a:rPr lang="fr-FR" sz="2000" dirty="0" err="1"/>
              <a:t>maintained</a:t>
            </a:r>
            <a:r>
              <a:rPr lang="fr-FR" sz="2000" dirty="0"/>
              <a:t> </a:t>
            </a:r>
            <a:r>
              <a:rPr lang="fr-FR" sz="2000" dirty="0" err="1"/>
              <a:t>through</a:t>
            </a:r>
            <a:r>
              <a:rPr lang="fr-FR" sz="2000" dirty="0"/>
              <a:t> time), </a:t>
            </a:r>
            <a:r>
              <a:rPr lang="fr-FR" sz="2000" dirty="0" err="1"/>
              <a:t>compositional</a:t>
            </a:r>
            <a:endParaRPr lang="fr-FR" sz="2000" dirty="0"/>
          </a:p>
          <a:p>
            <a:r>
              <a:rPr lang="fr-FR" sz="2000" dirty="0"/>
              <a:t>Phase and expression power </a:t>
            </a:r>
            <a:r>
              <a:rPr lang="fr-FR" sz="2000" dirty="0" err="1"/>
              <a:t>is</a:t>
            </a:r>
            <a:r>
              <a:rPr lang="fr-FR" sz="2000" dirty="0"/>
              <a:t> </a:t>
            </a:r>
            <a:r>
              <a:rPr lang="fr-FR" sz="2000" dirty="0" err="1"/>
              <a:t>restored</a:t>
            </a:r>
            <a:endParaRPr lang="fr-FR" sz="2000" dirty="0"/>
          </a:p>
        </p:txBody>
      </p:sp>
      <p:sp>
        <p:nvSpPr>
          <p:cNvPr id="21" name="ZoneTexte 20">
            <a:extLst>
              <a:ext uri="{FF2B5EF4-FFF2-40B4-BE49-F238E27FC236}">
                <a16:creationId xmlns:a16="http://schemas.microsoft.com/office/drawing/2014/main" id="{3114159E-8419-6949-8167-97500584EE83}"/>
              </a:ext>
            </a:extLst>
          </p:cNvPr>
          <p:cNvSpPr txBox="1"/>
          <p:nvPr/>
        </p:nvSpPr>
        <p:spPr>
          <a:xfrm>
            <a:off x="13850" y="5974216"/>
            <a:ext cx="9055171" cy="646331"/>
          </a:xfrm>
          <a:prstGeom prst="rect">
            <a:avLst/>
          </a:prstGeom>
          <a:noFill/>
        </p:spPr>
        <p:txBody>
          <a:bodyPr wrap="none" rtlCol="0">
            <a:spAutoFit/>
          </a:bodyPr>
          <a:lstStyle/>
          <a:p>
            <a:r>
              <a:rPr lang="fr-FR" dirty="0" err="1">
                <a:solidFill>
                  <a:srgbClr val="FF0000"/>
                </a:solidFill>
              </a:rPr>
              <a:t>Similar</a:t>
            </a:r>
            <a:r>
              <a:rPr lang="fr-FR" dirty="0">
                <a:solidFill>
                  <a:srgbClr val="FF0000"/>
                </a:solidFill>
              </a:rPr>
              <a:t> to  </a:t>
            </a:r>
            <a:r>
              <a:rPr lang="fr-FR" dirty="0" err="1">
                <a:solidFill>
                  <a:srgbClr val="FF0000"/>
                </a:solidFill>
              </a:rPr>
              <a:t>brain</a:t>
            </a:r>
            <a:r>
              <a:rPr lang="fr-FR" dirty="0">
                <a:solidFill>
                  <a:srgbClr val="FF0000"/>
                </a:solidFill>
              </a:rPr>
              <a:t> </a:t>
            </a:r>
            <a:r>
              <a:rPr lang="fr-FR" dirty="0" err="1">
                <a:solidFill>
                  <a:srgbClr val="FF0000"/>
                </a:solidFill>
              </a:rPr>
              <a:t>cells</a:t>
            </a:r>
            <a:r>
              <a:rPr lang="fr-FR" dirty="0">
                <a:solidFill>
                  <a:srgbClr val="FF0000"/>
                </a:solidFill>
              </a:rPr>
              <a:t>  </a:t>
            </a:r>
            <a:r>
              <a:rPr lang="fr-FR" dirty="0" err="1">
                <a:solidFill>
                  <a:srgbClr val="FF0000"/>
                </a:solidFill>
              </a:rPr>
              <a:t>responding</a:t>
            </a:r>
            <a:r>
              <a:rPr lang="fr-FR" dirty="0">
                <a:solidFill>
                  <a:srgbClr val="FF0000"/>
                </a:solidFill>
              </a:rPr>
              <a:t> to a stimulation in a </a:t>
            </a:r>
            <a:r>
              <a:rPr lang="fr-FR" dirty="0" err="1">
                <a:solidFill>
                  <a:srgbClr val="FF0000"/>
                </a:solidFill>
              </a:rPr>
              <a:t>precise</a:t>
            </a:r>
            <a:r>
              <a:rPr lang="fr-FR" dirty="0">
                <a:solidFill>
                  <a:srgbClr val="FF0000"/>
                </a:solidFill>
              </a:rPr>
              <a:t> </a:t>
            </a:r>
            <a:r>
              <a:rPr lang="fr-FR" dirty="0" err="1">
                <a:solidFill>
                  <a:srgbClr val="FF0000"/>
                </a:solidFill>
              </a:rPr>
              <a:t>region</a:t>
            </a:r>
            <a:r>
              <a:rPr lang="fr-FR" dirty="0">
                <a:solidFill>
                  <a:srgbClr val="FF0000"/>
                </a:solidFill>
              </a:rPr>
              <a:t>: place </a:t>
            </a:r>
            <a:r>
              <a:rPr lang="fr-FR" dirty="0" err="1">
                <a:solidFill>
                  <a:srgbClr val="FF0000"/>
                </a:solidFill>
              </a:rPr>
              <a:t>field</a:t>
            </a:r>
            <a:r>
              <a:rPr lang="fr-FR" dirty="0">
                <a:solidFill>
                  <a:srgbClr val="FF0000"/>
                </a:solidFill>
              </a:rPr>
              <a:t>, </a:t>
            </a:r>
            <a:r>
              <a:rPr lang="fr-FR" dirty="0" err="1">
                <a:solidFill>
                  <a:srgbClr val="FF0000"/>
                </a:solidFill>
              </a:rPr>
              <a:t>eg</a:t>
            </a:r>
            <a:r>
              <a:rPr lang="fr-FR" dirty="0">
                <a:solidFill>
                  <a:srgbClr val="FF0000"/>
                </a:solidFill>
              </a:rPr>
              <a:t>. Place </a:t>
            </a:r>
            <a:r>
              <a:rPr lang="fr-FR" dirty="0" err="1">
                <a:solidFill>
                  <a:srgbClr val="FF0000"/>
                </a:solidFill>
              </a:rPr>
              <a:t>cells</a:t>
            </a:r>
            <a:endParaRPr lang="fr-FR" dirty="0">
              <a:solidFill>
                <a:srgbClr val="FF0000"/>
              </a:solidFill>
            </a:endParaRPr>
          </a:p>
          <a:p>
            <a:r>
              <a:rPr lang="fr-FR" dirty="0">
                <a:solidFill>
                  <a:srgbClr val="FF0000"/>
                </a:solidFill>
              </a:rPr>
              <a:t> and </a:t>
            </a:r>
            <a:r>
              <a:rPr lang="fr-FR" dirty="0" err="1">
                <a:solidFill>
                  <a:srgbClr val="FF0000"/>
                </a:solidFill>
              </a:rPr>
              <a:t>grid</a:t>
            </a:r>
            <a:r>
              <a:rPr lang="fr-FR" dirty="0">
                <a:solidFill>
                  <a:srgbClr val="FF0000"/>
                </a:solidFill>
              </a:rPr>
              <a:t> </a:t>
            </a:r>
            <a:r>
              <a:rPr lang="fr-FR" dirty="0" err="1">
                <a:solidFill>
                  <a:srgbClr val="FF0000"/>
                </a:solidFill>
              </a:rPr>
              <a:t>cells</a:t>
            </a:r>
            <a:r>
              <a:rPr lang="fr-FR" dirty="0">
                <a:solidFill>
                  <a:srgbClr val="FF0000"/>
                </a:solidFill>
              </a:rPr>
              <a:t> in </a:t>
            </a:r>
            <a:r>
              <a:rPr lang="fr-FR" dirty="0" err="1">
                <a:solidFill>
                  <a:srgbClr val="FF0000"/>
                </a:solidFill>
              </a:rPr>
              <a:t>Hippocampus</a:t>
            </a:r>
            <a:r>
              <a:rPr lang="fr-FR" dirty="0">
                <a:solidFill>
                  <a:srgbClr val="FF0000"/>
                </a:solidFill>
              </a:rPr>
              <a:t>, </a:t>
            </a:r>
            <a:r>
              <a:rPr lang="fr-FR" dirty="0" err="1">
                <a:solidFill>
                  <a:srgbClr val="FF0000"/>
                </a:solidFill>
              </a:rPr>
              <a:t>retinal</a:t>
            </a:r>
            <a:r>
              <a:rPr lang="fr-FR" dirty="0">
                <a:solidFill>
                  <a:srgbClr val="FF0000"/>
                </a:solidFill>
              </a:rPr>
              <a:t> ganglion </a:t>
            </a:r>
            <a:r>
              <a:rPr lang="fr-FR" dirty="0" err="1">
                <a:solidFill>
                  <a:srgbClr val="FF0000"/>
                </a:solidFill>
              </a:rPr>
              <a:t>cells</a:t>
            </a:r>
            <a:endParaRPr lang="fr-FR" dirty="0">
              <a:solidFill>
                <a:srgbClr val="FF0000"/>
              </a:solidFill>
            </a:endParaRPr>
          </a:p>
        </p:txBody>
      </p:sp>
    </p:spTree>
    <p:extLst>
      <p:ext uri="{BB962C8B-B14F-4D97-AF65-F5344CB8AC3E}">
        <p14:creationId xmlns:p14="http://schemas.microsoft.com/office/powerpoint/2010/main" val="19472056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noFill/>
        </p:spPr>
        <p:txBody>
          <a:bodyPr/>
          <a:lstStyle/>
          <a:p>
            <a:r>
              <a:rPr lang="en-US" dirty="0">
                <a:solidFill>
                  <a:srgbClr val="FF0000"/>
                </a:solidFill>
              </a:rPr>
              <a:t>MSA statistics reflect constraints</a:t>
            </a:r>
          </a:p>
        </p:txBody>
      </p:sp>
      <p:pic>
        <p:nvPicPr>
          <p:cNvPr id="9" name="Picture 8" descr="Screen Shot 2018-11-28 at 20.04.5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 y="1073150"/>
            <a:ext cx="5537200" cy="3238500"/>
          </a:xfrm>
          <a:prstGeom prst="rect">
            <a:avLst/>
          </a:prstGeom>
        </p:spPr>
      </p:pic>
    </p:spTree>
    <p:extLst>
      <p:ext uri="{BB962C8B-B14F-4D97-AF65-F5344CB8AC3E}">
        <p14:creationId xmlns:p14="http://schemas.microsoft.com/office/powerpoint/2010/main" val="31210401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8-11-28 at 20.04.5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 y="1073150"/>
            <a:ext cx="5537200" cy="3238500"/>
          </a:xfrm>
          <a:prstGeom prst="rect">
            <a:avLst/>
          </a:prstGeom>
        </p:spPr>
      </p:pic>
      <p:sp>
        <p:nvSpPr>
          <p:cNvPr id="7" name="Rectangle 6"/>
          <p:cNvSpPr/>
          <p:nvPr/>
        </p:nvSpPr>
        <p:spPr>
          <a:xfrm>
            <a:off x="1192220" y="996950"/>
            <a:ext cx="216000" cy="340845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141920" y="996950"/>
            <a:ext cx="216000" cy="340845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25400" y="4596018"/>
            <a:ext cx="6070600" cy="1687518"/>
          </a:xfrm>
          <a:prstGeom prst="rect">
            <a:avLst/>
          </a:prstGeom>
        </p:spPr>
      </p:pic>
      <p:sp>
        <p:nvSpPr>
          <p:cNvPr id="6" name="Title 5">
            <a:extLst>
              <a:ext uri="{FF2B5EF4-FFF2-40B4-BE49-F238E27FC236}">
                <a16:creationId xmlns:a16="http://schemas.microsoft.com/office/drawing/2014/main" id="{F5C6C33E-54C5-154F-BC78-B77E02FB24BE}"/>
              </a:ext>
            </a:extLst>
          </p:cNvPr>
          <p:cNvSpPr>
            <a:spLocks noGrp="1"/>
          </p:cNvSpPr>
          <p:nvPr>
            <p:ph type="title"/>
          </p:nvPr>
        </p:nvSpPr>
        <p:spPr>
          <a:xfrm>
            <a:off x="0" y="15918"/>
            <a:ext cx="9144000" cy="707886"/>
          </a:xfrm>
          <a:noFill/>
        </p:spPr>
        <p:txBody>
          <a:bodyPr/>
          <a:lstStyle/>
          <a:p>
            <a:r>
              <a:rPr lang="en-US" dirty="0">
                <a:solidFill>
                  <a:srgbClr val="FF0000"/>
                </a:solidFill>
              </a:rPr>
              <a:t>MSA statistics reflect constraints</a:t>
            </a:r>
          </a:p>
        </p:txBody>
      </p:sp>
    </p:spTree>
    <p:extLst>
      <p:ext uri="{BB962C8B-B14F-4D97-AF65-F5344CB8AC3E}">
        <p14:creationId xmlns:p14="http://schemas.microsoft.com/office/powerpoint/2010/main" val="39195217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8-11-28 at 20.04.5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 y="1073150"/>
            <a:ext cx="5537200" cy="3238500"/>
          </a:xfrm>
          <a:prstGeom prst="rect">
            <a:avLst/>
          </a:prstGeom>
        </p:spPr>
      </p:pic>
      <p:sp>
        <p:nvSpPr>
          <p:cNvPr id="7" name="Rectangle 6"/>
          <p:cNvSpPr/>
          <p:nvPr/>
        </p:nvSpPr>
        <p:spPr>
          <a:xfrm>
            <a:off x="1027120" y="996950"/>
            <a:ext cx="216000" cy="3408454"/>
          </a:xfrm>
          <a:prstGeom prst="rect">
            <a:avLst/>
          </a:prstGeom>
          <a:noFill/>
          <a:ln w="190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113220" y="996950"/>
            <a:ext cx="216000" cy="3408454"/>
          </a:xfrm>
          <a:prstGeom prst="rect">
            <a:avLst/>
          </a:prstGeom>
          <a:noFill/>
          <a:ln w="190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25400" y="4596018"/>
            <a:ext cx="6070600" cy="1687518"/>
          </a:xfrm>
          <a:prstGeom prst="rect">
            <a:avLst/>
          </a:prstGeom>
        </p:spPr>
      </p:pic>
      <p:grpSp>
        <p:nvGrpSpPr>
          <p:cNvPr id="11" name="Group 10"/>
          <p:cNvGrpSpPr/>
          <p:nvPr/>
        </p:nvGrpSpPr>
        <p:grpSpPr>
          <a:xfrm>
            <a:off x="6581272" y="3822700"/>
            <a:ext cx="1942060" cy="2093053"/>
            <a:chOff x="5527871" y="821743"/>
            <a:chExt cx="1888929" cy="1574108"/>
          </a:xfrm>
        </p:grpSpPr>
        <p:pic>
          <p:nvPicPr>
            <p:cNvPr id="12" name="Picture 11" descr="fig5d_#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7871" y="821743"/>
              <a:ext cx="1888929" cy="1574108"/>
            </a:xfrm>
            <a:prstGeom prst="rect">
              <a:avLst/>
            </a:prstGeom>
          </p:spPr>
        </p:pic>
        <p:cxnSp>
          <p:nvCxnSpPr>
            <p:cNvPr id="13" name="Straight Connector 12"/>
            <p:cNvCxnSpPr/>
            <p:nvPr/>
          </p:nvCxnSpPr>
          <p:spPr>
            <a:xfrm>
              <a:off x="7160243" y="1785588"/>
              <a:ext cx="48538" cy="203421"/>
            </a:xfrm>
            <a:prstGeom prst="line">
              <a:avLst/>
            </a:prstGeom>
            <a:ln w="76200" cmpd="sng">
              <a:solidFill>
                <a:srgbClr val="008000"/>
              </a:solidFill>
            </a:ln>
          </p:spPr>
          <p:style>
            <a:lnRef idx="2">
              <a:schemeClr val="accent1"/>
            </a:lnRef>
            <a:fillRef idx="0">
              <a:schemeClr val="accent1"/>
            </a:fillRef>
            <a:effectRef idx="1">
              <a:schemeClr val="accent1"/>
            </a:effectRef>
            <a:fontRef idx="minor">
              <a:schemeClr val="tx1"/>
            </a:fontRef>
          </p:style>
        </p:cxnSp>
      </p:grpSp>
      <p:pic>
        <p:nvPicPr>
          <p:cNvPr id="14" name="Picture 13" descr="Screen Shot 2018-07-09 at 09.21.0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1272" y="1182229"/>
            <a:ext cx="1936874" cy="2551571"/>
          </a:xfrm>
          <a:prstGeom prst="rect">
            <a:avLst/>
          </a:prstGeom>
        </p:spPr>
      </p:pic>
      <p:cxnSp>
        <p:nvCxnSpPr>
          <p:cNvPr id="15" name="Straight Connector 14"/>
          <p:cNvCxnSpPr/>
          <p:nvPr/>
        </p:nvCxnSpPr>
        <p:spPr>
          <a:xfrm>
            <a:off x="1243120" y="1182229"/>
            <a:ext cx="5487880" cy="1281571"/>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4329220" y="2463800"/>
            <a:ext cx="2401780" cy="11049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17" name="Title 5">
            <a:extLst>
              <a:ext uri="{FF2B5EF4-FFF2-40B4-BE49-F238E27FC236}">
                <a16:creationId xmlns:a16="http://schemas.microsoft.com/office/drawing/2014/main" id="{C409D114-556D-CF41-B4F6-5B4486A0407A}"/>
              </a:ext>
            </a:extLst>
          </p:cNvPr>
          <p:cNvSpPr>
            <a:spLocks noGrp="1"/>
          </p:cNvSpPr>
          <p:nvPr>
            <p:ph type="title"/>
          </p:nvPr>
        </p:nvSpPr>
        <p:spPr>
          <a:xfrm>
            <a:off x="0" y="15918"/>
            <a:ext cx="9144000" cy="707886"/>
          </a:xfrm>
          <a:noFill/>
        </p:spPr>
        <p:txBody>
          <a:bodyPr/>
          <a:lstStyle/>
          <a:p>
            <a:r>
              <a:rPr lang="en-US" dirty="0">
                <a:solidFill>
                  <a:srgbClr val="FF0000"/>
                </a:solidFill>
              </a:rPr>
              <a:t>MSA statistics reflect constraints</a:t>
            </a:r>
          </a:p>
        </p:txBody>
      </p:sp>
    </p:spTree>
    <p:extLst>
      <p:ext uri="{BB962C8B-B14F-4D97-AF65-F5344CB8AC3E}">
        <p14:creationId xmlns:p14="http://schemas.microsoft.com/office/powerpoint/2010/main" val="1240495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5600" y="44376"/>
            <a:ext cx="8153400" cy="946224"/>
          </a:xfrm>
        </p:spPr>
        <p:txBody>
          <a:bodyPr>
            <a:normAutofit/>
          </a:bodyPr>
          <a:lstStyle/>
          <a:p>
            <a:r>
              <a:rPr lang="fr-FR" sz="3200" b="1" dirty="0">
                <a:solidFill>
                  <a:srgbClr val="211DB1"/>
                </a:solidFill>
              </a:rPr>
              <a:t> Network Architecture </a:t>
            </a:r>
          </a:p>
        </p:txBody>
      </p:sp>
      <p:sp>
        <p:nvSpPr>
          <p:cNvPr id="5" name="ZoneTexte 4"/>
          <p:cNvSpPr txBox="1"/>
          <p:nvPr/>
        </p:nvSpPr>
        <p:spPr>
          <a:xfrm>
            <a:off x="2224807" y="1596735"/>
            <a:ext cx="4092737" cy="461665"/>
          </a:xfrm>
          <a:prstGeom prst="rect">
            <a:avLst/>
          </a:prstGeom>
          <a:noFill/>
        </p:spPr>
        <p:txBody>
          <a:bodyPr wrap="none" rtlCol="0">
            <a:spAutoFit/>
          </a:bodyPr>
          <a:lstStyle/>
          <a:p>
            <a:r>
              <a:rPr lang="fr-FR" sz="2400" dirty="0" err="1">
                <a:solidFill>
                  <a:srgbClr val="FF6600"/>
                </a:solidFill>
              </a:rPr>
              <a:t>Restricted</a:t>
            </a:r>
            <a:r>
              <a:rPr lang="fr-FR" sz="2400" dirty="0">
                <a:solidFill>
                  <a:srgbClr val="FF6600"/>
                </a:solidFill>
              </a:rPr>
              <a:t>  Boltzmann Machine</a:t>
            </a:r>
          </a:p>
        </p:txBody>
      </p:sp>
      <p:grpSp>
        <p:nvGrpSpPr>
          <p:cNvPr id="21" name="Group 51"/>
          <p:cNvGrpSpPr/>
          <p:nvPr/>
        </p:nvGrpSpPr>
        <p:grpSpPr>
          <a:xfrm>
            <a:off x="2928278" y="2242231"/>
            <a:ext cx="3338286" cy="3265787"/>
            <a:chOff x="210849" y="936624"/>
            <a:chExt cx="3338286" cy="3265787"/>
          </a:xfrm>
        </p:grpSpPr>
        <p:sp>
          <p:nvSpPr>
            <p:cNvPr id="22" name="TextBox 49"/>
            <p:cNvSpPr txBox="1"/>
            <p:nvPr/>
          </p:nvSpPr>
          <p:spPr>
            <a:xfrm>
              <a:off x="210849" y="936624"/>
              <a:ext cx="3338286" cy="3239228"/>
            </a:xfrm>
            <a:prstGeom prst="rect">
              <a:avLst/>
            </a:prstGeom>
            <a:solidFill>
              <a:schemeClr val="lt1">
                <a:alpha val="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p:txBody>
        </p:sp>
        <p:sp>
          <p:nvSpPr>
            <p:cNvPr id="23" name="TextBox 2"/>
            <p:cNvSpPr txBox="1"/>
            <p:nvPr/>
          </p:nvSpPr>
          <p:spPr>
            <a:xfrm>
              <a:off x="1116938" y="964234"/>
              <a:ext cx="1420669" cy="369332"/>
            </a:xfrm>
            <a:prstGeom prst="rect">
              <a:avLst/>
            </a:prstGeom>
            <a:noFill/>
          </p:spPr>
          <p:txBody>
            <a:bodyPr wrap="none" rtlCol="0">
              <a:spAutoFit/>
            </a:bodyPr>
            <a:lstStyle/>
            <a:p>
              <a:r>
                <a:rPr lang="en-US" i="1" dirty="0"/>
                <a:t>Hidden layer</a:t>
              </a:r>
            </a:p>
          </p:txBody>
        </p:sp>
        <p:sp>
          <p:nvSpPr>
            <p:cNvPr id="24" name="TextBox 12"/>
            <p:cNvSpPr txBox="1"/>
            <p:nvPr/>
          </p:nvSpPr>
          <p:spPr>
            <a:xfrm>
              <a:off x="903656" y="3833079"/>
              <a:ext cx="2500554" cy="369332"/>
            </a:xfrm>
            <a:prstGeom prst="rect">
              <a:avLst/>
            </a:prstGeom>
            <a:noFill/>
          </p:spPr>
          <p:txBody>
            <a:bodyPr wrap="none" rtlCol="0">
              <a:spAutoFit/>
            </a:bodyPr>
            <a:lstStyle/>
            <a:p>
              <a:r>
                <a:rPr lang="en-US" i="1" dirty="0"/>
                <a:t>Visible layer (binary </a:t>
              </a:r>
              <a:r>
                <a:rPr lang="en-US" i="1" dirty="0" err="1"/>
                <a:t>r.v</a:t>
              </a:r>
              <a:r>
                <a:rPr lang="en-US" i="1" dirty="0"/>
                <a:t>.)</a:t>
              </a:r>
            </a:p>
          </p:txBody>
        </p:sp>
        <p:grpSp>
          <p:nvGrpSpPr>
            <p:cNvPr id="25" name="Group 13"/>
            <p:cNvGrpSpPr/>
            <p:nvPr/>
          </p:nvGrpSpPr>
          <p:grpSpPr>
            <a:xfrm>
              <a:off x="482552" y="1447476"/>
              <a:ext cx="2827731" cy="2209877"/>
              <a:chOff x="3013237" y="2529574"/>
              <a:chExt cx="2375018" cy="1978653"/>
            </a:xfrm>
          </p:grpSpPr>
          <p:grpSp>
            <p:nvGrpSpPr>
              <p:cNvPr id="26" name="Group 14"/>
              <p:cNvGrpSpPr/>
              <p:nvPr/>
            </p:nvGrpSpPr>
            <p:grpSpPr>
              <a:xfrm>
                <a:off x="3013237" y="3860718"/>
                <a:ext cx="2375018" cy="647509"/>
                <a:chOff x="2455904" y="3485357"/>
                <a:chExt cx="2375018" cy="647509"/>
              </a:xfrm>
            </p:grpSpPr>
            <p:sp>
              <p:nvSpPr>
                <p:cNvPr id="35" name="Oval 29"/>
                <p:cNvSpPr/>
                <p:nvPr/>
              </p:nvSpPr>
              <p:spPr>
                <a:xfrm>
                  <a:off x="2455904" y="3485357"/>
                  <a:ext cx="647473" cy="64750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r>
                    <a:rPr lang="en-US" baseline="-25000" dirty="0"/>
                    <a:t>1</a:t>
                  </a:r>
                  <a:endParaRPr lang="en-US" dirty="0"/>
                </a:p>
              </p:txBody>
            </p:sp>
            <p:sp>
              <p:nvSpPr>
                <p:cNvPr id="36" name="Oval 30"/>
                <p:cNvSpPr/>
                <p:nvPr/>
              </p:nvSpPr>
              <p:spPr>
                <a:xfrm>
                  <a:off x="4183449" y="3485357"/>
                  <a:ext cx="647473" cy="64750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r>
                    <a:rPr lang="en-US" baseline="-25000" dirty="0"/>
                    <a:t>3</a:t>
                  </a:r>
                  <a:endParaRPr lang="en-US" dirty="0"/>
                </a:p>
              </p:txBody>
            </p:sp>
            <p:sp>
              <p:nvSpPr>
                <p:cNvPr id="37" name="Oval 31"/>
                <p:cNvSpPr/>
                <p:nvPr/>
              </p:nvSpPr>
              <p:spPr>
                <a:xfrm>
                  <a:off x="3352916" y="3485357"/>
                  <a:ext cx="647473" cy="64750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r>
                    <a:rPr lang="en-US" baseline="-25000" dirty="0"/>
                    <a:t>2</a:t>
                  </a:r>
                  <a:endParaRPr lang="en-US" dirty="0"/>
                </a:p>
              </p:txBody>
            </p:sp>
          </p:grpSp>
          <p:sp>
            <p:nvSpPr>
              <p:cNvPr id="27" name="Oval 19"/>
              <p:cNvSpPr/>
              <p:nvPr/>
            </p:nvSpPr>
            <p:spPr>
              <a:xfrm>
                <a:off x="3488367" y="2529574"/>
                <a:ext cx="547862" cy="572797"/>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h</a:t>
                </a:r>
                <a:r>
                  <a:rPr lang="en-US" baseline="-25000" dirty="0"/>
                  <a:t>1</a:t>
                </a:r>
                <a:endParaRPr lang="en-US" dirty="0"/>
              </a:p>
            </p:txBody>
          </p:sp>
          <p:sp>
            <p:nvSpPr>
              <p:cNvPr id="28" name="Oval 20"/>
              <p:cNvSpPr/>
              <p:nvPr/>
            </p:nvSpPr>
            <p:spPr>
              <a:xfrm>
                <a:off x="4465353" y="2529574"/>
                <a:ext cx="547862" cy="572797"/>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h</a:t>
                </a:r>
                <a:r>
                  <a:rPr lang="en-US" baseline="-25000" dirty="0"/>
                  <a:t>2</a:t>
                </a:r>
                <a:endParaRPr lang="en-US" dirty="0"/>
              </a:p>
            </p:txBody>
          </p:sp>
          <p:cxnSp>
            <p:nvCxnSpPr>
              <p:cNvPr id="29" name="Straight Connector 23"/>
              <p:cNvCxnSpPr>
                <a:stCxn id="35" idx="0"/>
                <a:endCxn id="27" idx="4"/>
              </p:cNvCxnSpPr>
              <p:nvPr/>
            </p:nvCxnSpPr>
            <p:spPr>
              <a:xfrm flipV="1">
                <a:off x="3336974" y="3102371"/>
                <a:ext cx="425324" cy="758347"/>
              </a:xfrm>
              <a:prstGeom prst="line">
                <a:avLst/>
              </a:prstGeom>
            </p:spPr>
            <p:style>
              <a:lnRef idx="2">
                <a:schemeClr val="dk1"/>
              </a:lnRef>
              <a:fillRef idx="0">
                <a:schemeClr val="dk1"/>
              </a:fillRef>
              <a:effectRef idx="1">
                <a:schemeClr val="dk1"/>
              </a:effectRef>
              <a:fontRef idx="minor">
                <a:schemeClr val="tx1"/>
              </a:fontRef>
            </p:style>
          </p:cxnSp>
          <p:cxnSp>
            <p:nvCxnSpPr>
              <p:cNvPr id="30" name="Straight Connector 24"/>
              <p:cNvCxnSpPr>
                <a:stCxn id="35" idx="0"/>
                <a:endCxn id="28" idx="4"/>
              </p:cNvCxnSpPr>
              <p:nvPr/>
            </p:nvCxnSpPr>
            <p:spPr>
              <a:xfrm flipV="1">
                <a:off x="3336974" y="3102371"/>
                <a:ext cx="1402309" cy="758347"/>
              </a:xfrm>
              <a:prstGeom prst="line">
                <a:avLst/>
              </a:prstGeom>
            </p:spPr>
            <p:style>
              <a:lnRef idx="2">
                <a:schemeClr val="dk1"/>
              </a:lnRef>
              <a:fillRef idx="0">
                <a:schemeClr val="dk1"/>
              </a:fillRef>
              <a:effectRef idx="1">
                <a:schemeClr val="dk1"/>
              </a:effectRef>
              <a:fontRef idx="minor">
                <a:schemeClr val="tx1"/>
              </a:fontRef>
            </p:style>
          </p:cxnSp>
          <p:cxnSp>
            <p:nvCxnSpPr>
              <p:cNvPr id="31" name="Straight Connector 25"/>
              <p:cNvCxnSpPr>
                <a:stCxn id="37" idx="0"/>
                <a:endCxn id="27" idx="4"/>
              </p:cNvCxnSpPr>
              <p:nvPr/>
            </p:nvCxnSpPr>
            <p:spPr>
              <a:xfrm flipH="1" flipV="1">
                <a:off x="3762298" y="3102371"/>
                <a:ext cx="471688" cy="758347"/>
              </a:xfrm>
              <a:prstGeom prst="line">
                <a:avLst/>
              </a:prstGeom>
            </p:spPr>
            <p:style>
              <a:lnRef idx="2">
                <a:schemeClr val="dk1"/>
              </a:lnRef>
              <a:fillRef idx="0">
                <a:schemeClr val="dk1"/>
              </a:fillRef>
              <a:effectRef idx="1">
                <a:schemeClr val="dk1"/>
              </a:effectRef>
              <a:fontRef idx="minor">
                <a:schemeClr val="tx1"/>
              </a:fontRef>
            </p:style>
          </p:cxnSp>
          <p:cxnSp>
            <p:nvCxnSpPr>
              <p:cNvPr id="32" name="Straight Connector 26"/>
              <p:cNvCxnSpPr>
                <a:stCxn id="36" idx="0"/>
                <a:endCxn id="27" idx="4"/>
              </p:cNvCxnSpPr>
              <p:nvPr/>
            </p:nvCxnSpPr>
            <p:spPr>
              <a:xfrm flipH="1" flipV="1">
                <a:off x="3762298" y="3102371"/>
                <a:ext cx="1302221" cy="758347"/>
              </a:xfrm>
              <a:prstGeom prst="line">
                <a:avLst/>
              </a:prstGeom>
            </p:spPr>
            <p:style>
              <a:lnRef idx="2">
                <a:schemeClr val="dk1"/>
              </a:lnRef>
              <a:fillRef idx="0">
                <a:schemeClr val="dk1"/>
              </a:fillRef>
              <a:effectRef idx="1">
                <a:schemeClr val="dk1"/>
              </a:effectRef>
              <a:fontRef idx="minor">
                <a:schemeClr val="tx1"/>
              </a:fontRef>
            </p:style>
          </p:cxnSp>
          <p:cxnSp>
            <p:nvCxnSpPr>
              <p:cNvPr id="33" name="Straight Connector 27"/>
              <p:cNvCxnSpPr>
                <a:stCxn id="37" idx="0"/>
                <a:endCxn id="28" idx="4"/>
              </p:cNvCxnSpPr>
              <p:nvPr/>
            </p:nvCxnSpPr>
            <p:spPr>
              <a:xfrm flipV="1">
                <a:off x="4233986" y="3102371"/>
                <a:ext cx="505297" cy="758347"/>
              </a:xfrm>
              <a:prstGeom prst="line">
                <a:avLst/>
              </a:prstGeom>
            </p:spPr>
            <p:style>
              <a:lnRef idx="2">
                <a:schemeClr val="dk1"/>
              </a:lnRef>
              <a:fillRef idx="0">
                <a:schemeClr val="dk1"/>
              </a:fillRef>
              <a:effectRef idx="1">
                <a:schemeClr val="dk1"/>
              </a:effectRef>
              <a:fontRef idx="minor">
                <a:schemeClr val="tx1"/>
              </a:fontRef>
            </p:style>
          </p:cxnSp>
          <p:cxnSp>
            <p:nvCxnSpPr>
              <p:cNvPr id="34" name="Straight Connector 28"/>
              <p:cNvCxnSpPr>
                <a:stCxn id="36" idx="0"/>
                <a:endCxn id="28" idx="4"/>
              </p:cNvCxnSpPr>
              <p:nvPr/>
            </p:nvCxnSpPr>
            <p:spPr>
              <a:xfrm flipH="1" flipV="1">
                <a:off x="4739283" y="3102371"/>
                <a:ext cx="325235" cy="758347"/>
              </a:xfrm>
              <a:prstGeom prst="line">
                <a:avLst/>
              </a:prstGeom>
            </p:spPr>
            <p:style>
              <a:lnRef idx="2">
                <a:schemeClr val="dk1"/>
              </a:lnRef>
              <a:fillRef idx="0">
                <a:schemeClr val="dk1"/>
              </a:fillRef>
              <a:effectRef idx="1">
                <a:schemeClr val="dk1"/>
              </a:effectRef>
              <a:fontRef idx="minor">
                <a:schemeClr val="tx1"/>
              </a:fontRef>
            </p:style>
          </p:cxnSp>
        </p:grpSp>
      </p:grpSp>
      <p:graphicFrame>
        <p:nvGraphicFramePr>
          <p:cNvPr id="38" name="Objet 37"/>
          <p:cNvGraphicFramePr>
            <a:graphicFrameLocks noChangeAspect="1"/>
          </p:cNvGraphicFramePr>
          <p:nvPr>
            <p:extLst>
              <p:ext uri="{D42A27DB-BD31-4B8C-83A1-F6EECF244321}">
                <p14:modId xmlns:p14="http://schemas.microsoft.com/office/powerpoint/2010/main" val="1286797669"/>
              </p:ext>
            </p:extLst>
          </p:nvPr>
        </p:nvGraphicFramePr>
        <p:xfrm>
          <a:off x="3127020" y="3439376"/>
          <a:ext cx="495207" cy="523275"/>
        </p:xfrm>
        <a:graphic>
          <a:graphicData uri="http://schemas.openxmlformats.org/presentationml/2006/ole">
            <mc:AlternateContent xmlns:mc="http://schemas.openxmlformats.org/markup-compatibility/2006">
              <mc:Choice xmlns:v="urn:schemas-microsoft-com:vml" Requires="v">
                <p:oleObj spid="_x0000_s234526" name="…quation" r:id="rId4" imgW="215900" imgH="228600" progId="Equation.3">
                  <p:embed/>
                </p:oleObj>
              </mc:Choice>
              <mc:Fallback>
                <p:oleObj name="…quation" r:id="rId4" imgW="215900" imgH="228600" progId="Equation.3">
                  <p:embed/>
                  <p:pic>
                    <p:nvPicPr>
                      <p:cNvPr id="38" name="Objet 37"/>
                      <p:cNvPicPr/>
                      <p:nvPr/>
                    </p:nvPicPr>
                    <p:blipFill>
                      <a:blip r:embed="rId5"/>
                      <a:stretch>
                        <a:fillRect/>
                      </a:stretch>
                    </p:blipFill>
                    <p:spPr>
                      <a:xfrm>
                        <a:off x="3127020" y="3439376"/>
                        <a:ext cx="495207" cy="523275"/>
                      </a:xfrm>
                      <a:prstGeom prst="rect">
                        <a:avLst/>
                      </a:prstGeom>
                    </p:spPr>
                  </p:pic>
                </p:oleObj>
              </mc:Fallback>
            </mc:AlternateContent>
          </a:graphicData>
        </a:graphic>
      </p:graphicFrame>
      <p:sp>
        <p:nvSpPr>
          <p:cNvPr id="41" name="TextBox 24"/>
          <p:cNvSpPr txBox="1"/>
          <p:nvPr/>
        </p:nvSpPr>
        <p:spPr>
          <a:xfrm>
            <a:off x="1303482" y="5915097"/>
            <a:ext cx="6263963" cy="707886"/>
          </a:xfrm>
          <a:prstGeom prst="rect">
            <a:avLst/>
          </a:prstGeom>
          <a:noFill/>
        </p:spPr>
        <p:txBody>
          <a:bodyPr wrap="square" rtlCol="0">
            <a:spAutoFit/>
          </a:bodyPr>
          <a:lstStyle/>
          <a:p>
            <a:pPr algn="ctr"/>
            <a:r>
              <a:rPr lang="en-US" sz="2000" dirty="0">
                <a:solidFill>
                  <a:srgbClr val="FF6600"/>
                </a:solidFill>
              </a:rPr>
              <a:t>RBM explains data through their common features </a:t>
            </a:r>
          </a:p>
          <a:p>
            <a:pPr algn="ctr"/>
            <a:r>
              <a:rPr lang="en-US" sz="2000" dirty="0">
                <a:solidFill>
                  <a:srgbClr val="FF6600"/>
                </a:solidFill>
              </a:rPr>
              <a:t>Combinations of features can, in turn, generate new data</a:t>
            </a:r>
          </a:p>
        </p:txBody>
      </p:sp>
      <p:sp>
        <p:nvSpPr>
          <p:cNvPr id="3" name="ZoneTexte 2">
            <a:extLst>
              <a:ext uri="{FF2B5EF4-FFF2-40B4-BE49-F238E27FC236}">
                <a16:creationId xmlns:a16="http://schemas.microsoft.com/office/drawing/2014/main" id="{26637A89-F186-CB46-8D7C-C6816444B5D5}"/>
              </a:ext>
            </a:extLst>
          </p:cNvPr>
          <p:cNvSpPr txBox="1"/>
          <p:nvPr/>
        </p:nvSpPr>
        <p:spPr>
          <a:xfrm>
            <a:off x="5732955" y="2794648"/>
            <a:ext cx="381836" cy="369332"/>
          </a:xfrm>
          <a:prstGeom prst="rect">
            <a:avLst/>
          </a:prstGeom>
          <a:noFill/>
        </p:spPr>
        <p:txBody>
          <a:bodyPr wrap="none" rtlCol="0">
            <a:spAutoFit/>
          </a:bodyPr>
          <a:lstStyle/>
          <a:p>
            <a:r>
              <a:rPr lang="fr-FR" dirty="0"/>
              <a:t>M</a:t>
            </a:r>
          </a:p>
        </p:txBody>
      </p:sp>
    </p:spTree>
    <p:extLst>
      <p:ext uri="{BB962C8B-B14F-4D97-AF65-F5344CB8AC3E}">
        <p14:creationId xmlns:p14="http://schemas.microsoft.com/office/powerpoint/2010/main" val="1666937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250293"/>
            <a:ext cx="9144000" cy="1323439"/>
          </a:xfrm>
          <a:noFill/>
          <a:ln>
            <a:noFill/>
          </a:ln>
        </p:spPr>
        <p:txBody>
          <a:bodyPr/>
          <a:lstStyle/>
          <a:p>
            <a:r>
              <a:rPr lang="en-US" dirty="0">
                <a:solidFill>
                  <a:srgbClr val="FF0000"/>
                </a:solidFill>
              </a:rPr>
              <a:t>From coevolution to structure: </a:t>
            </a:r>
            <a:br>
              <a:rPr lang="en-US" dirty="0">
                <a:solidFill>
                  <a:srgbClr val="FF0000"/>
                </a:solidFill>
              </a:rPr>
            </a:br>
            <a:r>
              <a:rPr lang="en-US" dirty="0">
                <a:solidFill>
                  <a:srgbClr val="FF0000"/>
                </a:solidFill>
              </a:rPr>
              <a:t>Direct Coupling Analysis</a:t>
            </a:r>
          </a:p>
        </p:txBody>
      </p:sp>
      <p:pic>
        <p:nvPicPr>
          <p:cNvPr id="2" name="Picture 1" descr="MaxE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6827" y="1079404"/>
            <a:ext cx="4482358" cy="1941979"/>
          </a:xfrm>
          <a:prstGeom prst="rect">
            <a:avLst/>
          </a:prstGeom>
        </p:spPr>
      </p:pic>
      <p:sp>
        <p:nvSpPr>
          <p:cNvPr id="11" name="TextBox 10"/>
          <p:cNvSpPr txBox="1"/>
          <p:nvPr/>
        </p:nvSpPr>
        <p:spPr>
          <a:xfrm>
            <a:off x="5641764" y="5376716"/>
            <a:ext cx="3588739" cy="923330"/>
          </a:xfrm>
          <a:prstGeom prst="rect">
            <a:avLst/>
          </a:prstGeom>
          <a:noFill/>
        </p:spPr>
        <p:txBody>
          <a:bodyPr wrap="none" rtlCol="0">
            <a:spAutoFit/>
          </a:bodyPr>
          <a:lstStyle/>
          <a:p>
            <a:pPr algn="ctr"/>
            <a:r>
              <a:rPr lang="fr-FR" i="1" dirty="0" err="1">
                <a:solidFill>
                  <a:srgbClr val="FF6600"/>
                </a:solidFill>
              </a:rPr>
              <a:t>Weigt</a:t>
            </a:r>
            <a:r>
              <a:rPr lang="fr-FR" i="1" dirty="0">
                <a:solidFill>
                  <a:srgbClr val="FF6600"/>
                </a:solidFill>
              </a:rPr>
              <a:t> et al. PNAS 2009</a:t>
            </a:r>
          </a:p>
          <a:p>
            <a:pPr algn="ctr"/>
            <a:r>
              <a:rPr lang="fr-FR" i="1" dirty="0">
                <a:solidFill>
                  <a:srgbClr val="FF6600"/>
                </a:solidFill>
              </a:rPr>
              <a:t>Morcos et al., PNAS 2011</a:t>
            </a:r>
          </a:p>
          <a:p>
            <a:pPr algn="ctr"/>
            <a:r>
              <a:rPr lang="fr-FR" i="1" dirty="0">
                <a:solidFill>
                  <a:srgbClr val="FF6600"/>
                </a:solidFill>
              </a:rPr>
              <a:t>S.C, M. </a:t>
            </a:r>
            <a:r>
              <a:rPr lang="fr-FR" i="1" dirty="0" err="1">
                <a:solidFill>
                  <a:srgbClr val="FF6600"/>
                </a:solidFill>
              </a:rPr>
              <a:t>Figliuzzi</a:t>
            </a:r>
            <a:r>
              <a:rPr lang="fr-FR" i="1" dirty="0">
                <a:solidFill>
                  <a:srgbClr val="FF6600"/>
                </a:solidFill>
              </a:rPr>
              <a:t>, .. </a:t>
            </a:r>
            <a:r>
              <a:rPr lang="fr-FR" i="1" dirty="0" err="1">
                <a:solidFill>
                  <a:srgbClr val="FF6600"/>
                </a:solidFill>
              </a:rPr>
              <a:t>Weigt</a:t>
            </a:r>
            <a:r>
              <a:rPr lang="fr-FR" i="1" dirty="0">
                <a:solidFill>
                  <a:srgbClr val="FF6600"/>
                </a:solidFill>
              </a:rPr>
              <a:t> ROPP 2017 </a:t>
            </a:r>
            <a:endParaRPr lang="en-US" i="1" dirty="0">
              <a:solidFill>
                <a:srgbClr val="FF6600"/>
              </a:solidFill>
            </a:endParaRPr>
          </a:p>
        </p:txBody>
      </p:sp>
      <p:sp>
        <p:nvSpPr>
          <p:cNvPr id="13" name="TextBox 12"/>
          <p:cNvSpPr txBox="1"/>
          <p:nvPr/>
        </p:nvSpPr>
        <p:spPr>
          <a:xfrm>
            <a:off x="5575485" y="3708400"/>
            <a:ext cx="3174815" cy="923330"/>
          </a:xfrm>
          <a:prstGeom prst="rect">
            <a:avLst/>
          </a:prstGeom>
          <a:noFill/>
        </p:spPr>
        <p:txBody>
          <a:bodyPr wrap="square" rtlCol="0">
            <a:spAutoFit/>
          </a:bodyPr>
          <a:lstStyle/>
          <a:p>
            <a:pPr algn="ctr"/>
            <a:r>
              <a:rPr lang="en-US" i="1" dirty="0"/>
              <a:t>Visualization of the largest </a:t>
            </a:r>
          </a:p>
          <a:p>
            <a:pPr algn="ctr"/>
            <a:r>
              <a:rPr lang="en-US" i="1" dirty="0"/>
              <a:t>couplings inferred for the WW domain</a:t>
            </a:r>
          </a:p>
        </p:txBody>
      </p:sp>
      <p:pic>
        <p:nvPicPr>
          <p:cNvPr id="16" name="Picture 15" descr="vmdscene.dat.tga"/>
          <p:cNvPicPr>
            <a:picLocks noChangeAspect="1"/>
          </p:cNvPicPr>
          <p:nvPr/>
        </p:nvPicPr>
        <p:blipFill rotWithShape="1">
          <a:blip r:embed="rId3">
            <a:extLst>
              <a:ext uri="{28A0092B-C50C-407E-A947-70E740481C1C}">
                <a14:useLocalDpi xmlns:a14="http://schemas.microsoft.com/office/drawing/2010/main" val="0"/>
              </a:ext>
            </a:extLst>
          </a:blip>
          <a:srcRect l="34110" t="31774" r="17450" b="17649"/>
          <a:stretch/>
        </p:blipFill>
        <p:spPr>
          <a:xfrm>
            <a:off x="2223427" y="2995983"/>
            <a:ext cx="3047073" cy="3181497"/>
          </a:xfrm>
          <a:prstGeom prst="rect">
            <a:avLst/>
          </a:prstGeom>
        </p:spPr>
      </p:pic>
      <p:cxnSp>
        <p:nvCxnSpPr>
          <p:cNvPr id="18" name="Straight Connector 17"/>
          <p:cNvCxnSpPr>
            <a:cxnSpLocks noChangeAspect="1"/>
          </p:cNvCxnSpPr>
          <p:nvPr/>
        </p:nvCxnSpPr>
        <p:spPr>
          <a:xfrm flipV="1">
            <a:off x="3263900" y="3708400"/>
            <a:ext cx="279400" cy="292100"/>
          </a:xfrm>
          <a:prstGeom prst="line">
            <a:avLst/>
          </a:prstGeom>
          <a:ln w="38100" cmpd="sng"/>
        </p:spPr>
        <p:style>
          <a:lnRef idx="2">
            <a:schemeClr val="accent3"/>
          </a:lnRef>
          <a:fillRef idx="0">
            <a:schemeClr val="accent3"/>
          </a:fillRef>
          <a:effectRef idx="1">
            <a:schemeClr val="accent3"/>
          </a:effectRef>
          <a:fontRef idx="minor">
            <a:schemeClr val="tx1"/>
          </a:fontRef>
        </p:style>
      </p:cxnSp>
      <p:cxnSp>
        <p:nvCxnSpPr>
          <p:cNvPr id="19" name="Straight Connector 18"/>
          <p:cNvCxnSpPr>
            <a:cxnSpLocks noChangeAspect="1"/>
          </p:cNvCxnSpPr>
          <p:nvPr/>
        </p:nvCxnSpPr>
        <p:spPr>
          <a:xfrm flipV="1">
            <a:off x="3898900" y="4000500"/>
            <a:ext cx="381000" cy="508000"/>
          </a:xfrm>
          <a:prstGeom prst="line">
            <a:avLst/>
          </a:prstGeom>
          <a:ln w="38100" cmpd="sng"/>
        </p:spPr>
        <p:style>
          <a:lnRef idx="2">
            <a:schemeClr val="accent3"/>
          </a:lnRef>
          <a:fillRef idx="0">
            <a:schemeClr val="accent3"/>
          </a:fillRef>
          <a:effectRef idx="1">
            <a:schemeClr val="accent3"/>
          </a:effectRef>
          <a:fontRef idx="minor">
            <a:schemeClr val="tx1"/>
          </a:fontRef>
        </p:style>
      </p:cxnSp>
      <p:cxnSp>
        <p:nvCxnSpPr>
          <p:cNvPr id="21" name="Straight Connector 20"/>
          <p:cNvCxnSpPr>
            <a:cxnSpLocks noChangeAspect="1"/>
          </p:cNvCxnSpPr>
          <p:nvPr/>
        </p:nvCxnSpPr>
        <p:spPr>
          <a:xfrm flipV="1">
            <a:off x="3136900" y="4330700"/>
            <a:ext cx="558800" cy="330200"/>
          </a:xfrm>
          <a:prstGeom prst="line">
            <a:avLst/>
          </a:prstGeom>
          <a:ln w="38100" cmpd="sng"/>
        </p:spPr>
        <p:style>
          <a:lnRef idx="2">
            <a:schemeClr val="accent3"/>
          </a:lnRef>
          <a:fillRef idx="0">
            <a:schemeClr val="accent3"/>
          </a:fillRef>
          <a:effectRef idx="1">
            <a:schemeClr val="accent3"/>
          </a:effectRef>
          <a:fontRef idx="minor">
            <a:schemeClr val="tx1"/>
          </a:fontRef>
        </p:style>
      </p:cxnSp>
      <p:cxnSp>
        <p:nvCxnSpPr>
          <p:cNvPr id="36" name="Straight Connector 35"/>
          <p:cNvCxnSpPr/>
          <p:nvPr/>
        </p:nvCxnSpPr>
        <p:spPr>
          <a:xfrm>
            <a:off x="2806700" y="3835247"/>
            <a:ext cx="1574800" cy="1028853"/>
          </a:xfrm>
          <a:prstGeom prst="line">
            <a:avLst/>
          </a:prstGeom>
          <a:ln w="38100" cmpd="sng">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1" name="Straight Connector 40"/>
          <p:cNvCxnSpPr/>
          <p:nvPr/>
        </p:nvCxnSpPr>
        <p:spPr>
          <a:xfrm>
            <a:off x="3543300" y="4953000"/>
            <a:ext cx="1054100" cy="50800"/>
          </a:xfrm>
          <a:prstGeom prst="line">
            <a:avLst/>
          </a:prstGeom>
          <a:ln w="38100" cmpd="sng"/>
        </p:spPr>
        <p:style>
          <a:lnRef idx="2">
            <a:schemeClr val="accent3"/>
          </a:lnRef>
          <a:fillRef idx="0">
            <a:schemeClr val="accent3"/>
          </a:fillRef>
          <a:effectRef idx="1">
            <a:schemeClr val="accent3"/>
          </a:effectRef>
          <a:fontRef idx="minor">
            <a:schemeClr val="tx1"/>
          </a:fontRef>
        </p:style>
      </p:cxnSp>
      <p:cxnSp>
        <p:nvCxnSpPr>
          <p:cNvPr id="42" name="Straight Connector 41"/>
          <p:cNvCxnSpPr>
            <a:cxnSpLocks noChangeAspect="1"/>
          </p:cNvCxnSpPr>
          <p:nvPr/>
        </p:nvCxnSpPr>
        <p:spPr>
          <a:xfrm flipV="1">
            <a:off x="4241800" y="4279900"/>
            <a:ext cx="330200" cy="440267"/>
          </a:xfrm>
          <a:prstGeom prst="line">
            <a:avLst/>
          </a:prstGeom>
          <a:ln w="38100" cmpd="sng"/>
        </p:spPr>
        <p:style>
          <a:lnRef idx="2">
            <a:schemeClr val="accent3"/>
          </a:lnRef>
          <a:fillRef idx="0">
            <a:schemeClr val="accent3"/>
          </a:fillRef>
          <a:effectRef idx="1">
            <a:schemeClr val="accent3"/>
          </a:effectRef>
          <a:fontRef idx="minor">
            <a:schemeClr val="tx1"/>
          </a:fontRef>
        </p:style>
      </p:cxnSp>
      <p:cxnSp>
        <p:nvCxnSpPr>
          <p:cNvPr id="45" name="Straight Connector 44"/>
          <p:cNvCxnSpPr>
            <a:cxnSpLocks noChangeAspect="1"/>
          </p:cNvCxnSpPr>
          <p:nvPr/>
        </p:nvCxnSpPr>
        <p:spPr>
          <a:xfrm flipV="1">
            <a:off x="3670300" y="3784447"/>
            <a:ext cx="381000" cy="508000"/>
          </a:xfrm>
          <a:prstGeom prst="line">
            <a:avLst/>
          </a:prstGeom>
          <a:ln w="38100" cmpd="sng"/>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040562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fig5b_#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31440"/>
            <a:ext cx="5435600" cy="3261360"/>
          </a:xfrm>
          <a:prstGeom prst="rect">
            <a:avLst/>
          </a:prstGeom>
        </p:spPr>
      </p:pic>
      <p:pic>
        <p:nvPicPr>
          <p:cNvPr id="8" name="Image 7" descr="fig5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1" y="1624475"/>
            <a:ext cx="5067300" cy="979025"/>
          </a:xfrm>
          <a:prstGeom prst="rect">
            <a:avLst/>
          </a:prstGeom>
        </p:spPr>
      </p:pic>
      <p:sp>
        <p:nvSpPr>
          <p:cNvPr id="2" name="Rectangle 1">
            <a:extLst>
              <a:ext uri="{FF2B5EF4-FFF2-40B4-BE49-F238E27FC236}">
                <a16:creationId xmlns:a16="http://schemas.microsoft.com/office/drawing/2014/main" id="{26D36A30-1ACF-E04C-8F14-FB5E01E92114}"/>
              </a:ext>
            </a:extLst>
          </p:cNvPr>
          <p:cNvSpPr/>
          <p:nvPr/>
        </p:nvSpPr>
        <p:spPr>
          <a:xfrm>
            <a:off x="4772341" y="6181492"/>
            <a:ext cx="1899174" cy="369332"/>
          </a:xfrm>
          <a:prstGeom prst="rect">
            <a:avLst/>
          </a:prstGeom>
        </p:spPr>
        <p:txBody>
          <a:bodyPr wrap="none">
            <a:spAutoFit/>
          </a:bodyPr>
          <a:lstStyle/>
          <a:p>
            <a:r>
              <a:rPr lang="en-US" b="1" dirty="0">
                <a:solidFill>
                  <a:srgbClr val="FF0000"/>
                </a:solidFill>
              </a:rPr>
              <a:t>A contact mode    </a:t>
            </a:r>
          </a:p>
        </p:txBody>
      </p:sp>
      <p:sp>
        <p:nvSpPr>
          <p:cNvPr id="6" name="Title 5">
            <a:extLst>
              <a:ext uri="{FF2B5EF4-FFF2-40B4-BE49-F238E27FC236}">
                <a16:creationId xmlns:a16="http://schemas.microsoft.com/office/drawing/2014/main" id="{5E563388-D3CC-A34B-A519-FAE76B090AD7}"/>
              </a:ext>
            </a:extLst>
          </p:cNvPr>
          <p:cNvSpPr txBox="1">
            <a:spLocks/>
          </p:cNvSpPr>
          <p:nvPr/>
        </p:nvSpPr>
        <p:spPr>
          <a:xfrm>
            <a:off x="-1" y="51749"/>
            <a:ext cx="8811491" cy="646331"/>
          </a:xfrm>
          <a:prstGeom prst="rect">
            <a:avLst/>
          </a:prstGeom>
          <a:noFill/>
        </p:spPr>
        <p:txBody>
          <a:bodyPr vert="horz" wrap="square" lIns="91440" tIns="45720" rIns="91440" bIns="45720" rtlCol="0" anchor="ctr">
            <a:spAutoFit/>
          </a:bodyPr>
          <a:lstStyle>
            <a:lvl1pPr algn="ctr" defTabSz="457200" rtl="0" eaLnBrk="1" latinLnBrk="0" hangingPunct="1">
              <a:spcBef>
                <a:spcPct val="0"/>
              </a:spcBef>
              <a:buNone/>
              <a:defRPr lang="en-US" sz="4000" kern="1200">
                <a:solidFill>
                  <a:schemeClr val="bg1"/>
                </a:solidFill>
                <a:latin typeface="+mn-lt"/>
                <a:ea typeface="+mn-ea"/>
                <a:cs typeface="Times New Roman" pitchFamily="18" charset="0"/>
              </a:defRPr>
            </a:lvl1pPr>
          </a:lstStyle>
          <a:p>
            <a:r>
              <a:rPr lang="fr-FR" sz="3600" b="1" dirty="0">
                <a:solidFill>
                  <a:srgbClr val="FF0000"/>
                </a:solidFill>
              </a:rPr>
              <a:t>RBM </a:t>
            </a:r>
            <a:r>
              <a:rPr lang="fr-FR" sz="3600" b="1" dirty="0" err="1">
                <a:solidFill>
                  <a:srgbClr val="FF0000"/>
                </a:solidFill>
              </a:rPr>
              <a:t>Weights</a:t>
            </a:r>
            <a:r>
              <a:rPr lang="fr-FR" sz="3600" b="1" dirty="0">
                <a:solidFill>
                  <a:srgbClr val="FF0000"/>
                </a:solidFill>
              </a:rPr>
              <a:t> </a:t>
            </a:r>
            <a:r>
              <a:rPr lang="fr-FR" sz="3600" b="1" dirty="0" err="1">
                <a:solidFill>
                  <a:srgbClr val="FF0000"/>
                </a:solidFill>
              </a:rPr>
              <a:t>reflect</a:t>
            </a:r>
            <a:r>
              <a:rPr lang="fr-FR" sz="3600" b="1" dirty="0">
                <a:solidFill>
                  <a:srgbClr val="FF0000"/>
                </a:solidFill>
              </a:rPr>
              <a:t> structural </a:t>
            </a:r>
            <a:r>
              <a:rPr lang="fr-FR" sz="3600" b="1" dirty="0" err="1">
                <a:solidFill>
                  <a:srgbClr val="FF0000"/>
                </a:solidFill>
              </a:rPr>
              <a:t>constraints</a:t>
            </a:r>
            <a:endParaRPr lang="fr-FR" sz="3600" b="1" dirty="0">
              <a:solidFill>
                <a:srgbClr val="FF0000"/>
              </a:solidFill>
            </a:endParaRPr>
          </a:p>
        </p:txBody>
      </p:sp>
      <p:grpSp>
        <p:nvGrpSpPr>
          <p:cNvPr id="9" name="Group 58">
            <a:extLst>
              <a:ext uri="{FF2B5EF4-FFF2-40B4-BE49-F238E27FC236}">
                <a16:creationId xmlns:a16="http://schemas.microsoft.com/office/drawing/2014/main" id="{F1D593A5-1076-1A49-91ED-CA7E7DBF1751}"/>
              </a:ext>
            </a:extLst>
          </p:cNvPr>
          <p:cNvGrpSpPr/>
          <p:nvPr/>
        </p:nvGrpSpPr>
        <p:grpSpPr>
          <a:xfrm>
            <a:off x="6428238" y="1125126"/>
            <a:ext cx="1977637" cy="1187061"/>
            <a:chOff x="-462634" y="3478467"/>
            <a:chExt cx="1977637" cy="1187061"/>
          </a:xfrm>
        </p:grpSpPr>
        <p:cxnSp>
          <p:nvCxnSpPr>
            <p:cNvPr id="10" name="Straight Connector 17">
              <a:extLst>
                <a:ext uri="{FF2B5EF4-FFF2-40B4-BE49-F238E27FC236}">
                  <a16:creationId xmlns:a16="http://schemas.microsoft.com/office/drawing/2014/main" id="{553DCB0E-5C90-EB4A-8B06-59417A4AEE15}"/>
                </a:ext>
              </a:extLst>
            </p:cNvPr>
            <p:cNvCxnSpPr>
              <a:cxnSpLocks/>
              <a:stCxn id="23" idx="0"/>
            </p:cNvCxnSpPr>
            <p:nvPr/>
          </p:nvCxnSpPr>
          <p:spPr>
            <a:xfrm flipH="1" flipV="1">
              <a:off x="-462634" y="3799451"/>
              <a:ext cx="685421" cy="534548"/>
            </a:xfrm>
            <a:prstGeom prst="line">
              <a:avLst/>
            </a:prstGeom>
          </p:spPr>
          <p:style>
            <a:lnRef idx="2">
              <a:schemeClr val="dk1"/>
            </a:lnRef>
            <a:fillRef idx="0">
              <a:schemeClr val="dk1"/>
            </a:fillRef>
            <a:effectRef idx="1">
              <a:schemeClr val="dk1"/>
            </a:effectRef>
            <a:fontRef idx="minor">
              <a:schemeClr val="tx1"/>
            </a:fontRef>
          </p:style>
        </p:cxnSp>
        <p:cxnSp>
          <p:nvCxnSpPr>
            <p:cNvPr id="11" name="Straight Connector 18">
              <a:extLst>
                <a:ext uri="{FF2B5EF4-FFF2-40B4-BE49-F238E27FC236}">
                  <a16:creationId xmlns:a16="http://schemas.microsoft.com/office/drawing/2014/main" id="{16FC7528-2F3E-3748-8C8D-1D6DF222E626}"/>
                </a:ext>
              </a:extLst>
            </p:cNvPr>
            <p:cNvCxnSpPr>
              <a:stCxn id="23" idx="0"/>
              <a:endCxn id="29" idx="4"/>
            </p:cNvCxnSpPr>
            <p:nvPr/>
          </p:nvCxnSpPr>
          <p:spPr>
            <a:xfrm flipV="1">
              <a:off x="222787" y="3799451"/>
              <a:ext cx="383753" cy="534548"/>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9">
              <a:extLst>
                <a:ext uri="{FF2B5EF4-FFF2-40B4-BE49-F238E27FC236}">
                  <a16:creationId xmlns:a16="http://schemas.microsoft.com/office/drawing/2014/main" id="{0C982874-BD7A-6D4E-9C17-E10090491E5D}"/>
                </a:ext>
              </a:extLst>
            </p:cNvPr>
            <p:cNvCxnSpPr>
              <a:cxnSpLocks/>
              <a:stCxn id="25" idx="0"/>
            </p:cNvCxnSpPr>
            <p:nvPr/>
          </p:nvCxnSpPr>
          <p:spPr>
            <a:xfrm flipH="1" flipV="1">
              <a:off x="-462634" y="3799451"/>
              <a:ext cx="1069174" cy="534548"/>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20">
              <a:extLst>
                <a:ext uri="{FF2B5EF4-FFF2-40B4-BE49-F238E27FC236}">
                  <a16:creationId xmlns:a16="http://schemas.microsoft.com/office/drawing/2014/main" id="{B3C95DEF-F13A-1346-A49C-FEAAE4C0C24F}"/>
                </a:ext>
              </a:extLst>
            </p:cNvPr>
            <p:cNvCxnSpPr>
              <a:cxnSpLocks/>
              <a:stCxn id="24" idx="0"/>
            </p:cNvCxnSpPr>
            <p:nvPr/>
          </p:nvCxnSpPr>
          <p:spPr>
            <a:xfrm flipH="1" flipV="1">
              <a:off x="-462634" y="3799451"/>
              <a:ext cx="1808208" cy="534548"/>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21">
              <a:extLst>
                <a:ext uri="{FF2B5EF4-FFF2-40B4-BE49-F238E27FC236}">
                  <a16:creationId xmlns:a16="http://schemas.microsoft.com/office/drawing/2014/main" id="{34EF74C7-88EC-7148-A13B-C19F63721D6E}"/>
                </a:ext>
              </a:extLst>
            </p:cNvPr>
            <p:cNvCxnSpPr>
              <a:stCxn id="25" idx="0"/>
              <a:endCxn id="29" idx="4"/>
            </p:cNvCxnSpPr>
            <p:nvPr/>
          </p:nvCxnSpPr>
          <p:spPr>
            <a:xfrm flipV="1">
              <a:off x="606540" y="3799451"/>
              <a:ext cx="0" cy="534548"/>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22">
              <a:extLst>
                <a:ext uri="{FF2B5EF4-FFF2-40B4-BE49-F238E27FC236}">
                  <a16:creationId xmlns:a16="http://schemas.microsoft.com/office/drawing/2014/main" id="{C69BE262-7357-8D47-9A82-5E51877AE4A1}"/>
                </a:ext>
              </a:extLst>
            </p:cNvPr>
            <p:cNvCxnSpPr>
              <a:stCxn id="24" idx="0"/>
              <a:endCxn id="29" idx="4"/>
            </p:cNvCxnSpPr>
            <p:nvPr/>
          </p:nvCxnSpPr>
          <p:spPr>
            <a:xfrm flipH="1" flipV="1">
              <a:off x="606540" y="3799451"/>
              <a:ext cx="739034" cy="534548"/>
            </a:xfrm>
            <a:prstGeom prst="line">
              <a:avLst/>
            </a:prstGeom>
          </p:spPr>
          <p:style>
            <a:lnRef idx="2">
              <a:schemeClr val="dk1"/>
            </a:lnRef>
            <a:fillRef idx="0">
              <a:schemeClr val="dk1"/>
            </a:fillRef>
            <a:effectRef idx="1">
              <a:schemeClr val="dk1"/>
            </a:effectRef>
            <a:fontRef idx="minor">
              <a:schemeClr val="tx1"/>
            </a:fontRef>
          </p:style>
        </p:cxnSp>
        <p:grpSp>
          <p:nvGrpSpPr>
            <p:cNvPr id="16" name="Group 23">
              <a:extLst>
                <a:ext uri="{FF2B5EF4-FFF2-40B4-BE49-F238E27FC236}">
                  <a16:creationId xmlns:a16="http://schemas.microsoft.com/office/drawing/2014/main" id="{7B586A3A-8996-6C40-840F-C622CD848D48}"/>
                </a:ext>
              </a:extLst>
            </p:cNvPr>
            <p:cNvGrpSpPr/>
            <p:nvPr/>
          </p:nvGrpSpPr>
          <p:grpSpPr>
            <a:xfrm>
              <a:off x="463176" y="3478467"/>
              <a:ext cx="643342" cy="320986"/>
              <a:chOff x="3687746" y="2257965"/>
              <a:chExt cx="1463581" cy="700178"/>
            </a:xfrm>
          </p:grpSpPr>
          <p:sp>
            <p:nvSpPr>
              <p:cNvPr id="29" name="Oval 36">
                <a:extLst>
                  <a:ext uri="{FF2B5EF4-FFF2-40B4-BE49-F238E27FC236}">
                    <a16:creationId xmlns:a16="http://schemas.microsoft.com/office/drawing/2014/main" id="{3D7F5E77-667A-0042-A6FD-7806F2E7519B}"/>
                  </a:ext>
                </a:extLst>
              </p:cNvPr>
              <p:cNvSpPr/>
              <p:nvPr/>
            </p:nvSpPr>
            <p:spPr>
              <a:xfrm>
                <a:off x="3687746" y="2318409"/>
                <a:ext cx="652292" cy="63973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1" name="Oval 38">
                <a:extLst>
                  <a:ext uri="{FF2B5EF4-FFF2-40B4-BE49-F238E27FC236}">
                    <a16:creationId xmlns:a16="http://schemas.microsoft.com/office/drawing/2014/main" id="{AC349519-760A-E74A-AB51-0B3D23656155}"/>
                  </a:ext>
                </a:extLst>
              </p:cNvPr>
              <p:cNvSpPr/>
              <p:nvPr/>
            </p:nvSpPr>
            <p:spPr>
              <a:xfrm>
                <a:off x="4499035" y="2257965"/>
                <a:ext cx="652292" cy="63973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grpSp>
          <p:nvGrpSpPr>
            <p:cNvPr id="17" name="Group 24">
              <a:extLst>
                <a:ext uri="{FF2B5EF4-FFF2-40B4-BE49-F238E27FC236}">
                  <a16:creationId xmlns:a16="http://schemas.microsoft.com/office/drawing/2014/main" id="{EFA5A586-F2BE-DD46-86A4-68DB3950AE2A}"/>
                </a:ext>
              </a:extLst>
            </p:cNvPr>
            <p:cNvGrpSpPr/>
            <p:nvPr/>
          </p:nvGrpSpPr>
          <p:grpSpPr>
            <a:xfrm>
              <a:off x="-319271" y="4333999"/>
              <a:ext cx="1834274" cy="331529"/>
              <a:chOff x="1907704" y="4124176"/>
              <a:chExt cx="4172909" cy="723177"/>
            </a:xfrm>
          </p:grpSpPr>
          <p:sp>
            <p:nvSpPr>
              <p:cNvPr id="23" name="Oval 30">
                <a:extLst>
                  <a:ext uri="{FF2B5EF4-FFF2-40B4-BE49-F238E27FC236}">
                    <a16:creationId xmlns:a16="http://schemas.microsoft.com/office/drawing/2014/main" id="{449CCC82-5699-6F42-AA8C-A10C42A9105F}"/>
                  </a:ext>
                </a:extLst>
              </p:cNvPr>
              <p:cNvSpPr/>
              <p:nvPr/>
            </p:nvSpPr>
            <p:spPr>
              <a:xfrm>
                <a:off x="2755421" y="4124176"/>
                <a:ext cx="770891" cy="72317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31">
                <a:extLst>
                  <a:ext uri="{FF2B5EF4-FFF2-40B4-BE49-F238E27FC236}">
                    <a16:creationId xmlns:a16="http://schemas.microsoft.com/office/drawing/2014/main" id="{B62946F4-9B08-A841-B4FE-06DDBB2796C5}"/>
                  </a:ext>
                </a:extLst>
              </p:cNvPr>
              <p:cNvSpPr/>
              <p:nvPr/>
            </p:nvSpPr>
            <p:spPr>
              <a:xfrm>
                <a:off x="5309722" y="4124176"/>
                <a:ext cx="770891" cy="72317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32">
                <a:extLst>
                  <a:ext uri="{FF2B5EF4-FFF2-40B4-BE49-F238E27FC236}">
                    <a16:creationId xmlns:a16="http://schemas.microsoft.com/office/drawing/2014/main" id="{45668E85-7B02-CE4B-B73F-12CC6F9B8834}"/>
                  </a:ext>
                </a:extLst>
              </p:cNvPr>
              <p:cNvSpPr/>
              <p:nvPr/>
            </p:nvSpPr>
            <p:spPr>
              <a:xfrm>
                <a:off x="3628447" y="4124176"/>
                <a:ext cx="770891" cy="72317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33">
                <a:extLst>
                  <a:ext uri="{FF2B5EF4-FFF2-40B4-BE49-F238E27FC236}">
                    <a16:creationId xmlns:a16="http://schemas.microsoft.com/office/drawing/2014/main" id="{70A88285-C425-BB45-AD97-9B9877CE3822}"/>
                  </a:ext>
                </a:extLst>
              </p:cNvPr>
              <p:cNvSpPr/>
              <p:nvPr/>
            </p:nvSpPr>
            <p:spPr>
              <a:xfrm>
                <a:off x="1907704" y="4124176"/>
                <a:ext cx="770891" cy="72317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34">
                <a:extLst>
                  <a:ext uri="{FF2B5EF4-FFF2-40B4-BE49-F238E27FC236}">
                    <a16:creationId xmlns:a16="http://schemas.microsoft.com/office/drawing/2014/main" id="{6725DEE2-9C5A-6E40-AB3F-492E2EB1FDA5}"/>
                  </a:ext>
                </a:extLst>
              </p:cNvPr>
              <p:cNvSpPr/>
              <p:nvPr/>
            </p:nvSpPr>
            <p:spPr>
              <a:xfrm>
                <a:off x="4471041" y="4124176"/>
                <a:ext cx="770891" cy="72317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8" name="Straight Connector 25">
              <a:extLst>
                <a:ext uri="{FF2B5EF4-FFF2-40B4-BE49-F238E27FC236}">
                  <a16:creationId xmlns:a16="http://schemas.microsoft.com/office/drawing/2014/main" id="{757A8156-031C-9F4D-A9AE-CA8A668AC62D}"/>
                </a:ext>
              </a:extLst>
            </p:cNvPr>
            <p:cNvCxnSpPr>
              <a:cxnSpLocks/>
            </p:cNvCxnSpPr>
            <p:nvPr/>
          </p:nvCxnSpPr>
          <p:spPr>
            <a:xfrm flipH="1" flipV="1">
              <a:off x="-90005" y="3799451"/>
              <a:ext cx="1056883" cy="534550"/>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26">
              <a:extLst>
                <a:ext uri="{FF2B5EF4-FFF2-40B4-BE49-F238E27FC236}">
                  <a16:creationId xmlns:a16="http://schemas.microsoft.com/office/drawing/2014/main" id="{60E8E842-91F4-E546-BA47-68E5841FDD75}"/>
                </a:ext>
              </a:extLst>
            </p:cNvPr>
            <p:cNvCxnSpPr>
              <a:cxnSpLocks/>
              <a:stCxn id="26" idx="0"/>
            </p:cNvCxnSpPr>
            <p:nvPr/>
          </p:nvCxnSpPr>
          <p:spPr>
            <a:xfrm flipH="1" flipV="1">
              <a:off x="-462634" y="3799451"/>
              <a:ext cx="312792" cy="534548"/>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27">
              <a:extLst>
                <a:ext uri="{FF2B5EF4-FFF2-40B4-BE49-F238E27FC236}">
                  <a16:creationId xmlns:a16="http://schemas.microsoft.com/office/drawing/2014/main" id="{B14B9A39-B1DE-1744-B171-1AE2F2698739}"/>
                </a:ext>
              </a:extLst>
            </p:cNvPr>
            <p:cNvCxnSpPr>
              <a:cxnSpLocks/>
              <a:stCxn id="26" idx="0"/>
            </p:cNvCxnSpPr>
            <p:nvPr/>
          </p:nvCxnSpPr>
          <p:spPr>
            <a:xfrm flipV="1">
              <a:off x="-149842" y="3799451"/>
              <a:ext cx="59837" cy="534548"/>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8">
              <a:extLst>
                <a:ext uri="{FF2B5EF4-FFF2-40B4-BE49-F238E27FC236}">
                  <a16:creationId xmlns:a16="http://schemas.microsoft.com/office/drawing/2014/main" id="{742540A7-05D5-2149-AE0D-4DA549AA9928}"/>
                </a:ext>
              </a:extLst>
            </p:cNvPr>
            <p:cNvCxnSpPr>
              <a:stCxn id="27" idx="0"/>
              <a:endCxn id="31" idx="4"/>
            </p:cNvCxnSpPr>
            <p:nvPr/>
          </p:nvCxnSpPr>
          <p:spPr>
            <a:xfrm flipH="1" flipV="1">
              <a:off x="963155" y="3771743"/>
              <a:ext cx="13762" cy="562256"/>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9">
              <a:extLst>
                <a:ext uri="{FF2B5EF4-FFF2-40B4-BE49-F238E27FC236}">
                  <a16:creationId xmlns:a16="http://schemas.microsoft.com/office/drawing/2014/main" id="{4CC011AA-4007-3A44-A75A-7F637A4413C5}"/>
                </a:ext>
              </a:extLst>
            </p:cNvPr>
            <p:cNvCxnSpPr>
              <a:stCxn id="24" idx="0"/>
              <a:endCxn id="31" idx="4"/>
            </p:cNvCxnSpPr>
            <p:nvPr/>
          </p:nvCxnSpPr>
          <p:spPr>
            <a:xfrm flipH="1" flipV="1">
              <a:off x="963155" y="3771743"/>
              <a:ext cx="382419" cy="562256"/>
            </a:xfrm>
            <a:prstGeom prst="line">
              <a:avLst/>
            </a:prstGeom>
          </p:spPr>
          <p:style>
            <a:lnRef idx="2">
              <a:schemeClr val="dk1"/>
            </a:lnRef>
            <a:fillRef idx="0">
              <a:schemeClr val="dk1"/>
            </a:fillRef>
            <a:effectRef idx="1">
              <a:schemeClr val="dk1"/>
            </a:effectRef>
            <a:fontRef idx="minor">
              <a:schemeClr val="tx1"/>
            </a:fontRef>
          </p:style>
        </p:cxnSp>
      </p:grpSp>
      <p:sp>
        <p:nvSpPr>
          <p:cNvPr id="36" name="Oval 36">
            <a:extLst>
              <a:ext uri="{FF2B5EF4-FFF2-40B4-BE49-F238E27FC236}">
                <a16:creationId xmlns:a16="http://schemas.microsoft.com/office/drawing/2014/main" id="{447FD2E9-3434-F045-975E-3F50C2FEC2B6}"/>
              </a:ext>
            </a:extLst>
          </p:cNvPr>
          <p:cNvSpPr/>
          <p:nvPr/>
        </p:nvSpPr>
        <p:spPr>
          <a:xfrm>
            <a:off x="6301102" y="1180541"/>
            <a:ext cx="286726" cy="29327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0" name="Oval 38">
            <a:extLst>
              <a:ext uri="{FF2B5EF4-FFF2-40B4-BE49-F238E27FC236}">
                <a16:creationId xmlns:a16="http://schemas.microsoft.com/office/drawing/2014/main" id="{DF180FD3-5465-F643-A6D2-739D8AE28284}"/>
              </a:ext>
            </a:extLst>
          </p:cNvPr>
          <p:cNvSpPr/>
          <p:nvPr/>
        </p:nvSpPr>
        <p:spPr>
          <a:xfrm>
            <a:off x="6685427" y="1138978"/>
            <a:ext cx="286726" cy="29327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1" name="TextBox 93">
            <a:extLst>
              <a:ext uri="{FF2B5EF4-FFF2-40B4-BE49-F238E27FC236}">
                <a16:creationId xmlns:a16="http://schemas.microsoft.com/office/drawing/2014/main" id="{405A1934-5C45-3040-943D-88BD6CCB7208}"/>
              </a:ext>
            </a:extLst>
          </p:cNvPr>
          <p:cNvSpPr txBox="1"/>
          <p:nvPr/>
        </p:nvSpPr>
        <p:spPr>
          <a:xfrm>
            <a:off x="7316585" y="1127447"/>
            <a:ext cx="340158" cy="307777"/>
          </a:xfrm>
          <a:prstGeom prst="rect">
            <a:avLst/>
          </a:prstGeom>
          <a:noFill/>
        </p:spPr>
        <p:txBody>
          <a:bodyPr wrap="none" rtlCol="0">
            <a:spAutoFit/>
          </a:bodyPr>
          <a:lstStyle/>
          <a:p>
            <a:r>
              <a:rPr lang="en-US" sz="1400" dirty="0"/>
              <a:t>h</a:t>
            </a:r>
            <a:r>
              <a:rPr lang="en-US" sz="1400" baseline="-25000" dirty="0"/>
              <a:t>1</a:t>
            </a:r>
            <a:endParaRPr lang="en-US" sz="1400" dirty="0"/>
          </a:p>
        </p:txBody>
      </p:sp>
    </p:spTree>
    <p:extLst>
      <p:ext uri="{BB962C8B-B14F-4D97-AF65-F5344CB8AC3E}">
        <p14:creationId xmlns:p14="http://schemas.microsoft.com/office/powerpoint/2010/main" val="2815078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 y="106970"/>
            <a:ext cx="9144000" cy="93182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FF0000"/>
                </a:solidFill>
              </a:rPr>
              <a:t>WW Binding Specificities    </a:t>
            </a:r>
          </a:p>
        </p:txBody>
      </p:sp>
      <p:sp>
        <p:nvSpPr>
          <p:cNvPr id="6" name="Ellipse 5"/>
          <p:cNvSpPr/>
          <p:nvPr/>
        </p:nvSpPr>
        <p:spPr>
          <a:xfrm>
            <a:off x="334960" y="2455331"/>
            <a:ext cx="105826" cy="105838"/>
          </a:xfrm>
          <a:prstGeom prst="ellipse">
            <a:avLst/>
          </a:prstGeom>
          <a:solidFill>
            <a:srgbClr val="46C1CD"/>
          </a:solidFill>
          <a:ln>
            <a:solidFill>
              <a:srgbClr val="46C1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Ellipse 6"/>
          <p:cNvSpPr/>
          <p:nvPr/>
        </p:nvSpPr>
        <p:spPr>
          <a:xfrm>
            <a:off x="339859" y="2332456"/>
            <a:ext cx="105826" cy="105838"/>
          </a:xfrm>
          <a:prstGeom prst="ellipse">
            <a:avLst/>
          </a:prstGeom>
          <a:solidFill>
            <a:srgbClr val="46C1CD"/>
          </a:solidFill>
          <a:ln>
            <a:solidFill>
              <a:srgbClr val="46C1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Ellipse 7"/>
          <p:cNvSpPr/>
          <p:nvPr/>
        </p:nvSpPr>
        <p:spPr>
          <a:xfrm>
            <a:off x="339003" y="2612384"/>
            <a:ext cx="105826" cy="105838"/>
          </a:xfrm>
          <a:prstGeom prst="ellipse">
            <a:avLst/>
          </a:prstGeom>
          <a:solidFill>
            <a:srgbClr val="46C1CD"/>
          </a:solidFill>
          <a:ln>
            <a:solidFill>
              <a:srgbClr val="46C1C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llipse 8"/>
          <p:cNvSpPr/>
          <p:nvPr/>
        </p:nvSpPr>
        <p:spPr>
          <a:xfrm>
            <a:off x="341981" y="2852568"/>
            <a:ext cx="105826" cy="10583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Ellipse 9"/>
          <p:cNvSpPr/>
          <p:nvPr/>
        </p:nvSpPr>
        <p:spPr>
          <a:xfrm>
            <a:off x="339859" y="3100165"/>
            <a:ext cx="105826" cy="10583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Ellipse 10"/>
          <p:cNvSpPr/>
          <p:nvPr/>
        </p:nvSpPr>
        <p:spPr>
          <a:xfrm>
            <a:off x="337139" y="3314754"/>
            <a:ext cx="105826" cy="105838"/>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Ellipse 11"/>
          <p:cNvSpPr/>
          <p:nvPr/>
        </p:nvSpPr>
        <p:spPr>
          <a:xfrm>
            <a:off x="326751" y="3535040"/>
            <a:ext cx="105826" cy="105838"/>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Ellipse 15"/>
          <p:cNvSpPr/>
          <p:nvPr/>
        </p:nvSpPr>
        <p:spPr>
          <a:xfrm>
            <a:off x="315516" y="3782637"/>
            <a:ext cx="105826" cy="105838"/>
          </a:xfrm>
          <a:prstGeom prst="ellipse">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Ellipse 16"/>
          <p:cNvSpPr/>
          <p:nvPr/>
        </p:nvSpPr>
        <p:spPr>
          <a:xfrm>
            <a:off x="315516" y="4003781"/>
            <a:ext cx="105826" cy="105838"/>
          </a:xfrm>
          <a:prstGeom prst="ellipse">
            <a:avLst/>
          </a:prstGeom>
          <a:solidFill>
            <a:srgbClr val="8064A2"/>
          </a:solidFill>
          <a:ln>
            <a:solidFill>
              <a:srgbClr val="8064A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9" name="Image 18"/>
          <p:cNvPicPr>
            <a:picLocks noChangeAspect="1"/>
          </p:cNvPicPr>
          <p:nvPr/>
        </p:nvPicPr>
        <p:blipFill>
          <a:blip r:embed="rId3"/>
          <a:stretch>
            <a:fillRect/>
          </a:stretch>
        </p:blipFill>
        <p:spPr>
          <a:xfrm>
            <a:off x="6371519" y="2129361"/>
            <a:ext cx="2664436" cy="2273097"/>
          </a:xfrm>
          <a:prstGeom prst="rect">
            <a:avLst/>
          </a:prstGeom>
          <a:ln w="38100" cmpd="sng">
            <a:solidFill>
              <a:srgbClr val="008000"/>
            </a:solidFill>
          </a:ln>
        </p:spPr>
      </p:pic>
      <p:sp>
        <p:nvSpPr>
          <p:cNvPr id="21" name="ZoneTexte 20"/>
          <p:cNvSpPr txBox="1"/>
          <p:nvPr/>
        </p:nvSpPr>
        <p:spPr>
          <a:xfrm>
            <a:off x="361174" y="5645859"/>
            <a:ext cx="4601924" cy="646331"/>
          </a:xfrm>
          <a:prstGeom prst="rect">
            <a:avLst/>
          </a:prstGeom>
          <a:noFill/>
        </p:spPr>
        <p:txBody>
          <a:bodyPr wrap="square" rtlCol="0">
            <a:spAutoFit/>
          </a:bodyPr>
          <a:lstStyle/>
          <a:p>
            <a:r>
              <a:rPr lang="fr-FR" dirty="0"/>
              <a:t>PCA-</a:t>
            </a:r>
            <a:r>
              <a:rPr lang="fr-FR" dirty="0" err="1"/>
              <a:t>based</a:t>
            </a:r>
            <a:r>
              <a:rPr lang="fr-FR" dirty="0"/>
              <a:t> </a:t>
            </a:r>
            <a:r>
              <a:rPr lang="fr-FR" dirty="0" err="1"/>
              <a:t>Analysis</a:t>
            </a:r>
            <a:r>
              <a:rPr lang="fr-FR" dirty="0"/>
              <a:t>: </a:t>
            </a:r>
            <a:r>
              <a:rPr lang="fr-FR" dirty="0">
                <a:solidFill>
                  <a:srgbClr val="FF0000"/>
                </a:solidFill>
              </a:rPr>
              <a:t>8 positions, </a:t>
            </a:r>
            <a:r>
              <a:rPr lang="fr-FR" dirty="0" err="1"/>
              <a:t>very</a:t>
            </a:r>
            <a:r>
              <a:rPr lang="fr-FR" dirty="0"/>
              <a:t> </a:t>
            </a:r>
            <a:r>
              <a:rPr lang="fr-FR" dirty="0" err="1"/>
              <a:t>correlated</a:t>
            </a:r>
            <a:r>
              <a:rPr lang="fr-FR" dirty="0"/>
              <a:t> &amp; relevant for </a:t>
            </a:r>
            <a:r>
              <a:rPr lang="fr-FR" dirty="0" err="1"/>
              <a:t>specificity</a:t>
            </a:r>
            <a:endParaRPr lang="fr-FR" dirty="0"/>
          </a:p>
        </p:txBody>
      </p:sp>
      <p:sp>
        <p:nvSpPr>
          <p:cNvPr id="24" name="ZoneTexte 23"/>
          <p:cNvSpPr txBox="1"/>
          <p:nvPr/>
        </p:nvSpPr>
        <p:spPr>
          <a:xfrm>
            <a:off x="4158675" y="2803198"/>
            <a:ext cx="1516249" cy="369332"/>
          </a:xfrm>
          <a:prstGeom prst="rect">
            <a:avLst/>
          </a:prstGeom>
          <a:noFill/>
        </p:spPr>
        <p:txBody>
          <a:bodyPr wrap="none" rtlCol="0">
            <a:spAutoFit/>
          </a:bodyPr>
          <a:lstStyle/>
          <a:p>
            <a:r>
              <a:rPr lang="fr-FR" dirty="0">
                <a:solidFill>
                  <a:srgbClr val="FF0000"/>
                </a:solidFill>
              </a:rPr>
              <a:t>group II</a:t>
            </a:r>
            <a:r>
              <a:rPr lang="fr-FR" dirty="0">
                <a:solidFill>
                  <a:srgbClr val="7BCD23"/>
                </a:solidFill>
              </a:rPr>
              <a:t>   PPLP</a:t>
            </a:r>
          </a:p>
        </p:txBody>
      </p:sp>
      <p:sp>
        <p:nvSpPr>
          <p:cNvPr id="25" name="ZoneTexte 24"/>
          <p:cNvSpPr txBox="1"/>
          <p:nvPr/>
        </p:nvSpPr>
        <p:spPr>
          <a:xfrm>
            <a:off x="4119420" y="3057198"/>
            <a:ext cx="1727200" cy="369332"/>
          </a:xfrm>
          <a:prstGeom prst="rect">
            <a:avLst/>
          </a:prstGeom>
          <a:noFill/>
        </p:spPr>
        <p:txBody>
          <a:bodyPr wrap="square" rtlCol="0">
            <a:spAutoFit/>
          </a:bodyPr>
          <a:lstStyle/>
          <a:p>
            <a:r>
              <a:rPr lang="fr-FR" dirty="0">
                <a:solidFill>
                  <a:srgbClr val="FF6600"/>
                </a:solidFill>
              </a:rPr>
              <a:t>group III  </a:t>
            </a:r>
            <a:r>
              <a:rPr lang="fr-FR" dirty="0">
                <a:solidFill>
                  <a:srgbClr val="7BCD23"/>
                </a:solidFill>
              </a:rPr>
              <a:t>PPR</a:t>
            </a:r>
          </a:p>
        </p:txBody>
      </p:sp>
      <p:sp>
        <p:nvSpPr>
          <p:cNvPr id="27" name="ZoneTexte 26"/>
          <p:cNvSpPr txBox="1"/>
          <p:nvPr/>
        </p:nvSpPr>
        <p:spPr>
          <a:xfrm>
            <a:off x="4132120" y="3336598"/>
            <a:ext cx="1727200" cy="369332"/>
          </a:xfrm>
          <a:prstGeom prst="rect">
            <a:avLst/>
          </a:prstGeom>
          <a:noFill/>
        </p:spPr>
        <p:txBody>
          <a:bodyPr wrap="square" rtlCol="0">
            <a:spAutoFit/>
          </a:bodyPr>
          <a:lstStyle/>
          <a:p>
            <a:r>
              <a:rPr lang="fr-FR" dirty="0">
                <a:solidFill>
                  <a:schemeClr val="accent4">
                    <a:lumMod val="75000"/>
                  </a:schemeClr>
                </a:solidFill>
              </a:rPr>
              <a:t>group IV  </a:t>
            </a:r>
            <a:r>
              <a:rPr lang="fr-FR" dirty="0">
                <a:solidFill>
                  <a:srgbClr val="7BCD23"/>
                </a:solidFill>
              </a:rPr>
              <a:t>PS/PT</a:t>
            </a:r>
          </a:p>
        </p:txBody>
      </p:sp>
      <p:sp>
        <p:nvSpPr>
          <p:cNvPr id="29" name="ZoneTexte 28"/>
          <p:cNvSpPr txBox="1"/>
          <p:nvPr/>
        </p:nvSpPr>
        <p:spPr>
          <a:xfrm>
            <a:off x="5435289" y="5707415"/>
            <a:ext cx="3600666" cy="584775"/>
          </a:xfrm>
          <a:prstGeom prst="rect">
            <a:avLst/>
          </a:prstGeom>
          <a:noFill/>
        </p:spPr>
        <p:txBody>
          <a:bodyPr wrap="none" rtlCol="0">
            <a:spAutoFit/>
          </a:bodyPr>
          <a:lstStyle/>
          <a:p>
            <a:r>
              <a:rPr lang="fr-FR" sz="1600" dirty="0">
                <a:solidFill>
                  <a:srgbClr val="FF6600"/>
                </a:solidFill>
              </a:rPr>
              <a:t>[W.P. Russ…R. </a:t>
            </a:r>
            <a:r>
              <a:rPr lang="fr-FR" sz="1600" dirty="0" err="1">
                <a:solidFill>
                  <a:srgbClr val="FF6600"/>
                </a:solidFill>
              </a:rPr>
              <a:t>Ranganathan</a:t>
            </a:r>
            <a:r>
              <a:rPr lang="fr-FR" sz="1600" dirty="0">
                <a:solidFill>
                  <a:srgbClr val="FF6600"/>
                </a:solidFill>
              </a:rPr>
              <a:t>, Nature 2005</a:t>
            </a:r>
          </a:p>
          <a:p>
            <a:r>
              <a:rPr lang="fr-FR" sz="1600" dirty="0">
                <a:solidFill>
                  <a:srgbClr val="FF6600"/>
                </a:solidFill>
              </a:rPr>
              <a:t>     N </a:t>
            </a:r>
            <a:r>
              <a:rPr lang="fr-FR" sz="1600" dirty="0" err="1">
                <a:solidFill>
                  <a:srgbClr val="FF6600"/>
                </a:solidFill>
              </a:rPr>
              <a:t>Halabi</a:t>
            </a:r>
            <a:r>
              <a:rPr lang="fr-FR" sz="1600" dirty="0">
                <a:solidFill>
                  <a:srgbClr val="FF6600"/>
                </a:solidFill>
              </a:rPr>
              <a:t>,…</a:t>
            </a:r>
            <a:r>
              <a:rPr lang="fr-FR" sz="1600" dirty="0" err="1">
                <a:solidFill>
                  <a:srgbClr val="FF6600"/>
                </a:solidFill>
              </a:rPr>
              <a:t>R.Ranganathan</a:t>
            </a:r>
            <a:r>
              <a:rPr lang="fr-FR" sz="1600" dirty="0">
                <a:solidFill>
                  <a:srgbClr val="FF6600"/>
                </a:solidFill>
              </a:rPr>
              <a:t> 2009  ]</a:t>
            </a:r>
          </a:p>
        </p:txBody>
      </p:sp>
      <p:pic>
        <p:nvPicPr>
          <p:cNvPr id="30" name="Image 29" descr="fig5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786" y="976776"/>
            <a:ext cx="3133014" cy="843338"/>
          </a:xfrm>
          <a:prstGeom prst="rect">
            <a:avLst/>
          </a:prstGeom>
        </p:spPr>
      </p:pic>
      <p:sp>
        <p:nvSpPr>
          <p:cNvPr id="31" name="ZoneTexte 30"/>
          <p:cNvSpPr txBox="1"/>
          <p:nvPr/>
        </p:nvSpPr>
        <p:spPr>
          <a:xfrm>
            <a:off x="4119420" y="2485698"/>
            <a:ext cx="1559529" cy="369332"/>
          </a:xfrm>
          <a:prstGeom prst="rect">
            <a:avLst/>
          </a:prstGeom>
          <a:noFill/>
        </p:spPr>
        <p:txBody>
          <a:bodyPr wrap="none" rtlCol="0">
            <a:spAutoFit/>
          </a:bodyPr>
          <a:lstStyle/>
          <a:p>
            <a:r>
              <a:rPr lang="fr-FR" dirty="0">
                <a:solidFill>
                  <a:srgbClr val="46C1CD"/>
                </a:solidFill>
              </a:rPr>
              <a:t>group I</a:t>
            </a:r>
            <a:r>
              <a:rPr lang="fr-FR" dirty="0">
                <a:solidFill>
                  <a:srgbClr val="7BCD23"/>
                </a:solidFill>
              </a:rPr>
              <a:t>     </a:t>
            </a:r>
            <a:r>
              <a:rPr lang="fr-FR" dirty="0" err="1">
                <a:solidFill>
                  <a:srgbClr val="7BCD23"/>
                </a:solidFill>
              </a:rPr>
              <a:t>PPxY</a:t>
            </a:r>
            <a:endParaRPr lang="fr-FR" dirty="0">
              <a:solidFill>
                <a:srgbClr val="7BCD23"/>
              </a:solidFill>
            </a:endParaRPr>
          </a:p>
        </p:txBody>
      </p:sp>
      <p:sp>
        <p:nvSpPr>
          <p:cNvPr id="26" name="ZoneTexte 25"/>
          <p:cNvSpPr txBox="1"/>
          <p:nvPr/>
        </p:nvSpPr>
        <p:spPr>
          <a:xfrm>
            <a:off x="3962400" y="2129361"/>
            <a:ext cx="1096724" cy="369332"/>
          </a:xfrm>
          <a:prstGeom prst="rect">
            <a:avLst/>
          </a:prstGeom>
          <a:noFill/>
        </p:spPr>
        <p:txBody>
          <a:bodyPr wrap="none" rtlCol="0">
            <a:spAutoFit/>
          </a:bodyPr>
          <a:lstStyle/>
          <a:p>
            <a:r>
              <a:rPr lang="fr-FR" dirty="0" err="1"/>
              <a:t>Sequence</a:t>
            </a:r>
            <a:r>
              <a:rPr lang="fr-FR" dirty="0"/>
              <a:t>  </a:t>
            </a:r>
          </a:p>
        </p:txBody>
      </p:sp>
      <p:sp>
        <p:nvSpPr>
          <p:cNvPr id="32" name="ZoneTexte 31"/>
          <p:cNvSpPr txBox="1"/>
          <p:nvPr/>
        </p:nvSpPr>
        <p:spPr>
          <a:xfrm>
            <a:off x="4889500" y="2129361"/>
            <a:ext cx="953018" cy="369332"/>
          </a:xfrm>
          <a:prstGeom prst="rect">
            <a:avLst/>
          </a:prstGeom>
          <a:noFill/>
        </p:spPr>
        <p:txBody>
          <a:bodyPr wrap="none" rtlCol="0">
            <a:spAutoFit/>
          </a:bodyPr>
          <a:lstStyle/>
          <a:p>
            <a:r>
              <a:rPr lang="fr-FR" dirty="0"/>
              <a:t>   </a:t>
            </a:r>
            <a:r>
              <a:rPr lang="fr-FR" dirty="0">
                <a:solidFill>
                  <a:srgbClr val="7BCD23"/>
                </a:solidFill>
              </a:rPr>
              <a:t>Ligand </a:t>
            </a:r>
            <a:r>
              <a:rPr lang="fr-FR" dirty="0"/>
              <a:t> </a:t>
            </a:r>
          </a:p>
        </p:txBody>
      </p:sp>
      <p:sp>
        <p:nvSpPr>
          <p:cNvPr id="33" name="ZoneTexte 32"/>
          <p:cNvSpPr txBox="1"/>
          <p:nvPr/>
        </p:nvSpPr>
        <p:spPr>
          <a:xfrm>
            <a:off x="3886200" y="1475006"/>
            <a:ext cx="2521281" cy="646331"/>
          </a:xfrm>
          <a:prstGeom prst="rect">
            <a:avLst/>
          </a:prstGeom>
          <a:noFill/>
        </p:spPr>
        <p:txBody>
          <a:bodyPr wrap="none" rtlCol="0">
            <a:spAutoFit/>
          </a:bodyPr>
          <a:lstStyle/>
          <a:p>
            <a:r>
              <a:rPr lang="fr-FR" dirty="0" err="1">
                <a:solidFill>
                  <a:srgbClr val="FF6600"/>
                </a:solidFill>
              </a:rPr>
              <a:t>Sequences</a:t>
            </a:r>
            <a:r>
              <a:rPr lang="fr-FR" dirty="0">
                <a:solidFill>
                  <a:srgbClr val="FF6600"/>
                </a:solidFill>
              </a:rPr>
              <a:t> have</a:t>
            </a:r>
          </a:p>
          <a:p>
            <a:r>
              <a:rPr lang="fr-FR" dirty="0" err="1">
                <a:solidFill>
                  <a:srgbClr val="FF6600"/>
                </a:solidFill>
              </a:rPr>
              <a:t>different</a:t>
            </a:r>
            <a:r>
              <a:rPr lang="fr-FR" dirty="0">
                <a:solidFill>
                  <a:srgbClr val="FF6600"/>
                </a:solidFill>
              </a:rPr>
              <a:t> </a:t>
            </a:r>
            <a:r>
              <a:rPr lang="fr-FR" dirty="0" err="1">
                <a:solidFill>
                  <a:srgbClr val="FF6600"/>
                </a:solidFill>
              </a:rPr>
              <a:t>binding</a:t>
            </a:r>
            <a:r>
              <a:rPr lang="fr-FR" dirty="0">
                <a:solidFill>
                  <a:srgbClr val="FF6600"/>
                </a:solidFill>
              </a:rPr>
              <a:t> </a:t>
            </a:r>
            <a:r>
              <a:rPr lang="fr-FR" dirty="0" err="1">
                <a:solidFill>
                  <a:srgbClr val="FF6600"/>
                </a:solidFill>
              </a:rPr>
              <a:t>affinity</a:t>
            </a:r>
            <a:r>
              <a:rPr lang="fr-FR" dirty="0">
                <a:solidFill>
                  <a:srgbClr val="FF6600"/>
                </a:solidFill>
              </a:rPr>
              <a:t>:</a:t>
            </a:r>
          </a:p>
        </p:txBody>
      </p:sp>
      <p:sp>
        <p:nvSpPr>
          <p:cNvPr id="35" name="ZoneTexte 34"/>
          <p:cNvSpPr txBox="1"/>
          <p:nvPr/>
        </p:nvSpPr>
        <p:spPr>
          <a:xfrm>
            <a:off x="586510" y="2019238"/>
            <a:ext cx="266700" cy="261610"/>
          </a:xfrm>
          <a:prstGeom prst="rect">
            <a:avLst/>
          </a:prstGeom>
          <a:noFill/>
        </p:spPr>
        <p:txBody>
          <a:bodyPr wrap="square" rtlCol="0">
            <a:spAutoFit/>
          </a:bodyPr>
          <a:lstStyle/>
          <a:p>
            <a:r>
              <a:rPr lang="fr-FR" sz="1100" dirty="0">
                <a:solidFill>
                  <a:srgbClr val="FF0000"/>
                </a:solidFill>
                <a:latin typeface="Zapf Dingbats"/>
                <a:ea typeface="Zapf Dingbats"/>
                <a:cs typeface="Zapf Dingbats"/>
                <a:sym typeface="Zapf Dingbats"/>
              </a:rPr>
              <a:t>★</a:t>
            </a:r>
            <a:endParaRPr lang="fr-FR" sz="1100" dirty="0">
              <a:solidFill>
                <a:srgbClr val="FF0000"/>
              </a:solidFill>
            </a:endParaRPr>
          </a:p>
        </p:txBody>
      </p:sp>
      <p:sp>
        <p:nvSpPr>
          <p:cNvPr id="37" name="ZoneTexte 36"/>
          <p:cNvSpPr txBox="1"/>
          <p:nvPr/>
        </p:nvSpPr>
        <p:spPr>
          <a:xfrm>
            <a:off x="734287" y="2018083"/>
            <a:ext cx="266700" cy="261610"/>
          </a:xfrm>
          <a:prstGeom prst="rect">
            <a:avLst/>
          </a:prstGeom>
          <a:noFill/>
        </p:spPr>
        <p:txBody>
          <a:bodyPr wrap="square" rtlCol="0">
            <a:spAutoFit/>
          </a:bodyPr>
          <a:lstStyle/>
          <a:p>
            <a:r>
              <a:rPr lang="fr-FR" sz="1100" dirty="0">
                <a:solidFill>
                  <a:srgbClr val="FF0000"/>
                </a:solidFill>
                <a:latin typeface="Zapf Dingbats"/>
                <a:ea typeface="Zapf Dingbats"/>
                <a:cs typeface="Zapf Dingbats"/>
                <a:sym typeface="Zapf Dingbats"/>
              </a:rPr>
              <a:t>★</a:t>
            </a:r>
            <a:endParaRPr lang="fr-FR" sz="1100" dirty="0">
              <a:solidFill>
                <a:srgbClr val="FF0000"/>
              </a:solidFill>
            </a:endParaRPr>
          </a:p>
        </p:txBody>
      </p:sp>
      <p:sp>
        <p:nvSpPr>
          <p:cNvPr id="38" name="ZoneTexte 37"/>
          <p:cNvSpPr txBox="1"/>
          <p:nvPr/>
        </p:nvSpPr>
        <p:spPr>
          <a:xfrm>
            <a:off x="445650" y="2019238"/>
            <a:ext cx="266700" cy="261610"/>
          </a:xfrm>
          <a:prstGeom prst="rect">
            <a:avLst/>
          </a:prstGeom>
          <a:noFill/>
        </p:spPr>
        <p:txBody>
          <a:bodyPr wrap="square" rtlCol="0">
            <a:spAutoFit/>
          </a:bodyPr>
          <a:lstStyle/>
          <a:p>
            <a:r>
              <a:rPr lang="fr-FR" sz="1100" dirty="0">
                <a:solidFill>
                  <a:srgbClr val="FF0000"/>
                </a:solidFill>
                <a:latin typeface="Zapf Dingbats"/>
                <a:ea typeface="Zapf Dingbats"/>
                <a:cs typeface="Zapf Dingbats"/>
                <a:sym typeface="Zapf Dingbats"/>
              </a:rPr>
              <a:t>★</a:t>
            </a:r>
            <a:endParaRPr lang="fr-FR" sz="1100" dirty="0">
              <a:solidFill>
                <a:srgbClr val="FF0000"/>
              </a:solidFill>
            </a:endParaRPr>
          </a:p>
        </p:txBody>
      </p:sp>
      <p:sp>
        <p:nvSpPr>
          <p:cNvPr id="39" name="ZoneTexte 38"/>
          <p:cNvSpPr txBox="1"/>
          <p:nvPr/>
        </p:nvSpPr>
        <p:spPr>
          <a:xfrm>
            <a:off x="2209805" y="1988063"/>
            <a:ext cx="266700" cy="261610"/>
          </a:xfrm>
          <a:prstGeom prst="rect">
            <a:avLst/>
          </a:prstGeom>
          <a:noFill/>
        </p:spPr>
        <p:txBody>
          <a:bodyPr wrap="square" rtlCol="0">
            <a:spAutoFit/>
          </a:bodyPr>
          <a:lstStyle/>
          <a:p>
            <a:r>
              <a:rPr lang="fr-FR" sz="1100" dirty="0">
                <a:solidFill>
                  <a:srgbClr val="FF0000"/>
                </a:solidFill>
                <a:latin typeface="Zapf Dingbats"/>
                <a:ea typeface="Zapf Dingbats"/>
                <a:cs typeface="Zapf Dingbats"/>
                <a:sym typeface="Zapf Dingbats"/>
              </a:rPr>
              <a:t>★</a:t>
            </a:r>
            <a:endParaRPr lang="fr-FR" sz="1100" dirty="0">
              <a:solidFill>
                <a:srgbClr val="FF0000"/>
              </a:solidFill>
            </a:endParaRPr>
          </a:p>
        </p:txBody>
      </p:sp>
      <p:sp>
        <p:nvSpPr>
          <p:cNvPr id="40" name="ZoneTexte 39"/>
          <p:cNvSpPr txBox="1"/>
          <p:nvPr/>
        </p:nvSpPr>
        <p:spPr>
          <a:xfrm>
            <a:off x="2436100" y="1988063"/>
            <a:ext cx="266700" cy="261610"/>
          </a:xfrm>
          <a:prstGeom prst="rect">
            <a:avLst/>
          </a:prstGeom>
          <a:noFill/>
        </p:spPr>
        <p:txBody>
          <a:bodyPr wrap="square" rtlCol="0">
            <a:spAutoFit/>
          </a:bodyPr>
          <a:lstStyle/>
          <a:p>
            <a:r>
              <a:rPr lang="fr-FR" sz="1100" dirty="0">
                <a:solidFill>
                  <a:srgbClr val="FF0000"/>
                </a:solidFill>
                <a:latin typeface="Zapf Dingbats"/>
                <a:ea typeface="Zapf Dingbats"/>
                <a:cs typeface="Zapf Dingbats"/>
                <a:sym typeface="Zapf Dingbats"/>
              </a:rPr>
              <a:t>★</a:t>
            </a:r>
            <a:endParaRPr lang="fr-FR" sz="1100" dirty="0">
              <a:solidFill>
                <a:srgbClr val="FF0000"/>
              </a:solidFill>
            </a:endParaRPr>
          </a:p>
        </p:txBody>
      </p:sp>
      <p:sp>
        <p:nvSpPr>
          <p:cNvPr id="41" name="ZoneTexte 40"/>
          <p:cNvSpPr txBox="1"/>
          <p:nvPr/>
        </p:nvSpPr>
        <p:spPr>
          <a:xfrm>
            <a:off x="2331030" y="1988063"/>
            <a:ext cx="266700" cy="261610"/>
          </a:xfrm>
          <a:prstGeom prst="rect">
            <a:avLst/>
          </a:prstGeom>
          <a:noFill/>
        </p:spPr>
        <p:txBody>
          <a:bodyPr wrap="square" rtlCol="0">
            <a:spAutoFit/>
          </a:bodyPr>
          <a:lstStyle/>
          <a:p>
            <a:r>
              <a:rPr lang="fr-FR" sz="1100" dirty="0">
                <a:solidFill>
                  <a:srgbClr val="FF0000"/>
                </a:solidFill>
                <a:latin typeface="Zapf Dingbats"/>
                <a:ea typeface="Zapf Dingbats"/>
                <a:cs typeface="Zapf Dingbats"/>
                <a:sym typeface="Zapf Dingbats"/>
              </a:rPr>
              <a:t>★</a:t>
            </a:r>
            <a:endParaRPr lang="fr-FR" sz="1100" dirty="0">
              <a:solidFill>
                <a:srgbClr val="FF0000"/>
              </a:solidFill>
            </a:endParaRPr>
          </a:p>
        </p:txBody>
      </p:sp>
      <p:sp>
        <p:nvSpPr>
          <p:cNvPr id="42" name="Rectangle 41"/>
          <p:cNvSpPr/>
          <p:nvPr/>
        </p:nvSpPr>
        <p:spPr>
          <a:xfrm>
            <a:off x="2634865" y="1982420"/>
            <a:ext cx="325730" cy="276999"/>
          </a:xfrm>
          <a:prstGeom prst="rect">
            <a:avLst/>
          </a:prstGeom>
        </p:spPr>
        <p:txBody>
          <a:bodyPr wrap="none">
            <a:spAutoFit/>
          </a:bodyPr>
          <a:lstStyle/>
          <a:p>
            <a:r>
              <a:rPr lang="fr-FR" sz="1200" dirty="0">
                <a:solidFill>
                  <a:srgbClr val="FF0000"/>
                </a:solidFill>
                <a:latin typeface="Zapf Dingbats"/>
                <a:ea typeface="Zapf Dingbats"/>
                <a:cs typeface="Zapf Dingbats"/>
                <a:sym typeface="Zapf Dingbats"/>
              </a:rPr>
              <a:t>★</a:t>
            </a:r>
            <a:endParaRPr lang="fr-FR" sz="1200" dirty="0">
              <a:solidFill>
                <a:srgbClr val="FF0000"/>
              </a:solidFill>
            </a:endParaRPr>
          </a:p>
        </p:txBody>
      </p:sp>
      <p:cxnSp>
        <p:nvCxnSpPr>
          <p:cNvPr id="13" name="Connecteur droit 12"/>
          <p:cNvCxnSpPr/>
          <p:nvPr/>
        </p:nvCxnSpPr>
        <p:spPr>
          <a:xfrm>
            <a:off x="5059124" y="2121337"/>
            <a:ext cx="0" cy="1766605"/>
          </a:xfrm>
          <a:prstGeom prst="line">
            <a:avLst/>
          </a:prstGeom>
        </p:spPr>
        <p:style>
          <a:lnRef idx="2">
            <a:schemeClr val="accent1"/>
          </a:lnRef>
          <a:fillRef idx="0">
            <a:schemeClr val="accent1"/>
          </a:fillRef>
          <a:effectRef idx="1">
            <a:schemeClr val="accent1"/>
          </a:effectRef>
          <a:fontRef idx="minor">
            <a:schemeClr val="tx1"/>
          </a:fontRef>
        </p:style>
      </p:cxnSp>
      <p:pic>
        <p:nvPicPr>
          <p:cNvPr id="34" name="Picture 8" descr="Screen Shot 2018-11-28 at 20.04.50.png">
            <a:extLst>
              <a:ext uri="{FF2B5EF4-FFF2-40B4-BE49-F238E27FC236}">
                <a16:creationId xmlns:a16="http://schemas.microsoft.com/office/drawing/2014/main" id="{54C1309F-31CA-C949-8EBC-E8F9FAADC8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525" y="2255617"/>
            <a:ext cx="3176231" cy="1857658"/>
          </a:xfrm>
          <a:prstGeom prst="rect">
            <a:avLst/>
          </a:prstGeom>
        </p:spPr>
      </p:pic>
    </p:spTree>
    <p:extLst>
      <p:ext uri="{BB962C8B-B14F-4D97-AF65-F5344CB8AC3E}">
        <p14:creationId xmlns:p14="http://schemas.microsoft.com/office/powerpoint/2010/main" val="30173687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g5d_#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4026" y="1322576"/>
            <a:ext cx="2337262" cy="1800000"/>
          </a:xfrm>
          <a:prstGeom prst="rect">
            <a:avLst/>
          </a:prstGeom>
        </p:spPr>
      </p:pic>
      <p:pic>
        <p:nvPicPr>
          <p:cNvPr id="9" name="Picture 8" descr="fig5d_#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9539" y="3775248"/>
            <a:ext cx="2508426" cy="1800000"/>
          </a:xfrm>
          <a:prstGeom prst="rect">
            <a:avLst/>
          </a:prstGeom>
        </p:spPr>
      </p:pic>
      <p:pic>
        <p:nvPicPr>
          <p:cNvPr id="11" name="Picture 10" descr="WW_features.png"/>
          <p:cNvPicPr>
            <a:picLocks noChangeAspect="1"/>
          </p:cNvPicPr>
          <p:nvPr/>
        </p:nvPicPr>
        <p:blipFill rotWithShape="1">
          <a:blip r:embed="rId4">
            <a:extLst>
              <a:ext uri="{28A0092B-C50C-407E-A947-70E740481C1C}">
                <a14:useLocalDpi xmlns:a14="http://schemas.microsoft.com/office/drawing/2010/main" val="0"/>
              </a:ext>
            </a:extLst>
          </a:blip>
          <a:srcRect t="49261" b="25191"/>
          <a:stretch/>
        </p:blipFill>
        <p:spPr>
          <a:xfrm>
            <a:off x="-2381" y="1486932"/>
            <a:ext cx="4572000" cy="1752060"/>
          </a:xfrm>
          <a:prstGeom prst="rect">
            <a:avLst/>
          </a:prstGeom>
        </p:spPr>
      </p:pic>
      <p:pic>
        <p:nvPicPr>
          <p:cNvPr id="12" name="Picture 11" descr="WW_features.png"/>
          <p:cNvPicPr>
            <a:picLocks noChangeAspect="1"/>
          </p:cNvPicPr>
          <p:nvPr/>
        </p:nvPicPr>
        <p:blipFill rotWithShape="1">
          <a:blip r:embed="rId4">
            <a:extLst>
              <a:ext uri="{28A0092B-C50C-407E-A947-70E740481C1C}">
                <a14:useLocalDpi xmlns:a14="http://schemas.microsoft.com/office/drawing/2010/main" val="0"/>
              </a:ext>
            </a:extLst>
          </a:blip>
          <a:srcRect t="74045"/>
          <a:stretch/>
        </p:blipFill>
        <p:spPr>
          <a:xfrm>
            <a:off x="0" y="4028258"/>
            <a:ext cx="4572000" cy="1780016"/>
          </a:xfrm>
          <a:prstGeom prst="rect">
            <a:avLst/>
          </a:prstGeom>
        </p:spPr>
      </p:pic>
      <p:sp>
        <p:nvSpPr>
          <p:cNvPr id="8" name="TextBox 15">
            <a:extLst>
              <a:ext uri="{FF2B5EF4-FFF2-40B4-BE49-F238E27FC236}">
                <a16:creationId xmlns:a16="http://schemas.microsoft.com/office/drawing/2014/main" id="{3D8EC8D9-6F83-0345-BCD2-A91DF2C860B4}"/>
              </a:ext>
            </a:extLst>
          </p:cNvPr>
          <p:cNvSpPr txBox="1"/>
          <p:nvPr/>
        </p:nvSpPr>
        <p:spPr>
          <a:xfrm>
            <a:off x="5486400" y="6361951"/>
            <a:ext cx="3571565" cy="338554"/>
          </a:xfrm>
          <a:prstGeom prst="rect">
            <a:avLst/>
          </a:prstGeom>
          <a:noFill/>
        </p:spPr>
        <p:txBody>
          <a:bodyPr wrap="square" rtlCol="0">
            <a:spAutoFit/>
          </a:bodyPr>
          <a:lstStyle/>
          <a:p>
            <a:r>
              <a:rPr lang="en-US" sz="1600" i="1" dirty="0" err="1">
                <a:solidFill>
                  <a:srgbClr val="FF6600"/>
                </a:solidFill>
              </a:rPr>
              <a:t>Tubiana</a:t>
            </a:r>
            <a:r>
              <a:rPr lang="en-US" sz="1600" i="1" dirty="0">
                <a:solidFill>
                  <a:srgbClr val="FF6600"/>
                </a:solidFill>
              </a:rPr>
              <a:t> SC </a:t>
            </a:r>
            <a:r>
              <a:rPr lang="en-US" sz="1600" i="1" dirty="0" err="1">
                <a:solidFill>
                  <a:srgbClr val="FF6600"/>
                </a:solidFill>
              </a:rPr>
              <a:t>Monasson</a:t>
            </a:r>
            <a:r>
              <a:rPr lang="en-US" sz="1600" i="1" dirty="0">
                <a:solidFill>
                  <a:srgbClr val="FF6600"/>
                </a:solidFill>
              </a:rPr>
              <a:t> , </a:t>
            </a:r>
            <a:r>
              <a:rPr lang="en-US" sz="1600" i="1" dirty="0" err="1">
                <a:solidFill>
                  <a:srgbClr val="FF6600"/>
                </a:solidFill>
              </a:rPr>
              <a:t>elife</a:t>
            </a:r>
            <a:r>
              <a:rPr lang="en-US" sz="1600" i="1" dirty="0">
                <a:solidFill>
                  <a:srgbClr val="FF6600"/>
                </a:solidFill>
              </a:rPr>
              <a:t>, 2019 </a:t>
            </a:r>
          </a:p>
        </p:txBody>
      </p:sp>
      <p:sp>
        <p:nvSpPr>
          <p:cNvPr id="13" name="Title 5">
            <a:extLst>
              <a:ext uri="{FF2B5EF4-FFF2-40B4-BE49-F238E27FC236}">
                <a16:creationId xmlns:a16="http://schemas.microsoft.com/office/drawing/2014/main" id="{127F7432-BFFF-E84D-B639-4FB885CC9C47}"/>
              </a:ext>
            </a:extLst>
          </p:cNvPr>
          <p:cNvSpPr>
            <a:spLocks noGrp="1"/>
          </p:cNvSpPr>
          <p:nvPr>
            <p:ph type="title"/>
          </p:nvPr>
        </p:nvSpPr>
        <p:spPr>
          <a:xfrm>
            <a:off x="-85729" y="46695"/>
            <a:ext cx="8143870" cy="646331"/>
          </a:xfrm>
          <a:noFill/>
        </p:spPr>
        <p:txBody>
          <a:bodyPr/>
          <a:lstStyle/>
          <a:p>
            <a:r>
              <a:rPr lang="en-US" sz="3600" b="1" dirty="0">
                <a:solidFill>
                  <a:srgbClr val="FF0000"/>
                </a:solidFill>
              </a:rPr>
              <a:t>RBM weights reflect specificity</a:t>
            </a:r>
          </a:p>
        </p:txBody>
      </p:sp>
      <p:grpSp>
        <p:nvGrpSpPr>
          <p:cNvPr id="10" name="Group 58">
            <a:extLst>
              <a:ext uri="{FF2B5EF4-FFF2-40B4-BE49-F238E27FC236}">
                <a16:creationId xmlns:a16="http://schemas.microsoft.com/office/drawing/2014/main" id="{49A40997-B67A-BC40-B732-376B604A3A49}"/>
              </a:ext>
            </a:extLst>
          </p:cNvPr>
          <p:cNvGrpSpPr/>
          <p:nvPr/>
        </p:nvGrpSpPr>
        <p:grpSpPr>
          <a:xfrm>
            <a:off x="5195179" y="737196"/>
            <a:ext cx="1977637" cy="1187061"/>
            <a:chOff x="-462634" y="3478467"/>
            <a:chExt cx="1977637" cy="1187061"/>
          </a:xfrm>
        </p:grpSpPr>
        <p:cxnSp>
          <p:nvCxnSpPr>
            <p:cNvPr id="14" name="Straight Connector 17">
              <a:extLst>
                <a:ext uri="{FF2B5EF4-FFF2-40B4-BE49-F238E27FC236}">
                  <a16:creationId xmlns:a16="http://schemas.microsoft.com/office/drawing/2014/main" id="{8C777EA7-E73D-5B46-B8DE-AC0CB1AA7C5B}"/>
                </a:ext>
              </a:extLst>
            </p:cNvPr>
            <p:cNvCxnSpPr>
              <a:cxnSpLocks/>
              <a:stCxn id="27" idx="0"/>
            </p:cNvCxnSpPr>
            <p:nvPr/>
          </p:nvCxnSpPr>
          <p:spPr>
            <a:xfrm flipH="1" flipV="1">
              <a:off x="-462634" y="3799451"/>
              <a:ext cx="685421" cy="534548"/>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18">
              <a:extLst>
                <a:ext uri="{FF2B5EF4-FFF2-40B4-BE49-F238E27FC236}">
                  <a16:creationId xmlns:a16="http://schemas.microsoft.com/office/drawing/2014/main" id="{BC68EB98-C7DF-AD45-AA22-F1017314E304}"/>
                </a:ext>
              </a:extLst>
            </p:cNvPr>
            <p:cNvCxnSpPr>
              <a:stCxn id="27" idx="0"/>
              <a:endCxn id="32" idx="4"/>
            </p:cNvCxnSpPr>
            <p:nvPr/>
          </p:nvCxnSpPr>
          <p:spPr>
            <a:xfrm flipV="1">
              <a:off x="222787" y="3799451"/>
              <a:ext cx="383753" cy="534548"/>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9">
              <a:extLst>
                <a:ext uri="{FF2B5EF4-FFF2-40B4-BE49-F238E27FC236}">
                  <a16:creationId xmlns:a16="http://schemas.microsoft.com/office/drawing/2014/main" id="{38DAA012-C460-C24D-B2AD-E5B48A41444E}"/>
                </a:ext>
              </a:extLst>
            </p:cNvPr>
            <p:cNvCxnSpPr>
              <a:cxnSpLocks/>
              <a:stCxn id="29" idx="0"/>
            </p:cNvCxnSpPr>
            <p:nvPr/>
          </p:nvCxnSpPr>
          <p:spPr>
            <a:xfrm flipH="1" flipV="1">
              <a:off x="-462634" y="3799451"/>
              <a:ext cx="1069174" cy="534548"/>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20">
              <a:extLst>
                <a:ext uri="{FF2B5EF4-FFF2-40B4-BE49-F238E27FC236}">
                  <a16:creationId xmlns:a16="http://schemas.microsoft.com/office/drawing/2014/main" id="{A123374D-74B7-4349-B2AC-E9FAD28534E4}"/>
                </a:ext>
              </a:extLst>
            </p:cNvPr>
            <p:cNvCxnSpPr>
              <a:cxnSpLocks/>
              <a:stCxn id="28" idx="0"/>
            </p:cNvCxnSpPr>
            <p:nvPr/>
          </p:nvCxnSpPr>
          <p:spPr>
            <a:xfrm flipH="1" flipV="1">
              <a:off x="-462634" y="3799451"/>
              <a:ext cx="1808208" cy="534548"/>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21">
              <a:extLst>
                <a:ext uri="{FF2B5EF4-FFF2-40B4-BE49-F238E27FC236}">
                  <a16:creationId xmlns:a16="http://schemas.microsoft.com/office/drawing/2014/main" id="{12311B5B-337A-EC41-BC17-C20AD6BAE036}"/>
                </a:ext>
              </a:extLst>
            </p:cNvPr>
            <p:cNvCxnSpPr>
              <a:stCxn id="29" idx="0"/>
              <a:endCxn id="32" idx="4"/>
            </p:cNvCxnSpPr>
            <p:nvPr/>
          </p:nvCxnSpPr>
          <p:spPr>
            <a:xfrm flipV="1">
              <a:off x="606540" y="3799451"/>
              <a:ext cx="0" cy="534548"/>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22">
              <a:extLst>
                <a:ext uri="{FF2B5EF4-FFF2-40B4-BE49-F238E27FC236}">
                  <a16:creationId xmlns:a16="http://schemas.microsoft.com/office/drawing/2014/main" id="{8F40B163-3015-2B4E-B724-9EFB95B8A7EE}"/>
                </a:ext>
              </a:extLst>
            </p:cNvPr>
            <p:cNvCxnSpPr>
              <a:stCxn id="28" idx="0"/>
              <a:endCxn id="32" idx="4"/>
            </p:cNvCxnSpPr>
            <p:nvPr/>
          </p:nvCxnSpPr>
          <p:spPr>
            <a:xfrm flipH="1" flipV="1">
              <a:off x="606540" y="3799451"/>
              <a:ext cx="739034" cy="534548"/>
            </a:xfrm>
            <a:prstGeom prst="line">
              <a:avLst/>
            </a:prstGeom>
          </p:spPr>
          <p:style>
            <a:lnRef idx="2">
              <a:schemeClr val="dk1"/>
            </a:lnRef>
            <a:fillRef idx="0">
              <a:schemeClr val="dk1"/>
            </a:fillRef>
            <a:effectRef idx="1">
              <a:schemeClr val="dk1"/>
            </a:effectRef>
            <a:fontRef idx="minor">
              <a:schemeClr val="tx1"/>
            </a:fontRef>
          </p:style>
        </p:cxnSp>
        <p:grpSp>
          <p:nvGrpSpPr>
            <p:cNvPr id="20" name="Group 23">
              <a:extLst>
                <a:ext uri="{FF2B5EF4-FFF2-40B4-BE49-F238E27FC236}">
                  <a16:creationId xmlns:a16="http://schemas.microsoft.com/office/drawing/2014/main" id="{2D329201-BF17-EF45-92CA-D141833E7C77}"/>
                </a:ext>
              </a:extLst>
            </p:cNvPr>
            <p:cNvGrpSpPr/>
            <p:nvPr/>
          </p:nvGrpSpPr>
          <p:grpSpPr>
            <a:xfrm>
              <a:off x="463176" y="3478467"/>
              <a:ext cx="643342" cy="320986"/>
              <a:chOff x="3687746" y="2257965"/>
              <a:chExt cx="1463581" cy="700178"/>
            </a:xfrm>
          </p:grpSpPr>
          <p:sp>
            <p:nvSpPr>
              <p:cNvPr id="32" name="Oval 36">
                <a:extLst>
                  <a:ext uri="{FF2B5EF4-FFF2-40B4-BE49-F238E27FC236}">
                    <a16:creationId xmlns:a16="http://schemas.microsoft.com/office/drawing/2014/main" id="{0B8E8154-B463-C048-9DA5-88DEC368A513}"/>
                  </a:ext>
                </a:extLst>
              </p:cNvPr>
              <p:cNvSpPr/>
              <p:nvPr/>
            </p:nvSpPr>
            <p:spPr>
              <a:xfrm>
                <a:off x="3687746" y="2318409"/>
                <a:ext cx="652292" cy="63973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3" name="Oval 38">
                <a:extLst>
                  <a:ext uri="{FF2B5EF4-FFF2-40B4-BE49-F238E27FC236}">
                    <a16:creationId xmlns:a16="http://schemas.microsoft.com/office/drawing/2014/main" id="{708843A8-BDFB-FC4F-A82C-28F75FB59426}"/>
                  </a:ext>
                </a:extLst>
              </p:cNvPr>
              <p:cNvSpPr/>
              <p:nvPr/>
            </p:nvSpPr>
            <p:spPr>
              <a:xfrm>
                <a:off x="4499035" y="2257965"/>
                <a:ext cx="652292" cy="63973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grpSp>
          <p:nvGrpSpPr>
            <p:cNvPr id="21" name="Group 24">
              <a:extLst>
                <a:ext uri="{FF2B5EF4-FFF2-40B4-BE49-F238E27FC236}">
                  <a16:creationId xmlns:a16="http://schemas.microsoft.com/office/drawing/2014/main" id="{0906067D-07F9-9E40-A613-376CFE9D5E91}"/>
                </a:ext>
              </a:extLst>
            </p:cNvPr>
            <p:cNvGrpSpPr/>
            <p:nvPr/>
          </p:nvGrpSpPr>
          <p:grpSpPr>
            <a:xfrm>
              <a:off x="-319271" y="4333999"/>
              <a:ext cx="1834274" cy="331529"/>
              <a:chOff x="1907704" y="4124176"/>
              <a:chExt cx="4172909" cy="723177"/>
            </a:xfrm>
          </p:grpSpPr>
          <p:sp>
            <p:nvSpPr>
              <p:cNvPr id="27" name="Oval 30">
                <a:extLst>
                  <a:ext uri="{FF2B5EF4-FFF2-40B4-BE49-F238E27FC236}">
                    <a16:creationId xmlns:a16="http://schemas.microsoft.com/office/drawing/2014/main" id="{84AA67EA-7101-AF48-8B12-828C5335D1EC}"/>
                  </a:ext>
                </a:extLst>
              </p:cNvPr>
              <p:cNvSpPr/>
              <p:nvPr/>
            </p:nvSpPr>
            <p:spPr>
              <a:xfrm>
                <a:off x="2755421" y="4124176"/>
                <a:ext cx="770891" cy="72317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31">
                <a:extLst>
                  <a:ext uri="{FF2B5EF4-FFF2-40B4-BE49-F238E27FC236}">
                    <a16:creationId xmlns:a16="http://schemas.microsoft.com/office/drawing/2014/main" id="{0DB8DCFA-F5F8-4945-AA9E-4215EB881031}"/>
                  </a:ext>
                </a:extLst>
              </p:cNvPr>
              <p:cNvSpPr/>
              <p:nvPr/>
            </p:nvSpPr>
            <p:spPr>
              <a:xfrm>
                <a:off x="5309722" y="4124176"/>
                <a:ext cx="770891" cy="72317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32">
                <a:extLst>
                  <a:ext uri="{FF2B5EF4-FFF2-40B4-BE49-F238E27FC236}">
                    <a16:creationId xmlns:a16="http://schemas.microsoft.com/office/drawing/2014/main" id="{3ACB9481-DD63-AD44-9912-0F7A98FD5518}"/>
                  </a:ext>
                </a:extLst>
              </p:cNvPr>
              <p:cNvSpPr/>
              <p:nvPr/>
            </p:nvSpPr>
            <p:spPr>
              <a:xfrm>
                <a:off x="3628447" y="4124176"/>
                <a:ext cx="770891" cy="72317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33">
                <a:extLst>
                  <a:ext uri="{FF2B5EF4-FFF2-40B4-BE49-F238E27FC236}">
                    <a16:creationId xmlns:a16="http://schemas.microsoft.com/office/drawing/2014/main" id="{7499ED78-4B7F-7149-988B-EDAFE45F42F9}"/>
                  </a:ext>
                </a:extLst>
              </p:cNvPr>
              <p:cNvSpPr/>
              <p:nvPr/>
            </p:nvSpPr>
            <p:spPr>
              <a:xfrm>
                <a:off x="1907704" y="4124176"/>
                <a:ext cx="770891" cy="72317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4">
                <a:extLst>
                  <a:ext uri="{FF2B5EF4-FFF2-40B4-BE49-F238E27FC236}">
                    <a16:creationId xmlns:a16="http://schemas.microsoft.com/office/drawing/2014/main" id="{A5BC1F99-AB1B-8D46-A8DD-41518C33D442}"/>
                  </a:ext>
                </a:extLst>
              </p:cNvPr>
              <p:cNvSpPr/>
              <p:nvPr/>
            </p:nvSpPr>
            <p:spPr>
              <a:xfrm>
                <a:off x="4471041" y="4124176"/>
                <a:ext cx="770891" cy="72317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2" name="Straight Connector 25">
              <a:extLst>
                <a:ext uri="{FF2B5EF4-FFF2-40B4-BE49-F238E27FC236}">
                  <a16:creationId xmlns:a16="http://schemas.microsoft.com/office/drawing/2014/main" id="{A88755F1-25D8-CC4B-8891-55784DC2ABE8}"/>
                </a:ext>
              </a:extLst>
            </p:cNvPr>
            <p:cNvCxnSpPr>
              <a:cxnSpLocks/>
            </p:cNvCxnSpPr>
            <p:nvPr/>
          </p:nvCxnSpPr>
          <p:spPr>
            <a:xfrm flipH="1" flipV="1">
              <a:off x="-90005" y="3799451"/>
              <a:ext cx="1056883" cy="534550"/>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6">
              <a:extLst>
                <a:ext uri="{FF2B5EF4-FFF2-40B4-BE49-F238E27FC236}">
                  <a16:creationId xmlns:a16="http://schemas.microsoft.com/office/drawing/2014/main" id="{136D026B-CDF7-E446-8165-1D96D44C30BE}"/>
                </a:ext>
              </a:extLst>
            </p:cNvPr>
            <p:cNvCxnSpPr>
              <a:cxnSpLocks/>
              <a:stCxn id="30" idx="0"/>
            </p:cNvCxnSpPr>
            <p:nvPr/>
          </p:nvCxnSpPr>
          <p:spPr>
            <a:xfrm flipH="1" flipV="1">
              <a:off x="-462634" y="3799451"/>
              <a:ext cx="312792" cy="534548"/>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7">
              <a:extLst>
                <a:ext uri="{FF2B5EF4-FFF2-40B4-BE49-F238E27FC236}">
                  <a16:creationId xmlns:a16="http://schemas.microsoft.com/office/drawing/2014/main" id="{B051BAF3-474C-BC45-A065-1E2ABCFD3FE7}"/>
                </a:ext>
              </a:extLst>
            </p:cNvPr>
            <p:cNvCxnSpPr>
              <a:cxnSpLocks/>
              <a:stCxn id="30" idx="0"/>
            </p:cNvCxnSpPr>
            <p:nvPr/>
          </p:nvCxnSpPr>
          <p:spPr>
            <a:xfrm flipV="1">
              <a:off x="-149842" y="3799451"/>
              <a:ext cx="59837" cy="534548"/>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8">
              <a:extLst>
                <a:ext uri="{FF2B5EF4-FFF2-40B4-BE49-F238E27FC236}">
                  <a16:creationId xmlns:a16="http://schemas.microsoft.com/office/drawing/2014/main" id="{541D726A-AA1F-3646-83CB-4AAAE2F8EC53}"/>
                </a:ext>
              </a:extLst>
            </p:cNvPr>
            <p:cNvCxnSpPr>
              <a:stCxn id="31" idx="0"/>
              <a:endCxn id="33" idx="4"/>
            </p:cNvCxnSpPr>
            <p:nvPr/>
          </p:nvCxnSpPr>
          <p:spPr>
            <a:xfrm flipH="1" flipV="1">
              <a:off x="963155" y="3771743"/>
              <a:ext cx="13762" cy="562256"/>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9">
              <a:extLst>
                <a:ext uri="{FF2B5EF4-FFF2-40B4-BE49-F238E27FC236}">
                  <a16:creationId xmlns:a16="http://schemas.microsoft.com/office/drawing/2014/main" id="{1810FDCC-992A-1342-9600-B77787025A00}"/>
                </a:ext>
              </a:extLst>
            </p:cNvPr>
            <p:cNvCxnSpPr>
              <a:stCxn id="28" idx="0"/>
              <a:endCxn id="33" idx="4"/>
            </p:cNvCxnSpPr>
            <p:nvPr/>
          </p:nvCxnSpPr>
          <p:spPr>
            <a:xfrm flipH="1" flipV="1">
              <a:off x="963155" y="3771743"/>
              <a:ext cx="382419" cy="562256"/>
            </a:xfrm>
            <a:prstGeom prst="line">
              <a:avLst/>
            </a:prstGeom>
          </p:spPr>
          <p:style>
            <a:lnRef idx="2">
              <a:schemeClr val="dk1"/>
            </a:lnRef>
            <a:fillRef idx="0">
              <a:schemeClr val="dk1"/>
            </a:fillRef>
            <a:effectRef idx="1">
              <a:schemeClr val="dk1"/>
            </a:effectRef>
            <a:fontRef idx="minor">
              <a:schemeClr val="tx1"/>
            </a:fontRef>
          </p:style>
        </p:cxnSp>
      </p:grpSp>
      <p:sp>
        <p:nvSpPr>
          <p:cNvPr id="34" name="Oval 36">
            <a:extLst>
              <a:ext uri="{FF2B5EF4-FFF2-40B4-BE49-F238E27FC236}">
                <a16:creationId xmlns:a16="http://schemas.microsoft.com/office/drawing/2014/main" id="{59FC5B72-5BC8-F94D-8CE1-99492F7A46E0}"/>
              </a:ext>
            </a:extLst>
          </p:cNvPr>
          <p:cNvSpPr/>
          <p:nvPr/>
        </p:nvSpPr>
        <p:spPr>
          <a:xfrm>
            <a:off x="5068043" y="792611"/>
            <a:ext cx="286726" cy="29327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5" name="Oval 38">
            <a:extLst>
              <a:ext uri="{FF2B5EF4-FFF2-40B4-BE49-F238E27FC236}">
                <a16:creationId xmlns:a16="http://schemas.microsoft.com/office/drawing/2014/main" id="{3C2C5B4B-093E-0F46-A662-C4A0805988A7}"/>
              </a:ext>
            </a:extLst>
          </p:cNvPr>
          <p:cNvSpPr/>
          <p:nvPr/>
        </p:nvSpPr>
        <p:spPr>
          <a:xfrm>
            <a:off x="5452368" y="751048"/>
            <a:ext cx="286726" cy="29327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7" name="TextBox 93">
            <a:extLst>
              <a:ext uri="{FF2B5EF4-FFF2-40B4-BE49-F238E27FC236}">
                <a16:creationId xmlns:a16="http://schemas.microsoft.com/office/drawing/2014/main" id="{BE075C42-B3DC-274C-9B03-2F6D2DA847C4}"/>
              </a:ext>
            </a:extLst>
          </p:cNvPr>
          <p:cNvSpPr txBox="1"/>
          <p:nvPr/>
        </p:nvSpPr>
        <p:spPr>
          <a:xfrm>
            <a:off x="5072140" y="753375"/>
            <a:ext cx="340158" cy="307777"/>
          </a:xfrm>
          <a:prstGeom prst="rect">
            <a:avLst/>
          </a:prstGeom>
          <a:noFill/>
        </p:spPr>
        <p:txBody>
          <a:bodyPr wrap="none" rtlCol="0">
            <a:spAutoFit/>
          </a:bodyPr>
          <a:lstStyle/>
          <a:p>
            <a:r>
              <a:rPr lang="en-US" sz="1400" dirty="0"/>
              <a:t>h</a:t>
            </a:r>
            <a:r>
              <a:rPr lang="en-US" sz="1400" baseline="-25000" dirty="0"/>
              <a:t>3</a:t>
            </a:r>
            <a:endParaRPr lang="en-US" sz="1400" dirty="0"/>
          </a:p>
        </p:txBody>
      </p:sp>
      <p:sp>
        <p:nvSpPr>
          <p:cNvPr id="38" name="TextBox 93">
            <a:extLst>
              <a:ext uri="{FF2B5EF4-FFF2-40B4-BE49-F238E27FC236}">
                <a16:creationId xmlns:a16="http://schemas.microsoft.com/office/drawing/2014/main" id="{9FBD83A3-5769-F241-99BB-9B7F423338A9}"/>
              </a:ext>
            </a:extLst>
          </p:cNvPr>
          <p:cNvSpPr txBox="1"/>
          <p:nvPr/>
        </p:nvSpPr>
        <p:spPr>
          <a:xfrm>
            <a:off x="5460070" y="739515"/>
            <a:ext cx="340158" cy="307777"/>
          </a:xfrm>
          <a:prstGeom prst="rect">
            <a:avLst/>
          </a:prstGeom>
          <a:noFill/>
        </p:spPr>
        <p:txBody>
          <a:bodyPr wrap="none" rtlCol="0">
            <a:spAutoFit/>
          </a:bodyPr>
          <a:lstStyle/>
          <a:p>
            <a:r>
              <a:rPr lang="en-US" sz="1400" dirty="0"/>
              <a:t>h</a:t>
            </a:r>
            <a:r>
              <a:rPr lang="en-US" sz="1400" baseline="-25000" dirty="0"/>
              <a:t>4</a:t>
            </a:r>
            <a:endParaRPr lang="en-US" sz="1400" dirty="0"/>
          </a:p>
        </p:txBody>
      </p:sp>
    </p:spTree>
    <p:extLst>
      <p:ext uri="{BB962C8B-B14F-4D97-AF65-F5344CB8AC3E}">
        <p14:creationId xmlns:p14="http://schemas.microsoft.com/office/powerpoint/2010/main" val="18024781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5729" y="46695"/>
            <a:ext cx="8143870" cy="646331"/>
          </a:xfrm>
          <a:noFill/>
        </p:spPr>
        <p:txBody>
          <a:bodyPr/>
          <a:lstStyle/>
          <a:p>
            <a:r>
              <a:rPr lang="en-US" sz="3600" b="1" dirty="0">
                <a:solidFill>
                  <a:srgbClr val="FF0000"/>
                </a:solidFill>
              </a:rPr>
              <a:t>RBM weights reflect specificity</a:t>
            </a:r>
          </a:p>
        </p:txBody>
      </p:sp>
      <p:pic>
        <p:nvPicPr>
          <p:cNvPr id="7" name="Picture 6" descr="fig5d_#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4026" y="1322576"/>
            <a:ext cx="2337262" cy="1800000"/>
          </a:xfrm>
          <a:prstGeom prst="rect">
            <a:avLst/>
          </a:prstGeom>
        </p:spPr>
      </p:pic>
      <p:pic>
        <p:nvPicPr>
          <p:cNvPr id="9" name="Picture 8" descr="fig5d_#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9539" y="3775248"/>
            <a:ext cx="2508426" cy="1800000"/>
          </a:xfrm>
          <a:prstGeom prst="rect">
            <a:avLst/>
          </a:prstGeom>
        </p:spPr>
      </p:pic>
      <p:pic>
        <p:nvPicPr>
          <p:cNvPr id="11" name="Picture 10" descr="WW_features.png"/>
          <p:cNvPicPr>
            <a:picLocks noChangeAspect="1"/>
          </p:cNvPicPr>
          <p:nvPr/>
        </p:nvPicPr>
        <p:blipFill rotWithShape="1">
          <a:blip r:embed="rId4">
            <a:extLst>
              <a:ext uri="{28A0092B-C50C-407E-A947-70E740481C1C}">
                <a14:useLocalDpi xmlns:a14="http://schemas.microsoft.com/office/drawing/2010/main" val="0"/>
              </a:ext>
            </a:extLst>
          </a:blip>
          <a:srcRect t="49261" b="25191"/>
          <a:stretch/>
        </p:blipFill>
        <p:spPr>
          <a:xfrm>
            <a:off x="-2381" y="1486932"/>
            <a:ext cx="4572000" cy="1752060"/>
          </a:xfrm>
          <a:prstGeom prst="rect">
            <a:avLst/>
          </a:prstGeom>
        </p:spPr>
      </p:pic>
      <p:pic>
        <p:nvPicPr>
          <p:cNvPr id="12" name="Picture 11" descr="WW_features.png"/>
          <p:cNvPicPr>
            <a:picLocks noChangeAspect="1"/>
          </p:cNvPicPr>
          <p:nvPr/>
        </p:nvPicPr>
        <p:blipFill rotWithShape="1">
          <a:blip r:embed="rId4">
            <a:extLst>
              <a:ext uri="{28A0092B-C50C-407E-A947-70E740481C1C}">
                <a14:useLocalDpi xmlns:a14="http://schemas.microsoft.com/office/drawing/2010/main" val="0"/>
              </a:ext>
            </a:extLst>
          </a:blip>
          <a:srcRect t="74045"/>
          <a:stretch/>
        </p:blipFill>
        <p:spPr>
          <a:xfrm>
            <a:off x="0" y="4000548"/>
            <a:ext cx="4572000" cy="1780016"/>
          </a:xfrm>
          <a:prstGeom prst="rect">
            <a:avLst/>
          </a:prstGeom>
        </p:spPr>
      </p:pic>
      <p:sp>
        <p:nvSpPr>
          <p:cNvPr id="10" name="ZoneTexte 9">
            <a:extLst>
              <a:ext uri="{FF2B5EF4-FFF2-40B4-BE49-F238E27FC236}">
                <a16:creationId xmlns:a16="http://schemas.microsoft.com/office/drawing/2014/main" id="{51291567-228F-9640-8BBD-47580A90B5E3}"/>
              </a:ext>
            </a:extLst>
          </p:cNvPr>
          <p:cNvSpPr txBox="1"/>
          <p:nvPr/>
        </p:nvSpPr>
        <p:spPr>
          <a:xfrm>
            <a:off x="1086175" y="1283277"/>
            <a:ext cx="266700" cy="261610"/>
          </a:xfrm>
          <a:prstGeom prst="rect">
            <a:avLst/>
          </a:prstGeom>
          <a:noFill/>
        </p:spPr>
        <p:txBody>
          <a:bodyPr wrap="square" rtlCol="0">
            <a:spAutoFit/>
          </a:bodyPr>
          <a:lstStyle/>
          <a:p>
            <a:r>
              <a:rPr lang="fr-FR" sz="1100" dirty="0">
                <a:solidFill>
                  <a:srgbClr val="FF0000"/>
                </a:solidFill>
                <a:latin typeface="Zapf Dingbats"/>
                <a:ea typeface="Zapf Dingbats"/>
                <a:cs typeface="Zapf Dingbats"/>
                <a:sym typeface="Zapf Dingbats"/>
              </a:rPr>
              <a:t>★</a:t>
            </a:r>
            <a:endParaRPr lang="fr-FR" sz="1100" dirty="0">
              <a:solidFill>
                <a:srgbClr val="FF0000"/>
              </a:solidFill>
            </a:endParaRPr>
          </a:p>
        </p:txBody>
      </p:sp>
      <p:sp>
        <p:nvSpPr>
          <p:cNvPr id="13" name="ZoneTexte 12">
            <a:extLst>
              <a:ext uri="{FF2B5EF4-FFF2-40B4-BE49-F238E27FC236}">
                <a16:creationId xmlns:a16="http://schemas.microsoft.com/office/drawing/2014/main" id="{EEFAC8B3-D52E-3D47-9056-10D2C379601E}"/>
              </a:ext>
            </a:extLst>
          </p:cNvPr>
          <p:cNvSpPr txBox="1"/>
          <p:nvPr/>
        </p:nvSpPr>
        <p:spPr>
          <a:xfrm>
            <a:off x="1238575" y="1296195"/>
            <a:ext cx="266700" cy="261610"/>
          </a:xfrm>
          <a:prstGeom prst="rect">
            <a:avLst/>
          </a:prstGeom>
          <a:noFill/>
        </p:spPr>
        <p:txBody>
          <a:bodyPr wrap="square" rtlCol="0">
            <a:spAutoFit/>
          </a:bodyPr>
          <a:lstStyle/>
          <a:p>
            <a:r>
              <a:rPr lang="fr-FR" sz="1100" dirty="0">
                <a:solidFill>
                  <a:srgbClr val="FF0000"/>
                </a:solidFill>
                <a:latin typeface="Zapf Dingbats"/>
                <a:ea typeface="Zapf Dingbats"/>
                <a:cs typeface="Zapf Dingbats"/>
                <a:sym typeface="Zapf Dingbats"/>
              </a:rPr>
              <a:t>★</a:t>
            </a:r>
            <a:endParaRPr lang="fr-FR" sz="1100" dirty="0">
              <a:solidFill>
                <a:srgbClr val="FF0000"/>
              </a:solidFill>
            </a:endParaRPr>
          </a:p>
        </p:txBody>
      </p:sp>
      <p:sp>
        <p:nvSpPr>
          <p:cNvPr id="14" name="ZoneTexte 13">
            <a:extLst>
              <a:ext uri="{FF2B5EF4-FFF2-40B4-BE49-F238E27FC236}">
                <a16:creationId xmlns:a16="http://schemas.microsoft.com/office/drawing/2014/main" id="{5EB2EEA9-A34F-DF4F-90AE-3BA807050739}"/>
              </a:ext>
            </a:extLst>
          </p:cNvPr>
          <p:cNvSpPr txBox="1"/>
          <p:nvPr/>
        </p:nvSpPr>
        <p:spPr>
          <a:xfrm>
            <a:off x="2909809" y="1254870"/>
            <a:ext cx="266700" cy="261610"/>
          </a:xfrm>
          <a:prstGeom prst="rect">
            <a:avLst/>
          </a:prstGeom>
          <a:noFill/>
        </p:spPr>
        <p:txBody>
          <a:bodyPr wrap="square" rtlCol="0">
            <a:spAutoFit/>
          </a:bodyPr>
          <a:lstStyle/>
          <a:p>
            <a:r>
              <a:rPr lang="fr-FR" sz="1100" dirty="0">
                <a:solidFill>
                  <a:srgbClr val="FF0000"/>
                </a:solidFill>
                <a:latin typeface="Zapf Dingbats"/>
                <a:ea typeface="Zapf Dingbats"/>
                <a:cs typeface="Zapf Dingbats"/>
                <a:sym typeface="Zapf Dingbats"/>
              </a:rPr>
              <a:t>★</a:t>
            </a:r>
            <a:endParaRPr lang="fr-FR" sz="1100" dirty="0">
              <a:solidFill>
                <a:srgbClr val="FF0000"/>
              </a:solidFill>
            </a:endParaRPr>
          </a:p>
        </p:txBody>
      </p:sp>
      <p:sp>
        <p:nvSpPr>
          <p:cNvPr id="15" name="ZoneTexte 14">
            <a:extLst>
              <a:ext uri="{FF2B5EF4-FFF2-40B4-BE49-F238E27FC236}">
                <a16:creationId xmlns:a16="http://schemas.microsoft.com/office/drawing/2014/main" id="{27696B90-52F0-4843-BC06-AC5EAE9D320D}"/>
              </a:ext>
            </a:extLst>
          </p:cNvPr>
          <p:cNvSpPr txBox="1"/>
          <p:nvPr/>
        </p:nvSpPr>
        <p:spPr>
          <a:xfrm>
            <a:off x="3062209" y="1260039"/>
            <a:ext cx="266700" cy="261610"/>
          </a:xfrm>
          <a:prstGeom prst="rect">
            <a:avLst/>
          </a:prstGeom>
          <a:noFill/>
        </p:spPr>
        <p:txBody>
          <a:bodyPr wrap="square" rtlCol="0">
            <a:spAutoFit/>
          </a:bodyPr>
          <a:lstStyle/>
          <a:p>
            <a:r>
              <a:rPr lang="fr-FR" sz="1100" dirty="0">
                <a:solidFill>
                  <a:srgbClr val="FF0000"/>
                </a:solidFill>
                <a:latin typeface="Zapf Dingbats"/>
                <a:ea typeface="Zapf Dingbats"/>
                <a:cs typeface="Zapf Dingbats"/>
                <a:sym typeface="Zapf Dingbats"/>
              </a:rPr>
              <a:t>★</a:t>
            </a:r>
            <a:endParaRPr lang="fr-FR" sz="1100" dirty="0">
              <a:solidFill>
                <a:srgbClr val="FF0000"/>
              </a:solidFill>
            </a:endParaRPr>
          </a:p>
        </p:txBody>
      </p:sp>
      <p:sp>
        <p:nvSpPr>
          <p:cNvPr id="17" name="ZoneTexte 16">
            <a:extLst>
              <a:ext uri="{FF2B5EF4-FFF2-40B4-BE49-F238E27FC236}">
                <a16:creationId xmlns:a16="http://schemas.microsoft.com/office/drawing/2014/main" id="{D036ED48-C211-A74A-9B21-D72FEEC93D9B}"/>
              </a:ext>
            </a:extLst>
          </p:cNvPr>
          <p:cNvSpPr txBox="1"/>
          <p:nvPr/>
        </p:nvSpPr>
        <p:spPr>
          <a:xfrm>
            <a:off x="3206860" y="1272957"/>
            <a:ext cx="266700" cy="261610"/>
          </a:xfrm>
          <a:prstGeom prst="rect">
            <a:avLst/>
          </a:prstGeom>
          <a:noFill/>
        </p:spPr>
        <p:txBody>
          <a:bodyPr wrap="square" rtlCol="0">
            <a:spAutoFit/>
          </a:bodyPr>
          <a:lstStyle/>
          <a:p>
            <a:r>
              <a:rPr lang="fr-FR" sz="1100" dirty="0">
                <a:solidFill>
                  <a:srgbClr val="FF0000"/>
                </a:solidFill>
                <a:latin typeface="Zapf Dingbats"/>
                <a:ea typeface="Zapf Dingbats"/>
                <a:cs typeface="Zapf Dingbats"/>
                <a:sym typeface="Zapf Dingbats"/>
              </a:rPr>
              <a:t>★</a:t>
            </a:r>
            <a:endParaRPr lang="fr-FR" sz="1100" dirty="0">
              <a:solidFill>
                <a:srgbClr val="FF0000"/>
              </a:solidFill>
            </a:endParaRPr>
          </a:p>
        </p:txBody>
      </p:sp>
      <p:sp>
        <p:nvSpPr>
          <p:cNvPr id="18" name="ZoneTexte 17">
            <a:extLst>
              <a:ext uri="{FF2B5EF4-FFF2-40B4-BE49-F238E27FC236}">
                <a16:creationId xmlns:a16="http://schemas.microsoft.com/office/drawing/2014/main" id="{8374DAEA-A21A-6B47-BEEC-B15F03FCB6DE}"/>
              </a:ext>
            </a:extLst>
          </p:cNvPr>
          <p:cNvSpPr txBox="1"/>
          <p:nvPr/>
        </p:nvSpPr>
        <p:spPr>
          <a:xfrm>
            <a:off x="2765159" y="1249710"/>
            <a:ext cx="266700" cy="261610"/>
          </a:xfrm>
          <a:prstGeom prst="rect">
            <a:avLst/>
          </a:prstGeom>
          <a:noFill/>
        </p:spPr>
        <p:txBody>
          <a:bodyPr wrap="square" rtlCol="0">
            <a:spAutoFit/>
          </a:bodyPr>
          <a:lstStyle/>
          <a:p>
            <a:r>
              <a:rPr lang="fr-FR" sz="1100" dirty="0">
                <a:solidFill>
                  <a:srgbClr val="FF0000"/>
                </a:solidFill>
                <a:latin typeface="Zapf Dingbats"/>
                <a:ea typeface="Zapf Dingbats"/>
                <a:cs typeface="Zapf Dingbats"/>
                <a:sym typeface="Zapf Dingbats"/>
              </a:rPr>
              <a:t>★</a:t>
            </a:r>
            <a:endParaRPr lang="fr-FR" sz="1100" dirty="0">
              <a:solidFill>
                <a:srgbClr val="FF0000"/>
              </a:solidFill>
            </a:endParaRPr>
          </a:p>
        </p:txBody>
      </p:sp>
      <p:sp>
        <p:nvSpPr>
          <p:cNvPr id="19" name="ZoneTexte 18">
            <a:extLst>
              <a:ext uri="{FF2B5EF4-FFF2-40B4-BE49-F238E27FC236}">
                <a16:creationId xmlns:a16="http://schemas.microsoft.com/office/drawing/2014/main" id="{94D0953D-B5BE-3D4A-90FE-DECAF85CCB0A}"/>
              </a:ext>
            </a:extLst>
          </p:cNvPr>
          <p:cNvSpPr txBox="1"/>
          <p:nvPr/>
        </p:nvSpPr>
        <p:spPr>
          <a:xfrm>
            <a:off x="3506491" y="1270377"/>
            <a:ext cx="266700" cy="261610"/>
          </a:xfrm>
          <a:prstGeom prst="rect">
            <a:avLst/>
          </a:prstGeom>
          <a:noFill/>
        </p:spPr>
        <p:txBody>
          <a:bodyPr wrap="square" rtlCol="0">
            <a:spAutoFit/>
          </a:bodyPr>
          <a:lstStyle/>
          <a:p>
            <a:r>
              <a:rPr lang="fr-FR" sz="1100" dirty="0">
                <a:solidFill>
                  <a:srgbClr val="FF0000"/>
                </a:solidFill>
                <a:latin typeface="Zapf Dingbats"/>
                <a:ea typeface="Zapf Dingbats"/>
                <a:cs typeface="Zapf Dingbats"/>
                <a:sym typeface="Zapf Dingbats"/>
              </a:rPr>
              <a:t>★</a:t>
            </a:r>
            <a:endParaRPr lang="fr-FR" sz="1100" dirty="0">
              <a:solidFill>
                <a:srgbClr val="FF0000"/>
              </a:solidFill>
            </a:endParaRPr>
          </a:p>
        </p:txBody>
      </p:sp>
      <p:sp>
        <p:nvSpPr>
          <p:cNvPr id="23" name="TextBox 1">
            <a:extLst>
              <a:ext uri="{FF2B5EF4-FFF2-40B4-BE49-F238E27FC236}">
                <a16:creationId xmlns:a16="http://schemas.microsoft.com/office/drawing/2014/main" id="{9370A813-89D0-3A48-A34F-89E3393956A2}"/>
              </a:ext>
            </a:extLst>
          </p:cNvPr>
          <p:cNvSpPr txBox="1"/>
          <p:nvPr/>
        </p:nvSpPr>
        <p:spPr>
          <a:xfrm>
            <a:off x="7196973" y="134871"/>
            <a:ext cx="2001707" cy="1200329"/>
          </a:xfrm>
          <a:prstGeom prst="rect">
            <a:avLst/>
          </a:prstGeom>
          <a:noFill/>
        </p:spPr>
        <p:txBody>
          <a:bodyPr wrap="square" rtlCol="0">
            <a:spAutoFit/>
          </a:bodyPr>
          <a:lstStyle/>
          <a:p>
            <a:r>
              <a:rPr lang="en-US" dirty="0">
                <a:solidFill>
                  <a:srgbClr val="00FFFF"/>
                </a:solidFill>
              </a:rPr>
              <a:t>Type I  : 	</a:t>
            </a:r>
            <a:r>
              <a:rPr lang="en-US" dirty="0"/>
              <a:t>PPXY</a:t>
            </a:r>
            <a:endParaRPr lang="en-US" dirty="0">
              <a:solidFill>
                <a:srgbClr val="00FFFF"/>
              </a:solidFill>
            </a:endParaRPr>
          </a:p>
          <a:p>
            <a:r>
              <a:rPr lang="en-US" dirty="0">
                <a:solidFill>
                  <a:srgbClr val="FF0000"/>
                </a:solidFill>
              </a:rPr>
              <a:t>Type II :	 </a:t>
            </a:r>
            <a:r>
              <a:rPr lang="en-US" dirty="0"/>
              <a:t>PPLP</a:t>
            </a:r>
            <a:r>
              <a:rPr lang="en-US" dirty="0">
                <a:solidFill>
                  <a:srgbClr val="00FFFF"/>
                </a:solidFill>
              </a:rPr>
              <a:t> </a:t>
            </a:r>
            <a:endParaRPr lang="en-US" dirty="0">
              <a:solidFill>
                <a:srgbClr val="FF0000"/>
              </a:solidFill>
            </a:endParaRPr>
          </a:p>
          <a:p>
            <a:r>
              <a:rPr lang="en-US" dirty="0">
                <a:solidFill>
                  <a:srgbClr val="FF6600"/>
                </a:solidFill>
              </a:rPr>
              <a:t>Type III:	 </a:t>
            </a:r>
            <a:r>
              <a:rPr lang="en-US" dirty="0">
                <a:solidFill>
                  <a:srgbClr val="000000"/>
                </a:solidFill>
              </a:rPr>
              <a:t>PR</a:t>
            </a:r>
          </a:p>
          <a:p>
            <a:r>
              <a:rPr lang="en-US" dirty="0">
                <a:solidFill>
                  <a:srgbClr val="008000"/>
                </a:solidFill>
              </a:rPr>
              <a:t>Type IV: 	 </a:t>
            </a:r>
            <a:r>
              <a:rPr lang="en-US" dirty="0">
                <a:solidFill>
                  <a:srgbClr val="000000"/>
                </a:solidFill>
              </a:rPr>
              <a:t>[p(S/T)P]</a:t>
            </a:r>
          </a:p>
        </p:txBody>
      </p:sp>
      <p:sp>
        <p:nvSpPr>
          <p:cNvPr id="3" name="Rectangle 2">
            <a:extLst>
              <a:ext uri="{FF2B5EF4-FFF2-40B4-BE49-F238E27FC236}">
                <a16:creationId xmlns:a16="http://schemas.microsoft.com/office/drawing/2014/main" id="{8705367A-D2D8-6849-91A6-F7265AC82DF6}"/>
              </a:ext>
            </a:extLst>
          </p:cNvPr>
          <p:cNvSpPr/>
          <p:nvPr/>
        </p:nvSpPr>
        <p:spPr>
          <a:xfrm>
            <a:off x="4162027" y="2544237"/>
            <a:ext cx="852886" cy="369332"/>
          </a:xfrm>
          <a:prstGeom prst="rect">
            <a:avLst/>
          </a:prstGeom>
        </p:spPr>
        <p:txBody>
          <a:bodyPr wrap="square">
            <a:spAutoFit/>
          </a:bodyPr>
          <a:lstStyle/>
          <a:p>
            <a:r>
              <a:rPr lang="en-US" dirty="0">
                <a:solidFill>
                  <a:srgbClr val="00FFFF"/>
                </a:solidFill>
              </a:rPr>
              <a:t>Type I </a:t>
            </a:r>
            <a:endParaRPr lang="fr-FR" dirty="0"/>
          </a:p>
        </p:txBody>
      </p:sp>
      <p:sp>
        <p:nvSpPr>
          <p:cNvPr id="28" name="Rectangle 27">
            <a:extLst>
              <a:ext uri="{FF2B5EF4-FFF2-40B4-BE49-F238E27FC236}">
                <a16:creationId xmlns:a16="http://schemas.microsoft.com/office/drawing/2014/main" id="{0D8C6D55-5A9F-AE42-A09F-FF1CF9570A1C}"/>
              </a:ext>
            </a:extLst>
          </p:cNvPr>
          <p:cNvSpPr/>
          <p:nvPr/>
        </p:nvSpPr>
        <p:spPr>
          <a:xfrm>
            <a:off x="4914507" y="3210993"/>
            <a:ext cx="852886" cy="369332"/>
          </a:xfrm>
          <a:prstGeom prst="rect">
            <a:avLst/>
          </a:prstGeom>
        </p:spPr>
        <p:txBody>
          <a:bodyPr wrap="square">
            <a:spAutoFit/>
          </a:bodyPr>
          <a:lstStyle/>
          <a:p>
            <a:r>
              <a:rPr lang="en-US" dirty="0">
                <a:solidFill>
                  <a:srgbClr val="00FFFF"/>
                </a:solidFill>
              </a:rPr>
              <a:t>Type I </a:t>
            </a:r>
            <a:endParaRPr lang="fr-FR" dirty="0"/>
          </a:p>
        </p:txBody>
      </p:sp>
      <p:sp>
        <p:nvSpPr>
          <p:cNvPr id="4" name="Rectangle 3">
            <a:extLst>
              <a:ext uri="{FF2B5EF4-FFF2-40B4-BE49-F238E27FC236}">
                <a16:creationId xmlns:a16="http://schemas.microsoft.com/office/drawing/2014/main" id="{D2F8B5BD-A4C8-2A44-83BE-6A04D3E8ECB4}"/>
              </a:ext>
            </a:extLst>
          </p:cNvPr>
          <p:cNvSpPr/>
          <p:nvPr/>
        </p:nvSpPr>
        <p:spPr>
          <a:xfrm>
            <a:off x="3903002" y="1215495"/>
            <a:ext cx="1337995" cy="369332"/>
          </a:xfrm>
          <a:prstGeom prst="rect">
            <a:avLst/>
          </a:prstGeom>
        </p:spPr>
        <p:txBody>
          <a:bodyPr wrap="none">
            <a:spAutoFit/>
          </a:bodyPr>
          <a:lstStyle/>
          <a:p>
            <a:r>
              <a:rPr lang="en-US" dirty="0">
                <a:solidFill>
                  <a:srgbClr val="FF6600"/>
                </a:solidFill>
              </a:rPr>
              <a:t>Type </a:t>
            </a:r>
            <a:r>
              <a:rPr lang="en-US" dirty="0">
                <a:solidFill>
                  <a:srgbClr val="FF0000"/>
                </a:solidFill>
              </a:rPr>
              <a:t>II</a:t>
            </a:r>
            <a:r>
              <a:rPr lang="en-US" dirty="0">
                <a:solidFill>
                  <a:srgbClr val="FF6600"/>
                </a:solidFill>
              </a:rPr>
              <a:t>/III/</a:t>
            </a:r>
            <a:r>
              <a:rPr lang="en-US" dirty="0">
                <a:solidFill>
                  <a:srgbClr val="00B050"/>
                </a:solidFill>
              </a:rPr>
              <a:t>IV</a:t>
            </a:r>
            <a:endParaRPr lang="fr-FR" dirty="0">
              <a:solidFill>
                <a:srgbClr val="00B050"/>
              </a:solidFill>
            </a:endParaRPr>
          </a:p>
        </p:txBody>
      </p:sp>
      <p:pic>
        <p:nvPicPr>
          <p:cNvPr id="30" name="Image 29">
            <a:extLst>
              <a:ext uri="{FF2B5EF4-FFF2-40B4-BE49-F238E27FC236}">
                <a16:creationId xmlns:a16="http://schemas.microsoft.com/office/drawing/2014/main" id="{E8BB2659-DF31-4C40-8171-EE3D8DC80540}"/>
              </a:ext>
            </a:extLst>
          </p:cNvPr>
          <p:cNvPicPr>
            <a:picLocks noChangeAspect="1"/>
          </p:cNvPicPr>
          <p:nvPr/>
        </p:nvPicPr>
        <p:blipFill>
          <a:blip r:embed="rId5"/>
          <a:stretch>
            <a:fillRect/>
          </a:stretch>
        </p:blipFill>
        <p:spPr>
          <a:xfrm>
            <a:off x="557214" y="3225281"/>
            <a:ext cx="4337728" cy="647698"/>
          </a:xfrm>
          <a:prstGeom prst="rect">
            <a:avLst/>
          </a:prstGeom>
          <a:ln>
            <a:solidFill>
              <a:srgbClr val="1AE6F7"/>
            </a:solidFill>
          </a:ln>
        </p:spPr>
      </p:pic>
      <p:pic>
        <p:nvPicPr>
          <p:cNvPr id="31" name="Image 30">
            <a:extLst>
              <a:ext uri="{FF2B5EF4-FFF2-40B4-BE49-F238E27FC236}">
                <a16:creationId xmlns:a16="http://schemas.microsoft.com/office/drawing/2014/main" id="{A9E4660C-8177-1D43-BC8D-623B67D3EE40}"/>
              </a:ext>
            </a:extLst>
          </p:cNvPr>
          <p:cNvPicPr>
            <a:picLocks noChangeAspect="1"/>
          </p:cNvPicPr>
          <p:nvPr/>
        </p:nvPicPr>
        <p:blipFill>
          <a:blip r:embed="rId6"/>
          <a:stretch>
            <a:fillRect/>
          </a:stretch>
        </p:blipFill>
        <p:spPr>
          <a:xfrm>
            <a:off x="528637" y="5555723"/>
            <a:ext cx="4363787" cy="278228"/>
          </a:xfrm>
          <a:prstGeom prst="rect">
            <a:avLst/>
          </a:prstGeom>
          <a:ln>
            <a:solidFill>
              <a:srgbClr val="7BCD23"/>
            </a:solidFill>
          </a:ln>
        </p:spPr>
      </p:pic>
      <p:sp>
        <p:nvSpPr>
          <p:cNvPr id="32" name="Rectangle 31">
            <a:extLst>
              <a:ext uri="{FF2B5EF4-FFF2-40B4-BE49-F238E27FC236}">
                <a16:creationId xmlns:a16="http://schemas.microsoft.com/office/drawing/2014/main" id="{321B4023-D4D4-9442-83BC-A9DD100AD938}"/>
              </a:ext>
            </a:extLst>
          </p:cNvPr>
          <p:cNvSpPr/>
          <p:nvPr/>
        </p:nvSpPr>
        <p:spPr>
          <a:xfrm>
            <a:off x="4067022" y="5030274"/>
            <a:ext cx="924227" cy="369332"/>
          </a:xfrm>
          <a:prstGeom prst="rect">
            <a:avLst/>
          </a:prstGeom>
        </p:spPr>
        <p:txBody>
          <a:bodyPr wrap="none">
            <a:spAutoFit/>
          </a:bodyPr>
          <a:lstStyle/>
          <a:p>
            <a:r>
              <a:rPr lang="en-US" dirty="0">
                <a:solidFill>
                  <a:srgbClr val="008000"/>
                </a:solidFill>
              </a:rPr>
              <a:t>Type IV:</a:t>
            </a:r>
            <a:endParaRPr lang="fr-FR" dirty="0"/>
          </a:p>
        </p:txBody>
      </p:sp>
      <p:sp>
        <p:nvSpPr>
          <p:cNvPr id="34" name="Rectangle 33">
            <a:extLst>
              <a:ext uri="{FF2B5EF4-FFF2-40B4-BE49-F238E27FC236}">
                <a16:creationId xmlns:a16="http://schemas.microsoft.com/office/drawing/2014/main" id="{3E461E06-E1A2-0547-971F-BDAE3BB4A60E}"/>
              </a:ext>
            </a:extLst>
          </p:cNvPr>
          <p:cNvSpPr/>
          <p:nvPr/>
        </p:nvSpPr>
        <p:spPr>
          <a:xfrm>
            <a:off x="3926811" y="3953948"/>
            <a:ext cx="1259447" cy="369332"/>
          </a:xfrm>
          <a:prstGeom prst="rect">
            <a:avLst/>
          </a:prstGeom>
        </p:spPr>
        <p:txBody>
          <a:bodyPr wrap="none">
            <a:spAutoFit/>
          </a:bodyPr>
          <a:lstStyle/>
          <a:p>
            <a:r>
              <a:rPr lang="en-US" dirty="0">
                <a:solidFill>
                  <a:srgbClr val="FF6600"/>
                </a:solidFill>
              </a:rPr>
              <a:t>Type  </a:t>
            </a:r>
            <a:r>
              <a:rPr lang="en-US" dirty="0">
                <a:solidFill>
                  <a:srgbClr val="1AE6F7"/>
                </a:solidFill>
              </a:rPr>
              <a:t>I/</a:t>
            </a:r>
            <a:r>
              <a:rPr lang="en-US" dirty="0">
                <a:solidFill>
                  <a:srgbClr val="FF0000"/>
                </a:solidFill>
              </a:rPr>
              <a:t>II</a:t>
            </a:r>
            <a:r>
              <a:rPr lang="en-US" dirty="0">
                <a:solidFill>
                  <a:srgbClr val="FF6600"/>
                </a:solidFill>
              </a:rPr>
              <a:t>/III</a:t>
            </a:r>
            <a:endParaRPr lang="fr-FR" dirty="0">
              <a:solidFill>
                <a:srgbClr val="00B050"/>
              </a:solidFill>
            </a:endParaRPr>
          </a:p>
        </p:txBody>
      </p:sp>
      <p:sp>
        <p:nvSpPr>
          <p:cNvPr id="36" name="ZoneTexte 35">
            <a:extLst>
              <a:ext uri="{FF2B5EF4-FFF2-40B4-BE49-F238E27FC236}">
                <a16:creationId xmlns:a16="http://schemas.microsoft.com/office/drawing/2014/main" id="{78519E44-2BDE-D444-941E-A34A70498DCD}"/>
              </a:ext>
            </a:extLst>
          </p:cNvPr>
          <p:cNvSpPr txBox="1"/>
          <p:nvPr/>
        </p:nvSpPr>
        <p:spPr>
          <a:xfrm>
            <a:off x="528637" y="6286498"/>
            <a:ext cx="4852610" cy="369332"/>
          </a:xfrm>
          <a:prstGeom prst="rect">
            <a:avLst/>
          </a:prstGeom>
          <a:noFill/>
        </p:spPr>
        <p:txBody>
          <a:bodyPr wrap="none" rtlCol="0">
            <a:spAutoFit/>
          </a:bodyPr>
          <a:lstStyle/>
          <a:p>
            <a:r>
              <a:rPr lang="fr-FR" dirty="0"/>
              <a:t>The longer </a:t>
            </a:r>
            <a:r>
              <a:rPr lang="fr-FR" dirty="0" err="1"/>
              <a:t>loop</a:t>
            </a:r>
            <a:r>
              <a:rPr lang="fr-FR" dirty="0"/>
              <a:t> </a:t>
            </a:r>
            <a:r>
              <a:rPr lang="fr-FR" dirty="0" err="1"/>
              <a:t>allows</a:t>
            </a:r>
            <a:r>
              <a:rPr lang="fr-FR" dirty="0"/>
              <a:t>  the ligand  to </a:t>
            </a:r>
            <a:r>
              <a:rPr lang="fr-FR" dirty="0" err="1"/>
              <a:t>bind</a:t>
            </a:r>
            <a:r>
              <a:rPr lang="fr-FR" dirty="0"/>
              <a:t> </a:t>
            </a:r>
            <a:r>
              <a:rPr lang="fr-FR" dirty="0" err="1"/>
              <a:t>there</a:t>
            </a:r>
            <a:r>
              <a:rPr lang="fr-FR" dirty="0"/>
              <a:t> ! </a:t>
            </a:r>
          </a:p>
        </p:txBody>
      </p:sp>
      <p:sp>
        <p:nvSpPr>
          <p:cNvPr id="37" name="ZoneTexte 36">
            <a:extLst>
              <a:ext uri="{FF2B5EF4-FFF2-40B4-BE49-F238E27FC236}">
                <a16:creationId xmlns:a16="http://schemas.microsoft.com/office/drawing/2014/main" id="{16C80492-AF6D-0944-B3EC-157840156F8F}"/>
              </a:ext>
            </a:extLst>
          </p:cNvPr>
          <p:cNvSpPr txBox="1"/>
          <p:nvPr/>
        </p:nvSpPr>
        <p:spPr>
          <a:xfrm>
            <a:off x="1647745" y="3950454"/>
            <a:ext cx="266700" cy="261610"/>
          </a:xfrm>
          <a:prstGeom prst="rect">
            <a:avLst/>
          </a:prstGeom>
          <a:noFill/>
        </p:spPr>
        <p:txBody>
          <a:bodyPr wrap="square" rtlCol="0">
            <a:spAutoFit/>
          </a:bodyPr>
          <a:lstStyle/>
          <a:p>
            <a:r>
              <a:rPr lang="fr-FR" sz="1100" dirty="0">
                <a:solidFill>
                  <a:srgbClr val="7BCD23"/>
                </a:solidFill>
                <a:latin typeface="Zapf Dingbats"/>
                <a:ea typeface="Zapf Dingbats"/>
                <a:cs typeface="Zapf Dingbats"/>
                <a:sym typeface="Zapf Dingbats"/>
              </a:rPr>
              <a:t>★</a:t>
            </a:r>
            <a:endParaRPr lang="fr-FR" sz="1100" dirty="0">
              <a:solidFill>
                <a:srgbClr val="7BCD23"/>
              </a:solidFill>
            </a:endParaRPr>
          </a:p>
        </p:txBody>
      </p:sp>
      <p:sp>
        <p:nvSpPr>
          <p:cNvPr id="38" name="ZoneTexte 37">
            <a:extLst>
              <a:ext uri="{FF2B5EF4-FFF2-40B4-BE49-F238E27FC236}">
                <a16:creationId xmlns:a16="http://schemas.microsoft.com/office/drawing/2014/main" id="{0DC15337-FF25-4548-BDFE-1FF9EC4BCA18}"/>
              </a:ext>
            </a:extLst>
          </p:cNvPr>
          <p:cNvSpPr txBox="1"/>
          <p:nvPr/>
        </p:nvSpPr>
        <p:spPr>
          <a:xfrm>
            <a:off x="1800145" y="3955623"/>
            <a:ext cx="266700" cy="261610"/>
          </a:xfrm>
          <a:prstGeom prst="rect">
            <a:avLst/>
          </a:prstGeom>
          <a:noFill/>
        </p:spPr>
        <p:txBody>
          <a:bodyPr wrap="square" rtlCol="0">
            <a:spAutoFit/>
          </a:bodyPr>
          <a:lstStyle/>
          <a:p>
            <a:r>
              <a:rPr lang="fr-FR" sz="1100" dirty="0">
                <a:solidFill>
                  <a:srgbClr val="7BCD23"/>
                </a:solidFill>
                <a:latin typeface="Zapf Dingbats"/>
                <a:ea typeface="Zapf Dingbats"/>
                <a:cs typeface="Zapf Dingbats"/>
                <a:sym typeface="Zapf Dingbats"/>
              </a:rPr>
              <a:t>★</a:t>
            </a:r>
            <a:endParaRPr lang="fr-FR" sz="1100" dirty="0">
              <a:solidFill>
                <a:srgbClr val="7BCD23"/>
              </a:solidFill>
            </a:endParaRPr>
          </a:p>
        </p:txBody>
      </p:sp>
      <p:sp>
        <p:nvSpPr>
          <p:cNvPr id="39" name="ZoneTexte 38">
            <a:extLst>
              <a:ext uri="{FF2B5EF4-FFF2-40B4-BE49-F238E27FC236}">
                <a16:creationId xmlns:a16="http://schemas.microsoft.com/office/drawing/2014/main" id="{85A2F873-E09E-8C49-AAB7-51B645E36B7C}"/>
              </a:ext>
            </a:extLst>
          </p:cNvPr>
          <p:cNvSpPr txBox="1"/>
          <p:nvPr/>
        </p:nvSpPr>
        <p:spPr>
          <a:xfrm>
            <a:off x="1944796" y="3968541"/>
            <a:ext cx="266700" cy="261610"/>
          </a:xfrm>
          <a:prstGeom prst="rect">
            <a:avLst/>
          </a:prstGeom>
          <a:noFill/>
        </p:spPr>
        <p:txBody>
          <a:bodyPr wrap="square" rtlCol="0">
            <a:spAutoFit/>
          </a:bodyPr>
          <a:lstStyle/>
          <a:p>
            <a:r>
              <a:rPr lang="fr-FR" sz="1100" dirty="0">
                <a:solidFill>
                  <a:srgbClr val="7BCD23"/>
                </a:solidFill>
                <a:latin typeface="Zapf Dingbats"/>
                <a:ea typeface="Zapf Dingbats"/>
                <a:cs typeface="Zapf Dingbats"/>
                <a:sym typeface="Zapf Dingbats"/>
              </a:rPr>
              <a:t>★</a:t>
            </a:r>
            <a:endParaRPr lang="fr-FR" sz="1100" dirty="0">
              <a:solidFill>
                <a:srgbClr val="7BCD23"/>
              </a:solidFill>
            </a:endParaRPr>
          </a:p>
        </p:txBody>
      </p:sp>
      <p:sp>
        <p:nvSpPr>
          <p:cNvPr id="40" name="ZoneTexte 39">
            <a:extLst>
              <a:ext uri="{FF2B5EF4-FFF2-40B4-BE49-F238E27FC236}">
                <a16:creationId xmlns:a16="http://schemas.microsoft.com/office/drawing/2014/main" id="{9747AA04-79E9-9041-8354-406DB52326A4}"/>
              </a:ext>
            </a:extLst>
          </p:cNvPr>
          <p:cNvSpPr txBox="1"/>
          <p:nvPr/>
        </p:nvSpPr>
        <p:spPr>
          <a:xfrm>
            <a:off x="1517383" y="3945294"/>
            <a:ext cx="266700" cy="261610"/>
          </a:xfrm>
          <a:prstGeom prst="rect">
            <a:avLst/>
          </a:prstGeom>
          <a:noFill/>
        </p:spPr>
        <p:txBody>
          <a:bodyPr wrap="square" rtlCol="0">
            <a:spAutoFit/>
          </a:bodyPr>
          <a:lstStyle/>
          <a:p>
            <a:r>
              <a:rPr lang="fr-FR" sz="1100" dirty="0">
                <a:solidFill>
                  <a:srgbClr val="7BCD23"/>
                </a:solidFill>
                <a:latin typeface="Zapf Dingbats"/>
                <a:ea typeface="Zapf Dingbats"/>
                <a:cs typeface="Zapf Dingbats"/>
                <a:sym typeface="Zapf Dingbats"/>
              </a:rPr>
              <a:t>★</a:t>
            </a:r>
            <a:endParaRPr lang="fr-FR" sz="1100" dirty="0">
              <a:solidFill>
                <a:srgbClr val="7BCD23"/>
              </a:solidFill>
            </a:endParaRPr>
          </a:p>
        </p:txBody>
      </p:sp>
      <p:sp>
        <p:nvSpPr>
          <p:cNvPr id="41" name="TextBox 15">
            <a:extLst>
              <a:ext uri="{FF2B5EF4-FFF2-40B4-BE49-F238E27FC236}">
                <a16:creationId xmlns:a16="http://schemas.microsoft.com/office/drawing/2014/main" id="{AD609256-CD50-814E-8550-D0AD382A447A}"/>
              </a:ext>
            </a:extLst>
          </p:cNvPr>
          <p:cNvSpPr txBox="1"/>
          <p:nvPr/>
        </p:nvSpPr>
        <p:spPr>
          <a:xfrm>
            <a:off x="5486400" y="6361951"/>
            <a:ext cx="3571565" cy="338554"/>
          </a:xfrm>
          <a:prstGeom prst="rect">
            <a:avLst/>
          </a:prstGeom>
          <a:noFill/>
        </p:spPr>
        <p:txBody>
          <a:bodyPr wrap="square" rtlCol="0">
            <a:spAutoFit/>
          </a:bodyPr>
          <a:lstStyle/>
          <a:p>
            <a:r>
              <a:rPr lang="en-US" sz="1600" i="1" dirty="0" err="1">
                <a:solidFill>
                  <a:srgbClr val="FF6600"/>
                </a:solidFill>
              </a:rPr>
              <a:t>Tubiana</a:t>
            </a:r>
            <a:r>
              <a:rPr lang="en-US" sz="1600" i="1" dirty="0">
                <a:solidFill>
                  <a:srgbClr val="FF6600"/>
                </a:solidFill>
              </a:rPr>
              <a:t> SC </a:t>
            </a:r>
            <a:r>
              <a:rPr lang="en-US" sz="1600" i="1" dirty="0" err="1">
                <a:solidFill>
                  <a:srgbClr val="FF6600"/>
                </a:solidFill>
              </a:rPr>
              <a:t>Monasson</a:t>
            </a:r>
            <a:r>
              <a:rPr lang="en-US" sz="1600" i="1" dirty="0">
                <a:solidFill>
                  <a:srgbClr val="FF6600"/>
                </a:solidFill>
              </a:rPr>
              <a:t> , </a:t>
            </a:r>
            <a:r>
              <a:rPr lang="en-US" sz="1600" i="1" dirty="0" err="1">
                <a:solidFill>
                  <a:srgbClr val="FF6600"/>
                </a:solidFill>
              </a:rPr>
              <a:t>elife</a:t>
            </a:r>
            <a:r>
              <a:rPr lang="en-US" sz="1600" i="1" dirty="0">
                <a:solidFill>
                  <a:srgbClr val="FF6600"/>
                </a:solidFill>
              </a:rPr>
              <a:t>, 2019, </a:t>
            </a:r>
          </a:p>
        </p:txBody>
      </p:sp>
    </p:spTree>
    <p:extLst>
      <p:ext uri="{BB962C8B-B14F-4D97-AF65-F5344CB8AC3E}">
        <p14:creationId xmlns:p14="http://schemas.microsoft.com/office/powerpoint/2010/main" val="5753465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5">
            <a:extLst>
              <a:ext uri="{FF2B5EF4-FFF2-40B4-BE49-F238E27FC236}">
                <a16:creationId xmlns:a16="http://schemas.microsoft.com/office/drawing/2014/main" id="{D69419C5-F031-6649-A8DB-D668D30D82AE}"/>
              </a:ext>
            </a:extLst>
          </p:cNvPr>
          <p:cNvSpPr txBox="1"/>
          <p:nvPr/>
        </p:nvSpPr>
        <p:spPr>
          <a:xfrm>
            <a:off x="5486400" y="6361951"/>
            <a:ext cx="3571565" cy="338554"/>
          </a:xfrm>
          <a:prstGeom prst="rect">
            <a:avLst/>
          </a:prstGeom>
          <a:noFill/>
        </p:spPr>
        <p:txBody>
          <a:bodyPr wrap="square" rtlCol="0">
            <a:spAutoFit/>
          </a:bodyPr>
          <a:lstStyle/>
          <a:p>
            <a:r>
              <a:rPr lang="en-US" sz="1600" i="1" dirty="0" err="1">
                <a:solidFill>
                  <a:srgbClr val="FF6600"/>
                </a:solidFill>
              </a:rPr>
              <a:t>Tubiana</a:t>
            </a:r>
            <a:r>
              <a:rPr lang="en-US" sz="1600" i="1" dirty="0">
                <a:solidFill>
                  <a:srgbClr val="FF6600"/>
                </a:solidFill>
              </a:rPr>
              <a:t>  SC, </a:t>
            </a:r>
            <a:r>
              <a:rPr lang="en-US" sz="1600" i="1" dirty="0" err="1">
                <a:solidFill>
                  <a:srgbClr val="FF6600"/>
                </a:solidFill>
              </a:rPr>
              <a:t>Monasson</a:t>
            </a:r>
            <a:r>
              <a:rPr lang="en-US" sz="1600" i="1" dirty="0">
                <a:solidFill>
                  <a:srgbClr val="FF6600"/>
                </a:solidFill>
              </a:rPr>
              <a:t> , </a:t>
            </a:r>
            <a:r>
              <a:rPr lang="en-US" sz="1600" i="1" dirty="0" err="1">
                <a:solidFill>
                  <a:srgbClr val="FF6600"/>
                </a:solidFill>
              </a:rPr>
              <a:t>elife</a:t>
            </a:r>
            <a:r>
              <a:rPr lang="en-US" sz="1600" i="1" dirty="0">
                <a:solidFill>
                  <a:srgbClr val="FF6600"/>
                </a:solidFill>
              </a:rPr>
              <a:t>, 2019, </a:t>
            </a:r>
          </a:p>
        </p:txBody>
      </p:sp>
      <p:sp>
        <p:nvSpPr>
          <p:cNvPr id="11" name="Title 5">
            <a:extLst>
              <a:ext uri="{FF2B5EF4-FFF2-40B4-BE49-F238E27FC236}">
                <a16:creationId xmlns:a16="http://schemas.microsoft.com/office/drawing/2014/main" id="{E8797D08-E70E-DC46-BE49-C7E620AA4E4A}"/>
              </a:ext>
            </a:extLst>
          </p:cNvPr>
          <p:cNvSpPr txBox="1">
            <a:spLocks/>
          </p:cNvSpPr>
          <p:nvPr/>
        </p:nvSpPr>
        <p:spPr>
          <a:xfrm>
            <a:off x="2444453" y="304708"/>
            <a:ext cx="7232650" cy="646331"/>
          </a:xfrm>
          <a:prstGeom prst="rect">
            <a:avLst/>
          </a:prstGeom>
          <a:noFill/>
        </p:spPr>
        <p:txBody>
          <a:bodyPr vert="horz" wrap="square" lIns="91440" tIns="45720" rIns="91440" bIns="45720" rtlCol="0" anchor="ctr">
            <a:spAutoFit/>
          </a:bodyPr>
          <a:lstStyle>
            <a:lvl1pPr algn="ctr" defTabSz="457200" rtl="0" eaLnBrk="1" latinLnBrk="0" hangingPunct="1">
              <a:spcBef>
                <a:spcPct val="0"/>
              </a:spcBef>
              <a:buNone/>
              <a:defRPr lang="en-US" sz="4000" kern="1200">
                <a:solidFill>
                  <a:schemeClr val="bg1"/>
                </a:solidFill>
                <a:latin typeface="+mn-lt"/>
                <a:ea typeface="+mn-ea"/>
                <a:cs typeface="Times New Roman" pitchFamily="18" charset="0"/>
              </a:defRPr>
            </a:lvl1pPr>
          </a:lstStyle>
          <a:p>
            <a:r>
              <a:rPr lang="fr-FR" sz="3600" b="1" dirty="0">
                <a:solidFill>
                  <a:srgbClr val="FF0000"/>
                </a:solidFill>
              </a:rPr>
              <a:t>Natural </a:t>
            </a:r>
            <a:r>
              <a:rPr lang="fr-FR" sz="3600" b="1" dirty="0" err="1">
                <a:solidFill>
                  <a:srgbClr val="FF0000"/>
                </a:solidFill>
              </a:rPr>
              <a:t>Sequence</a:t>
            </a:r>
            <a:r>
              <a:rPr lang="fr-FR" sz="3600" b="1" dirty="0">
                <a:solidFill>
                  <a:srgbClr val="FF0000"/>
                </a:solidFill>
              </a:rPr>
              <a:t> </a:t>
            </a:r>
            <a:r>
              <a:rPr lang="fr-FR" sz="3600" b="1" dirty="0" err="1">
                <a:solidFill>
                  <a:srgbClr val="FF0000"/>
                </a:solidFill>
              </a:rPr>
              <a:t>Space</a:t>
            </a:r>
            <a:endParaRPr lang="fr-FR" sz="3600" b="1" dirty="0">
              <a:solidFill>
                <a:srgbClr val="FF0000"/>
              </a:solidFill>
            </a:endParaRPr>
          </a:p>
        </p:txBody>
      </p:sp>
      <p:pic>
        <p:nvPicPr>
          <p:cNvPr id="9" name="Image 8">
            <a:extLst>
              <a:ext uri="{FF2B5EF4-FFF2-40B4-BE49-F238E27FC236}">
                <a16:creationId xmlns:a16="http://schemas.microsoft.com/office/drawing/2014/main" id="{D6329671-1F81-E744-81C7-DB1CC4E66641}"/>
              </a:ext>
            </a:extLst>
          </p:cNvPr>
          <p:cNvPicPr>
            <a:picLocks noChangeAspect="1"/>
          </p:cNvPicPr>
          <p:nvPr/>
        </p:nvPicPr>
        <p:blipFill>
          <a:blip r:embed="rId3"/>
          <a:stretch>
            <a:fillRect/>
          </a:stretch>
        </p:blipFill>
        <p:spPr>
          <a:xfrm>
            <a:off x="3814659" y="1468925"/>
            <a:ext cx="4492238" cy="4163261"/>
          </a:xfrm>
          <a:prstGeom prst="rect">
            <a:avLst/>
          </a:prstGeom>
          <a:ln>
            <a:noFill/>
          </a:ln>
        </p:spPr>
      </p:pic>
      <p:pic>
        <p:nvPicPr>
          <p:cNvPr id="3" name="Image 2">
            <a:extLst>
              <a:ext uri="{FF2B5EF4-FFF2-40B4-BE49-F238E27FC236}">
                <a16:creationId xmlns:a16="http://schemas.microsoft.com/office/drawing/2014/main" id="{A81F4AAB-6670-F84A-9C92-F079DDBC6FCC}"/>
              </a:ext>
            </a:extLst>
          </p:cNvPr>
          <p:cNvPicPr>
            <a:picLocks noChangeAspect="1"/>
          </p:cNvPicPr>
          <p:nvPr/>
        </p:nvPicPr>
        <p:blipFill>
          <a:blip r:embed="rId4"/>
          <a:stretch>
            <a:fillRect/>
          </a:stretch>
        </p:blipFill>
        <p:spPr>
          <a:xfrm>
            <a:off x="0" y="2597847"/>
            <a:ext cx="3543211" cy="1212151"/>
          </a:xfrm>
          <a:prstGeom prst="rect">
            <a:avLst/>
          </a:prstGeom>
        </p:spPr>
      </p:pic>
      <p:sp>
        <p:nvSpPr>
          <p:cNvPr id="2" name="Rectangle 1">
            <a:extLst>
              <a:ext uri="{FF2B5EF4-FFF2-40B4-BE49-F238E27FC236}">
                <a16:creationId xmlns:a16="http://schemas.microsoft.com/office/drawing/2014/main" id="{E79375EC-4393-F444-AA36-6850965660A1}"/>
              </a:ext>
            </a:extLst>
          </p:cNvPr>
          <p:cNvSpPr/>
          <p:nvPr/>
        </p:nvSpPr>
        <p:spPr>
          <a:xfrm>
            <a:off x="3814659" y="1528472"/>
            <a:ext cx="369414" cy="5912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id="{E96AF6FF-CCFD-B047-BEF3-0C42A4FFCEBA}"/>
              </a:ext>
            </a:extLst>
          </p:cNvPr>
          <p:cNvSpPr/>
          <p:nvPr/>
        </p:nvSpPr>
        <p:spPr>
          <a:xfrm>
            <a:off x="3703820" y="5102939"/>
            <a:ext cx="369414" cy="5912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35015705-4D5B-3F4A-BF89-7B2832786F66}"/>
              </a:ext>
            </a:extLst>
          </p:cNvPr>
          <p:cNvSpPr/>
          <p:nvPr/>
        </p:nvSpPr>
        <p:spPr>
          <a:xfrm>
            <a:off x="7222865" y="5255339"/>
            <a:ext cx="369414" cy="5912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4677158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1"/>
          <p:cNvPicPr>
            <a:picLocks noChangeAspect="1"/>
          </p:cNvPicPr>
          <p:nvPr/>
        </p:nvPicPr>
        <p:blipFill>
          <a:blip r:embed="rId3"/>
          <a:stretch>
            <a:fillRect/>
          </a:stretch>
        </p:blipFill>
        <p:spPr>
          <a:xfrm>
            <a:off x="101600" y="834764"/>
            <a:ext cx="6060281" cy="4682944"/>
          </a:xfrm>
          <a:prstGeom prst="rect">
            <a:avLst/>
          </a:prstGeom>
        </p:spPr>
      </p:pic>
      <p:pic>
        <p:nvPicPr>
          <p:cNvPr id="18" name="Picture 17" descr="WW_features.png"/>
          <p:cNvPicPr>
            <a:picLocks/>
          </p:cNvPicPr>
          <p:nvPr/>
        </p:nvPicPr>
        <p:blipFill rotWithShape="1">
          <a:blip r:embed="rId4">
            <a:extLst>
              <a:ext uri="{28A0092B-C50C-407E-A947-70E740481C1C}">
                <a14:useLocalDpi xmlns:a14="http://schemas.microsoft.com/office/drawing/2010/main" val="0"/>
              </a:ext>
            </a:extLst>
          </a:blip>
          <a:srcRect t="25187" b="49999"/>
          <a:stretch/>
        </p:blipFill>
        <p:spPr>
          <a:xfrm>
            <a:off x="5202519" y="1101166"/>
            <a:ext cx="3600000" cy="1080000"/>
          </a:xfrm>
          <a:prstGeom prst="rect">
            <a:avLst/>
          </a:prstGeom>
        </p:spPr>
      </p:pic>
      <p:graphicFrame>
        <p:nvGraphicFramePr>
          <p:cNvPr id="20" name="Objet 19"/>
          <p:cNvGraphicFramePr>
            <a:graphicFrameLocks noChangeAspect="1"/>
          </p:cNvGraphicFramePr>
          <p:nvPr>
            <p:extLst/>
          </p:nvPr>
        </p:nvGraphicFramePr>
        <p:xfrm>
          <a:off x="4090988" y="1150938"/>
          <a:ext cx="919162" cy="650875"/>
        </p:xfrm>
        <a:graphic>
          <a:graphicData uri="http://schemas.openxmlformats.org/presentationml/2006/ole">
            <mc:AlternateContent xmlns:mc="http://schemas.openxmlformats.org/markup-compatibility/2006">
              <mc:Choice xmlns:v="urn:schemas-microsoft-com:vml" Requires="v">
                <p:oleObj spid="_x0000_s245790" name="Equation" r:id="rId5" imgW="609600" imgH="431800" progId="Equation.3">
                  <p:embed/>
                </p:oleObj>
              </mc:Choice>
              <mc:Fallback>
                <p:oleObj name="Equation" r:id="rId5" imgW="609600" imgH="431800" progId="Equation.3">
                  <p:embed/>
                  <p:pic>
                    <p:nvPicPr>
                      <p:cNvPr id="20" name="Objet 19"/>
                      <p:cNvPicPr/>
                      <p:nvPr/>
                    </p:nvPicPr>
                    <p:blipFill>
                      <a:blip r:embed="rId6"/>
                      <a:stretch>
                        <a:fillRect/>
                      </a:stretch>
                    </p:blipFill>
                    <p:spPr>
                      <a:xfrm>
                        <a:off x="4090988" y="1150938"/>
                        <a:ext cx="919162" cy="650875"/>
                      </a:xfrm>
                      <a:prstGeom prst="rect">
                        <a:avLst/>
                      </a:prstGeom>
                    </p:spPr>
                  </p:pic>
                </p:oleObj>
              </mc:Fallback>
            </mc:AlternateContent>
          </a:graphicData>
        </a:graphic>
      </p:graphicFrame>
      <p:cxnSp>
        <p:nvCxnSpPr>
          <p:cNvPr id="22" name="Straight Connector 21"/>
          <p:cNvCxnSpPr/>
          <p:nvPr/>
        </p:nvCxnSpPr>
        <p:spPr>
          <a:xfrm flipV="1">
            <a:off x="2311400" y="4127500"/>
            <a:ext cx="0" cy="825500"/>
          </a:xfrm>
          <a:prstGeom prst="line">
            <a:avLst/>
          </a:prstGeom>
        </p:spPr>
        <p:style>
          <a:lnRef idx="2">
            <a:schemeClr val="accent1"/>
          </a:lnRef>
          <a:fillRef idx="0">
            <a:schemeClr val="accent1"/>
          </a:fillRef>
          <a:effectRef idx="1">
            <a:schemeClr val="accent1"/>
          </a:effectRef>
          <a:fontRef idx="minor">
            <a:schemeClr val="tx1"/>
          </a:fontRef>
        </p:style>
      </p:cxnSp>
      <p:pic>
        <p:nvPicPr>
          <p:cNvPr id="11" name="Image 10"/>
          <p:cNvPicPr>
            <a:picLocks noChangeAspect="1"/>
          </p:cNvPicPr>
          <p:nvPr/>
        </p:nvPicPr>
        <p:blipFill>
          <a:blip r:embed="rId7"/>
          <a:stretch>
            <a:fillRect/>
          </a:stretch>
        </p:blipFill>
        <p:spPr>
          <a:xfrm>
            <a:off x="0" y="5917643"/>
            <a:ext cx="5207000" cy="927100"/>
          </a:xfrm>
          <a:prstGeom prst="rect">
            <a:avLst/>
          </a:prstGeom>
        </p:spPr>
      </p:pic>
      <p:sp>
        <p:nvSpPr>
          <p:cNvPr id="2" name="Titre 1">
            <a:extLst>
              <a:ext uri="{FF2B5EF4-FFF2-40B4-BE49-F238E27FC236}">
                <a16:creationId xmlns:a16="http://schemas.microsoft.com/office/drawing/2014/main" id="{B40863F7-DF4A-F941-B7B5-D80E782945EF}"/>
              </a:ext>
            </a:extLst>
          </p:cNvPr>
          <p:cNvSpPr>
            <a:spLocks noGrp="1"/>
          </p:cNvSpPr>
          <p:nvPr>
            <p:ph type="title"/>
          </p:nvPr>
        </p:nvSpPr>
        <p:spPr/>
        <p:txBody>
          <a:bodyPr/>
          <a:lstStyle/>
          <a:p>
            <a:endParaRPr lang="fr-FR"/>
          </a:p>
        </p:txBody>
      </p:sp>
      <p:sp>
        <p:nvSpPr>
          <p:cNvPr id="10" name="Title 5">
            <a:extLst>
              <a:ext uri="{FF2B5EF4-FFF2-40B4-BE49-F238E27FC236}">
                <a16:creationId xmlns:a16="http://schemas.microsoft.com/office/drawing/2014/main" id="{691C45D9-2485-3F45-A9FF-CB68C5FC2CDB}"/>
              </a:ext>
            </a:extLst>
          </p:cNvPr>
          <p:cNvSpPr txBox="1">
            <a:spLocks/>
          </p:cNvSpPr>
          <p:nvPr/>
        </p:nvSpPr>
        <p:spPr>
          <a:xfrm>
            <a:off x="0" y="15918"/>
            <a:ext cx="9144000" cy="707886"/>
          </a:xfrm>
          <a:prstGeom prst="rect">
            <a:avLst/>
          </a:prstGeom>
          <a:gradFill flip="none" rotWithShape="1">
            <a:gsLst>
              <a:gs pos="0">
                <a:srgbClr val="0000A2">
                  <a:shade val="30000"/>
                  <a:satMod val="115000"/>
                </a:srgbClr>
              </a:gs>
              <a:gs pos="50000">
                <a:srgbClr val="0000A2">
                  <a:shade val="67500"/>
                  <a:satMod val="115000"/>
                </a:srgbClr>
              </a:gs>
              <a:gs pos="100000">
                <a:srgbClr val="0000A2">
                  <a:shade val="100000"/>
                  <a:satMod val="115000"/>
                </a:srgbClr>
              </a:gs>
            </a:gsLst>
            <a:lin ang="0" scaled="1"/>
            <a:tileRect/>
          </a:gradFill>
        </p:spPr>
        <p:txBody>
          <a:bodyPr vert="horz" wrap="square" lIns="91440" tIns="45720" rIns="91440" bIns="45720" rtlCol="0" anchor="ctr">
            <a:spAutoFit/>
          </a:bodyPr>
          <a:lstStyle>
            <a:lvl1pPr algn="ctr" defTabSz="457200" rtl="0" eaLnBrk="1" latinLnBrk="0" hangingPunct="1">
              <a:spcBef>
                <a:spcPct val="0"/>
              </a:spcBef>
              <a:buNone/>
              <a:defRPr lang="en-US" sz="4000" kern="1200">
                <a:solidFill>
                  <a:schemeClr val="bg1"/>
                </a:solidFill>
                <a:latin typeface="+mn-lt"/>
                <a:ea typeface="+mn-ea"/>
                <a:cs typeface="Times New Roman" pitchFamily="18" charset="0"/>
              </a:defRPr>
            </a:lvl1pPr>
          </a:lstStyle>
          <a:p>
            <a:r>
              <a:rPr lang="fr-FR" dirty="0"/>
              <a:t>The </a:t>
            </a:r>
            <a:r>
              <a:rPr lang="fr-FR" dirty="0" err="1"/>
              <a:t>interpretability</a:t>
            </a:r>
            <a:r>
              <a:rPr lang="fr-FR" dirty="0"/>
              <a:t>-performance </a:t>
            </a:r>
            <a:r>
              <a:rPr lang="fr-FR" dirty="0" err="1"/>
              <a:t>trade</a:t>
            </a:r>
            <a:r>
              <a:rPr lang="fr-FR" dirty="0"/>
              <a:t>-off</a:t>
            </a:r>
          </a:p>
        </p:txBody>
      </p:sp>
      <p:pic>
        <p:nvPicPr>
          <p:cNvPr id="12" name="Image 11">
            <a:extLst>
              <a:ext uri="{FF2B5EF4-FFF2-40B4-BE49-F238E27FC236}">
                <a16:creationId xmlns:a16="http://schemas.microsoft.com/office/drawing/2014/main" id="{31D3E2EC-FA86-1144-ABC8-A929F8B97951}"/>
              </a:ext>
            </a:extLst>
          </p:cNvPr>
          <p:cNvPicPr>
            <a:picLocks noChangeAspect="1"/>
          </p:cNvPicPr>
          <p:nvPr/>
        </p:nvPicPr>
        <p:blipFill>
          <a:blip r:embed="rId8"/>
          <a:stretch>
            <a:fillRect/>
          </a:stretch>
        </p:blipFill>
        <p:spPr>
          <a:xfrm>
            <a:off x="2558059" y="834764"/>
            <a:ext cx="1431748" cy="1148381"/>
          </a:xfrm>
          <a:prstGeom prst="rect">
            <a:avLst/>
          </a:prstGeom>
        </p:spPr>
      </p:pic>
    </p:spTree>
    <p:extLst>
      <p:ext uri="{BB962C8B-B14F-4D97-AF65-F5344CB8AC3E}">
        <p14:creationId xmlns:p14="http://schemas.microsoft.com/office/powerpoint/2010/main" val="36928476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The interpretability-performance trade-off</a:t>
            </a:r>
          </a:p>
        </p:txBody>
      </p:sp>
      <p:pic>
        <p:nvPicPr>
          <p:cNvPr id="7" name="Image 1"/>
          <p:cNvPicPr>
            <a:picLocks noChangeAspect="1"/>
          </p:cNvPicPr>
          <p:nvPr/>
        </p:nvPicPr>
        <p:blipFill>
          <a:blip r:embed="rId3"/>
          <a:stretch>
            <a:fillRect/>
          </a:stretch>
        </p:blipFill>
        <p:spPr>
          <a:xfrm>
            <a:off x="101600" y="834764"/>
            <a:ext cx="6060281" cy="4682944"/>
          </a:xfrm>
          <a:prstGeom prst="rect">
            <a:avLst/>
          </a:prstGeom>
        </p:spPr>
      </p:pic>
      <p:pic>
        <p:nvPicPr>
          <p:cNvPr id="8" name="Image 17"/>
          <p:cNvPicPr>
            <a:picLocks noChangeAspect="1"/>
          </p:cNvPicPr>
          <p:nvPr/>
        </p:nvPicPr>
        <p:blipFill rotWithShape="1">
          <a:blip r:embed="rId4"/>
          <a:srcRect t="32244" b="32840"/>
          <a:stretch/>
        </p:blipFill>
        <p:spPr>
          <a:xfrm>
            <a:off x="5248708" y="2720545"/>
            <a:ext cx="3600000" cy="1131273"/>
          </a:xfrm>
          <a:prstGeom prst="rect">
            <a:avLst/>
          </a:prstGeom>
        </p:spPr>
      </p:pic>
      <p:graphicFrame>
        <p:nvGraphicFramePr>
          <p:cNvPr id="10" name="Objet 19"/>
          <p:cNvGraphicFramePr>
            <a:graphicFrameLocks noChangeAspect="1"/>
          </p:cNvGraphicFramePr>
          <p:nvPr>
            <p:extLst/>
          </p:nvPr>
        </p:nvGraphicFramePr>
        <p:xfrm>
          <a:off x="4359452" y="2975090"/>
          <a:ext cx="650698" cy="344487"/>
        </p:xfrm>
        <a:graphic>
          <a:graphicData uri="http://schemas.openxmlformats.org/presentationml/2006/ole">
            <mc:AlternateContent xmlns:mc="http://schemas.openxmlformats.org/markup-compatibility/2006">
              <mc:Choice xmlns:v="urn:schemas-microsoft-com:vml" Requires="v">
                <p:oleObj spid="_x0000_s246843" name="…quation" r:id="rId5" imgW="431800" imgH="228600" progId="Equation.3">
                  <p:embed/>
                </p:oleObj>
              </mc:Choice>
              <mc:Fallback>
                <p:oleObj name="…quation" r:id="rId5" imgW="431800" imgH="228600" progId="Equation.3">
                  <p:embed/>
                  <p:pic>
                    <p:nvPicPr>
                      <p:cNvPr id="10" name="Objet 19"/>
                      <p:cNvPicPr/>
                      <p:nvPr/>
                    </p:nvPicPr>
                    <p:blipFill>
                      <a:blip r:embed="rId6"/>
                      <a:stretch>
                        <a:fillRect/>
                      </a:stretch>
                    </p:blipFill>
                    <p:spPr>
                      <a:xfrm>
                        <a:off x="4359452" y="2975090"/>
                        <a:ext cx="650698" cy="344487"/>
                      </a:xfrm>
                      <a:prstGeom prst="rect">
                        <a:avLst/>
                      </a:prstGeom>
                    </p:spPr>
                  </p:pic>
                </p:oleObj>
              </mc:Fallback>
            </mc:AlternateContent>
          </a:graphicData>
        </a:graphic>
      </p:graphicFrame>
      <p:pic>
        <p:nvPicPr>
          <p:cNvPr id="18" name="Picture 17" descr="WW_features.png"/>
          <p:cNvPicPr>
            <a:picLocks/>
          </p:cNvPicPr>
          <p:nvPr/>
        </p:nvPicPr>
        <p:blipFill rotWithShape="1">
          <a:blip r:embed="rId7">
            <a:extLst>
              <a:ext uri="{28A0092B-C50C-407E-A947-70E740481C1C}">
                <a14:useLocalDpi xmlns:a14="http://schemas.microsoft.com/office/drawing/2010/main" val="0"/>
              </a:ext>
            </a:extLst>
          </a:blip>
          <a:srcRect t="25187" b="49999"/>
          <a:stretch/>
        </p:blipFill>
        <p:spPr>
          <a:xfrm>
            <a:off x="5202519" y="1101166"/>
            <a:ext cx="3600000" cy="1080000"/>
          </a:xfrm>
          <a:prstGeom prst="rect">
            <a:avLst/>
          </a:prstGeom>
        </p:spPr>
      </p:pic>
      <p:graphicFrame>
        <p:nvGraphicFramePr>
          <p:cNvPr id="20" name="Objet 19"/>
          <p:cNvGraphicFramePr>
            <a:graphicFrameLocks noChangeAspect="1"/>
          </p:cNvGraphicFramePr>
          <p:nvPr>
            <p:extLst/>
          </p:nvPr>
        </p:nvGraphicFramePr>
        <p:xfrm>
          <a:off x="4090988" y="1150938"/>
          <a:ext cx="919162" cy="650875"/>
        </p:xfrm>
        <a:graphic>
          <a:graphicData uri="http://schemas.openxmlformats.org/presentationml/2006/ole">
            <mc:AlternateContent xmlns:mc="http://schemas.openxmlformats.org/markup-compatibility/2006">
              <mc:Choice xmlns:v="urn:schemas-microsoft-com:vml" Requires="v">
                <p:oleObj spid="_x0000_s246844" name="Equation" r:id="rId8" imgW="609600" imgH="431800" progId="Equation.3">
                  <p:embed/>
                </p:oleObj>
              </mc:Choice>
              <mc:Fallback>
                <p:oleObj name="Equation" r:id="rId8" imgW="609600" imgH="431800" progId="Equation.3">
                  <p:embed/>
                  <p:pic>
                    <p:nvPicPr>
                      <p:cNvPr id="20" name="Objet 19"/>
                      <p:cNvPicPr/>
                      <p:nvPr/>
                    </p:nvPicPr>
                    <p:blipFill>
                      <a:blip r:embed="rId9"/>
                      <a:stretch>
                        <a:fillRect/>
                      </a:stretch>
                    </p:blipFill>
                    <p:spPr>
                      <a:xfrm>
                        <a:off x="4090988" y="1150938"/>
                        <a:ext cx="919162" cy="650875"/>
                      </a:xfrm>
                      <a:prstGeom prst="rect">
                        <a:avLst/>
                      </a:prstGeom>
                    </p:spPr>
                  </p:pic>
                </p:oleObj>
              </mc:Fallback>
            </mc:AlternateContent>
          </a:graphicData>
        </a:graphic>
      </p:graphicFrame>
      <p:cxnSp>
        <p:nvCxnSpPr>
          <p:cNvPr id="22" name="Straight Connector 21"/>
          <p:cNvCxnSpPr/>
          <p:nvPr/>
        </p:nvCxnSpPr>
        <p:spPr>
          <a:xfrm flipV="1">
            <a:off x="2311400" y="4127500"/>
            <a:ext cx="0" cy="825500"/>
          </a:xfrm>
          <a:prstGeom prst="line">
            <a:avLst/>
          </a:prstGeom>
        </p:spPr>
        <p:style>
          <a:lnRef idx="2">
            <a:schemeClr val="accent1"/>
          </a:lnRef>
          <a:fillRef idx="0">
            <a:schemeClr val="accent1"/>
          </a:fillRef>
          <a:effectRef idx="1">
            <a:schemeClr val="accent1"/>
          </a:effectRef>
          <a:fontRef idx="minor">
            <a:schemeClr val="tx1"/>
          </a:fontRef>
        </p:style>
      </p:cxnSp>
      <p:pic>
        <p:nvPicPr>
          <p:cNvPr id="13" name="Image 12"/>
          <p:cNvPicPr>
            <a:picLocks noChangeAspect="1"/>
          </p:cNvPicPr>
          <p:nvPr/>
        </p:nvPicPr>
        <p:blipFill>
          <a:blip r:embed="rId10"/>
          <a:stretch>
            <a:fillRect/>
          </a:stretch>
        </p:blipFill>
        <p:spPr>
          <a:xfrm>
            <a:off x="0" y="5917643"/>
            <a:ext cx="5207000" cy="927100"/>
          </a:xfrm>
          <a:prstGeom prst="rect">
            <a:avLst/>
          </a:prstGeom>
        </p:spPr>
      </p:pic>
      <p:pic>
        <p:nvPicPr>
          <p:cNvPr id="2" name="Image 1">
            <a:extLst>
              <a:ext uri="{FF2B5EF4-FFF2-40B4-BE49-F238E27FC236}">
                <a16:creationId xmlns:a16="http://schemas.microsoft.com/office/drawing/2014/main" id="{91CD22EC-FA72-9649-B7B0-EFB0BF3BAF0E}"/>
              </a:ext>
            </a:extLst>
          </p:cNvPr>
          <p:cNvPicPr>
            <a:picLocks noChangeAspect="1"/>
          </p:cNvPicPr>
          <p:nvPr/>
        </p:nvPicPr>
        <p:blipFill>
          <a:blip r:embed="rId11"/>
          <a:stretch>
            <a:fillRect/>
          </a:stretch>
        </p:blipFill>
        <p:spPr>
          <a:xfrm>
            <a:off x="1380420" y="834764"/>
            <a:ext cx="1431748" cy="1148381"/>
          </a:xfrm>
          <a:prstGeom prst="rect">
            <a:avLst/>
          </a:prstGeom>
        </p:spPr>
      </p:pic>
    </p:spTree>
    <p:extLst>
      <p:ext uri="{BB962C8B-B14F-4D97-AF65-F5344CB8AC3E}">
        <p14:creationId xmlns:p14="http://schemas.microsoft.com/office/powerpoint/2010/main" val="18188464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The interpretability-performance trade-off</a:t>
            </a:r>
          </a:p>
        </p:txBody>
      </p:sp>
      <p:pic>
        <p:nvPicPr>
          <p:cNvPr id="7" name="Image 1"/>
          <p:cNvPicPr>
            <a:picLocks noChangeAspect="1"/>
          </p:cNvPicPr>
          <p:nvPr/>
        </p:nvPicPr>
        <p:blipFill>
          <a:blip r:embed="rId3"/>
          <a:stretch>
            <a:fillRect/>
          </a:stretch>
        </p:blipFill>
        <p:spPr>
          <a:xfrm>
            <a:off x="101600" y="834764"/>
            <a:ext cx="6060281" cy="4682944"/>
          </a:xfrm>
          <a:prstGeom prst="rect">
            <a:avLst/>
          </a:prstGeom>
        </p:spPr>
      </p:pic>
      <p:pic>
        <p:nvPicPr>
          <p:cNvPr id="8" name="Image 17"/>
          <p:cNvPicPr>
            <a:picLocks noChangeAspect="1"/>
          </p:cNvPicPr>
          <p:nvPr/>
        </p:nvPicPr>
        <p:blipFill rotWithShape="1">
          <a:blip r:embed="rId4"/>
          <a:srcRect t="32244" b="32840"/>
          <a:stretch/>
        </p:blipFill>
        <p:spPr>
          <a:xfrm>
            <a:off x="5248708" y="2720545"/>
            <a:ext cx="3600000" cy="1131273"/>
          </a:xfrm>
          <a:prstGeom prst="rect">
            <a:avLst/>
          </a:prstGeom>
        </p:spPr>
      </p:pic>
      <p:pic>
        <p:nvPicPr>
          <p:cNvPr id="9" name="Image 18"/>
          <p:cNvPicPr>
            <a:picLocks noChangeAspect="1"/>
          </p:cNvPicPr>
          <p:nvPr/>
        </p:nvPicPr>
        <p:blipFill rotWithShape="1">
          <a:blip r:embed="rId5"/>
          <a:srcRect t="1" b="63226"/>
          <a:stretch/>
        </p:blipFill>
        <p:spPr>
          <a:xfrm>
            <a:off x="5248708" y="4853980"/>
            <a:ext cx="3600000" cy="1191476"/>
          </a:xfrm>
          <a:prstGeom prst="rect">
            <a:avLst/>
          </a:prstGeom>
        </p:spPr>
      </p:pic>
      <p:graphicFrame>
        <p:nvGraphicFramePr>
          <p:cNvPr id="10" name="Objet 19"/>
          <p:cNvGraphicFramePr>
            <a:graphicFrameLocks noChangeAspect="1"/>
          </p:cNvGraphicFramePr>
          <p:nvPr>
            <p:extLst/>
          </p:nvPr>
        </p:nvGraphicFramePr>
        <p:xfrm>
          <a:off x="4359452" y="2975090"/>
          <a:ext cx="650698" cy="344487"/>
        </p:xfrm>
        <a:graphic>
          <a:graphicData uri="http://schemas.openxmlformats.org/presentationml/2006/ole">
            <mc:AlternateContent xmlns:mc="http://schemas.openxmlformats.org/markup-compatibility/2006">
              <mc:Choice xmlns:v="urn:schemas-microsoft-com:vml" Requires="v">
                <p:oleObj spid="_x0000_s247896" name="…quation" r:id="rId6" imgW="431800" imgH="228600" progId="Equation.3">
                  <p:embed/>
                </p:oleObj>
              </mc:Choice>
              <mc:Fallback>
                <p:oleObj name="…quation" r:id="rId6" imgW="431800" imgH="228600" progId="Equation.3">
                  <p:embed/>
                  <p:pic>
                    <p:nvPicPr>
                      <p:cNvPr id="10" name="Objet 19"/>
                      <p:cNvPicPr/>
                      <p:nvPr/>
                    </p:nvPicPr>
                    <p:blipFill>
                      <a:blip r:embed="rId7"/>
                      <a:stretch>
                        <a:fillRect/>
                      </a:stretch>
                    </p:blipFill>
                    <p:spPr>
                      <a:xfrm>
                        <a:off x="4359452" y="2975090"/>
                        <a:ext cx="650698" cy="344487"/>
                      </a:xfrm>
                      <a:prstGeom prst="rect">
                        <a:avLst/>
                      </a:prstGeom>
                    </p:spPr>
                  </p:pic>
                </p:oleObj>
              </mc:Fallback>
            </mc:AlternateContent>
          </a:graphicData>
        </a:graphic>
      </p:graphicFrame>
      <p:graphicFrame>
        <p:nvGraphicFramePr>
          <p:cNvPr id="11" name="Objet 21"/>
          <p:cNvGraphicFramePr>
            <a:graphicFrameLocks noChangeAspect="1"/>
          </p:cNvGraphicFramePr>
          <p:nvPr>
            <p:extLst/>
          </p:nvPr>
        </p:nvGraphicFramePr>
        <p:xfrm>
          <a:off x="4090988" y="5173220"/>
          <a:ext cx="919163" cy="344488"/>
        </p:xfrm>
        <a:graphic>
          <a:graphicData uri="http://schemas.openxmlformats.org/presentationml/2006/ole">
            <mc:AlternateContent xmlns:mc="http://schemas.openxmlformats.org/markup-compatibility/2006">
              <mc:Choice xmlns:v="urn:schemas-microsoft-com:vml" Requires="v">
                <p:oleObj spid="_x0000_s247897" name="…quation" r:id="rId8" imgW="609600" imgH="228600" progId="Equation.3">
                  <p:embed/>
                </p:oleObj>
              </mc:Choice>
              <mc:Fallback>
                <p:oleObj name="…quation" r:id="rId8" imgW="609600" imgH="228600" progId="Equation.3">
                  <p:embed/>
                  <p:pic>
                    <p:nvPicPr>
                      <p:cNvPr id="11" name="Objet 21"/>
                      <p:cNvPicPr/>
                      <p:nvPr/>
                    </p:nvPicPr>
                    <p:blipFill>
                      <a:blip r:embed="rId9"/>
                      <a:stretch>
                        <a:fillRect/>
                      </a:stretch>
                    </p:blipFill>
                    <p:spPr>
                      <a:xfrm>
                        <a:off x="4090988" y="5173220"/>
                        <a:ext cx="919163" cy="344488"/>
                      </a:xfrm>
                      <a:prstGeom prst="rect">
                        <a:avLst/>
                      </a:prstGeom>
                    </p:spPr>
                  </p:pic>
                </p:oleObj>
              </mc:Fallback>
            </mc:AlternateContent>
          </a:graphicData>
        </a:graphic>
      </p:graphicFrame>
      <p:pic>
        <p:nvPicPr>
          <p:cNvPr id="18" name="Picture 17" descr="WW_features.png"/>
          <p:cNvPicPr>
            <a:picLocks/>
          </p:cNvPicPr>
          <p:nvPr/>
        </p:nvPicPr>
        <p:blipFill rotWithShape="1">
          <a:blip r:embed="rId10">
            <a:extLst>
              <a:ext uri="{28A0092B-C50C-407E-A947-70E740481C1C}">
                <a14:useLocalDpi xmlns:a14="http://schemas.microsoft.com/office/drawing/2010/main" val="0"/>
              </a:ext>
            </a:extLst>
          </a:blip>
          <a:srcRect t="25187" b="49999"/>
          <a:stretch/>
        </p:blipFill>
        <p:spPr>
          <a:xfrm>
            <a:off x="5202519" y="1101166"/>
            <a:ext cx="3600000" cy="1080000"/>
          </a:xfrm>
          <a:prstGeom prst="rect">
            <a:avLst/>
          </a:prstGeom>
        </p:spPr>
      </p:pic>
      <p:graphicFrame>
        <p:nvGraphicFramePr>
          <p:cNvPr id="20" name="Objet 19"/>
          <p:cNvGraphicFramePr>
            <a:graphicFrameLocks noChangeAspect="1"/>
          </p:cNvGraphicFramePr>
          <p:nvPr>
            <p:extLst/>
          </p:nvPr>
        </p:nvGraphicFramePr>
        <p:xfrm>
          <a:off x="4090988" y="1150938"/>
          <a:ext cx="919162" cy="650875"/>
        </p:xfrm>
        <a:graphic>
          <a:graphicData uri="http://schemas.openxmlformats.org/presentationml/2006/ole">
            <mc:AlternateContent xmlns:mc="http://schemas.openxmlformats.org/markup-compatibility/2006">
              <mc:Choice xmlns:v="urn:schemas-microsoft-com:vml" Requires="v">
                <p:oleObj spid="_x0000_s247898" name="Equation" r:id="rId11" imgW="609600" imgH="431800" progId="Equation.3">
                  <p:embed/>
                </p:oleObj>
              </mc:Choice>
              <mc:Fallback>
                <p:oleObj name="Equation" r:id="rId11" imgW="609600" imgH="431800" progId="Equation.3">
                  <p:embed/>
                  <p:pic>
                    <p:nvPicPr>
                      <p:cNvPr id="20" name="Objet 19"/>
                      <p:cNvPicPr/>
                      <p:nvPr/>
                    </p:nvPicPr>
                    <p:blipFill>
                      <a:blip r:embed="rId12"/>
                      <a:stretch>
                        <a:fillRect/>
                      </a:stretch>
                    </p:blipFill>
                    <p:spPr>
                      <a:xfrm>
                        <a:off x="4090988" y="1150938"/>
                        <a:ext cx="919162" cy="650875"/>
                      </a:xfrm>
                      <a:prstGeom prst="rect">
                        <a:avLst/>
                      </a:prstGeom>
                    </p:spPr>
                  </p:pic>
                </p:oleObj>
              </mc:Fallback>
            </mc:AlternateContent>
          </a:graphicData>
        </a:graphic>
      </p:graphicFrame>
      <p:cxnSp>
        <p:nvCxnSpPr>
          <p:cNvPr id="22" name="Straight Connector 21"/>
          <p:cNvCxnSpPr/>
          <p:nvPr/>
        </p:nvCxnSpPr>
        <p:spPr>
          <a:xfrm flipV="1">
            <a:off x="2311400" y="4127500"/>
            <a:ext cx="0" cy="825500"/>
          </a:xfrm>
          <a:prstGeom prst="line">
            <a:avLst/>
          </a:prstGeom>
        </p:spPr>
        <p:style>
          <a:lnRef idx="2">
            <a:schemeClr val="accent1"/>
          </a:lnRef>
          <a:fillRef idx="0">
            <a:schemeClr val="accent1"/>
          </a:fillRef>
          <a:effectRef idx="1">
            <a:schemeClr val="accent1"/>
          </a:effectRef>
          <a:fontRef idx="minor">
            <a:schemeClr val="tx1"/>
          </a:fontRef>
        </p:style>
      </p:cxnSp>
      <p:pic>
        <p:nvPicPr>
          <p:cNvPr id="14" name="Image 13"/>
          <p:cNvPicPr>
            <a:picLocks noChangeAspect="1"/>
          </p:cNvPicPr>
          <p:nvPr/>
        </p:nvPicPr>
        <p:blipFill>
          <a:blip r:embed="rId13"/>
          <a:stretch>
            <a:fillRect/>
          </a:stretch>
        </p:blipFill>
        <p:spPr>
          <a:xfrm>
            <a:off x="0" y="5917643"/>
            <a:ext cx="5207000" cy="927100"/>
          </a:xfrm>
          <a:prstGeom prst="rect">
            <a:avLst/>
          </a:prstGeom>
        </p:spPr>
      </p:pic>
      <p:pic>
        <p:nvPicPr>
          <p:cNvPr id="12" name="Image 11">
            <a:extLst>
              <a:ext uri="{FF2B5EF4-FFF2-40B4-BE49-F238E27FC236}">
                <a16:creationId xmlns:a16="http://schemas.microsoft.com/office/drawing/2014/main" id="{8CB6E910-FC2D-6C4E-B641-B0CDB3C65D76}"/>
              </a:ext>
            </a:extLst>
          </p:cNvPr>
          <p:cNvPicPr>
            <a:picLocks noChangeAspect="1"/>
          </p:cNvPicPr>
          <p:nvPr/>
        </p:nvPicPr>
        <p:blipFill>
          <a:blip r:embed="rId14"/>
          <a:stretch>
            <a:fillRect/>
          </a:stretch>
        </p:blipFill>
        <p:spPr>
          <a:xfrm>
            <a:off x="1380420" y="834764"/>
            <a:ext cx="1431748" cy="1148381"/>
          </a:xfrm>
          <a:prstGeom prst="rect">
            <a:avLst/>
          </a:prstGeom>
        </p:spPr>
      </p:pic>
      <p:sp>
        <p:nvSpPr>
          <p:cNvPr id="13" name="TextBox 15">
            <a:extLst>
              <a:ext uri="{FF2B5EF4-FFF2-40B4-BE49-F238E27FC236}">
                <a16:creationId xmlns:a16="http://schemas.microsoft.com/office/drawing/2014/main" id="{E0257888-7DAE-B94F-821E-738822DCCB1F}"/>
              </a:ext>
            </a:extLst>
          </p:cNvPr>
          <p:cNvSpPr txBox="1"/>
          <p:nvPr/>
        </p:nvSpPr>
        <p:spPr>
          <a:xfrm>
            <a:off x="5486400" y="6361951"/>
            <a:ext cx="3571565" cy="338554"/>
          </a:xfrm>
          <a:prstGeom prst="rect">
            <a:avLst/>
          </a:prstGeom>
          <a:noFill/>
        </p:spPr>
        <p:txBody>
          <a:bodyPr wrap="square" rtlCol="0">
            <a:spAutoFit/>
          </a:bodyPr>
          <a:lstStyle/>
          <a:p>
            <a:r>
              <a:rPr lang="en-US" sz="1600" i="1" dirty="0" err="1">
                <a:solidFill>
                  <a:srgbClr val="FF6600"/>
                </a:solidFill>
              </a:rPr>
              <a:t>Tubiana</a:t>
            </a:r>
            <a:r>
              <a:rPr lang="en-US" sz="1600" i="1" dirty="0">
                <a:solidFill>
                  <a:srgbClr val="FF6600"/>
                </a:solidFill>
              </a:rPr>
              <a:t> </a:t>
            </a:r>
            <a:r>
              <a:rPr lang="en-US" sz="1600" i="1" dirty="0" err="1">
                <a:solidFill>
                  <a:srgbClr val="FF6600"/>
                </a:solidFill>
              </a:rPr>
              <a:t>Cocco</a:t>
            </a:r>
            <a:r>
              <a:rPr lang="en-US" sz="1600" i="1" dirty="0">
                <a:solidFill>
                  <a:srgbClr val="FF6600"/>
                </a:solidFill>
              </a:rPr>
              <a:t> </a:t>
            </a:r>
            <a:r>
              <a:rPr lang="en-US" sz="1600" i="1" dirty="0" err="1">
                <a:solidFill>
                  <a:srgbClr val="FF6600"/>
                </a:solidFill>
              </a:rPr>
              <a:t>Monasson</a:t>
            </a:r>
            <a:r>
              <a:rPr lang="en-US" sz="1600" i="1" dirty="0">
                <a:solidFill>
                  <a:srgbClr val="FF6600"/>
                </a:solidFill>
              </a:rPr>
              <a:t> , </a:t>
            </a:r>
            <a:r>
              <a:rPr lang="en-US" sz="1600" i="1" dirty="0" err="1">
                <a:solidFill>
                  <a:srgbClr val="FF6600"/>
                </a:solidFill>
              </a:rPr>
              <a:t>elife</a:t>
            </a:r>
            <a:r>
              <a:rPr lang="en-US" sz="1600" i="1" dirty="0">
                <a:solidFill>
                  <a:srgbClr val="FF6600"/>
                </a:solidFill>
              </a:rPr>
              <a:t>, 2019, </a:t>
            </a:r>
          </a:p>
        </p:txBody>
      </p:sp>
    </p:spTree>
    <p:extLst>
      <p:ext uri="{BB962C8B-B14F-4D97-AF65-F5344CB8AC3E}">
        <p14:creationId xmlns:p14="http://schemas.microsoft.com/office/powerpoint/2010/main" val="29525577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487115" y="5014864"/>
            <a:ext cx="2054444" cy="369332"/>
          </a:xfrm>
          <a:prstGeom prst="rect">
            <a:avLst/>
          </a:prstGeom>
          <a:noFill/>
        </p:spPr>
        <p:txBody>
          <a:bodyPr wrap="none" rtlCol="0">
            <a:spAutoFit/>
          </a:bodyPr>
          <a:lstStyle/>
          <a:p>
            <a:r>
              <a:rPr lang="en-US" i="1" dirty="0"/>
              <a:t>Artificial Sequences</a:t>
            </a:r>
          </a:p>
        </p:txBody>
      </p:sp>
      <p:pic>
        <p:nvPicPr>
          <p:cNvPr id="133" name="Picture 132" descr="RBM_generat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7115" y="881332"/>
            <a:ext cx="5147327" cy="4991742"/>
          </a:xfrm>
          <a:prstGeom prst="rect">
            <a:avLst/>
          </a:prstGeom>
        </p:spPr>
      </p:pic>
      <p:sp>
        <p:nvSpPr>
          <p:cNvPr id="8" name="TextBox 15">
            <a:extLst>
              <a:ext uri="{FF2B5EF4-FFF2-40B4-BE49-F238E27FC236}">
                <a16:creationId xmlns:a16="http://schemas.microsoft.com/office/drawing/2014/main" id="{D69419C5-F031-6649-A8DB-D668D30D82AE}"/>
              </a:ext>
            </a:extLst>
          </p:cNvPr>
          <p:cNvSpPr txBox="1"/>
          <p:nvPr/>
        </p:nvSpPr>
        <p:spPr>
          <a:xfrm>
            <a:off x="5486400" y="6361951"/>
            <a:ext cx="3571565" cy="338554"/>
          </a:xfrm>
          <a:prstGeom prst="rect">
            <a:avLst/>
          </a:prstGeom>
          <a:noFill/>
        </p:spPr>
        <p:txBody>
          <a:bodyPr wrap="square" rtlCol="0">
            <a:spAutoFit/>
          </a:bodyPr>
          <a:lstStyle/>
          <a:p>
            <a:r>
              <a:rPr lang="en-US" sz="1600" i="1" dirty="0" err="1">
                <a:solidFill>
                  <a:srgbClr val="FF6600"/>
                </a:solidFill>
              </a:rPr>
              <a:t>Tubiana</a:t>
            </a:r>
            <a:r>
              <a:rPr lang="en-US" sz="1600" i="1" dirty="0">
                <a:solidFill>
                  <a:srgbClr val="FF6600"/>
                </a:solidFill>
              </a:rPr>
              <a:t>  SC, </a:t>
            </a:r>
            <a:r>
              <a:rPr lang="en-US" sz="1600" i="1" dirty="0" err="1">
                <a:solidFill>
                  <a:srgbClr val="FF6600"/>
                </a:solidFill>
              </a:rPr>
              <a:t>Monasson</a:t>
            </a:r>
            <a:r>
              <a:rPr lang="en-US" sz="1600" i="1" dirty="0">
                <a:solidFill>
                  <a:srgbClr val="FF6600"/>
                </a:solidFill>
              </a:rPr>
              <a:t> , </a:t>
            </a:r>
            <a:r>
              <a:rPr lang="en-US" sz="1600" i="1" dirty="0" err="1">
                <a:solidFill>
                  <a:srgbClr val="FF6600"/>
                </a:solidFill>
              </a:rPr>
              <a:t>elife</a:t>
            </a:r>
            <a:r>
              <a:rPr lang="en-US" sz="1600" i="1" dirty="0">
                <a:solidFill>
                  <a:srgbClr val="FF6600"/>
                </a:solidFill>
              </a:rPr>
              <a:t>, 2019, </a:t>
            </a:r>
          </a:p>
        </p:txBody>
      </p:sp>
      <p:sp>
        <p:nvSpPr>
          <p:cNvPr id="11" name="Title 5">
            <a:extLst>
              <a:ext uri="{FF2B5EF4-FFF2-40B4-BE49-F238E27FC236}">
                <a16:creationId xmlns:a16="http://schemas.microsoft.com/office/drawing/2014/main" id="{E8797D08-E70E-DC46-BE49-C7E620AA4E4A}"/>
              </a:ext>
            </a:extLst>
          </p:cNvPr>
          <p:cNvSpPr txBox="1">
            <a:spLocks/>
          </p:cNvSpPr>
          <p:nvPr/>
        </p:nvSpPr>
        <p:spPr>
          <a:xfrm>
            <a:off x="2444453" y="27709"/>
            <a:ext cx="7232650" cy="1200329"/>
          </a:xfrm>
          <a:prstGeom prst="rect">
            <a:avLst/>
          </a:prstGeom>
          <a:noFill/>
        </p:spPr>
        <p:txBody>
          <a:bodyPr vert="horz" wrap="square" lIns="91440" tIns="45720" rIns="91440" bIns="45720" rtlCol="0" anchor="ctr">
            <a:spAutoFit/>
          </a:bodyPr>
          <a:lstStyle>
            <a:lvl1pPr algn="ctr" defTabSz="457200" rtl="0" eaLnBrk="1" latinLnBrk="0" hangingPunct="1">
              <a:spcBef>
                <a:spcPct val="0"/>
              </a:spcBef>
              <a:buNone/>
              <a:defRPr lang="en-US" sz="4000" kern="1200">
                <a:solidFill>
                  <a:schemeClr val="bg1"/>
                </a:solidFill>
                <a:latin typeface="+mn-lt"/>
                <a:ea typeface="+mn-ea"/>
                <a:cs typeface="Times New Roman" pitchFamily="18" charset="0"/>
              </a:defRPr>
            </a:lvl1pPr>
          </a:lstStyle>
          <a:p>
            <a:r>
              <a:rPr lang="fr-FR" sz="3600" b="1">
                <a:solidFill>
                  <a:srgbClr val="FF0000"/>
                </a:solidFill>
              </a:rPr>
              <a:t>Artificial Sequence Generation </a:t>
            </a:r>
            <a:br>
              <a:rPr lang="fr-FR" sz="3600" b="1">
                <a:solidFill>
                  <a:srgbClr val="FF0000"/>
                </a:solidFill>
              </a:rPr>
            </a:br>
            <a:r>
              <a:rPr lang="fr-FR" sz="3600" b="1">
                <a:solidFill>
                  <a:srgbClr val="FF0000"/>
                </a:solidFill>
              </a:rPr>
              <a:t>with RBM</a:t>
            </a:r>
            <a:endParaRPr lang="fr-FR" sz="3600" b="1" dirty="0">
              <a:solidFill>
                <a:srgbClr val="FF0000"/>
              </a:solidFill>
            </a:endParaRPr>
          </a:p>
        </p:txBody>
      </p:sp>
    </p:spTree>
    <p:extLst>
      <p:ext uri="{BB962C8B-B14F-4D97-AF65-F5344CB8AC3E}">
        <p14:creationId xmlns:p14="http://schemas.microsoft.com/office/powerpoint/2010/main" val="230962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What distinguishes both images ?</a:t>
            </a:r>
          </a:p>
        </p:txBody>
      </p:sp>
      <p:pic>
        <p:nvPicPr>
          <p:cNvPr id="16" name="Picture 15" descr="random_samples.png"/>
          <p:cNvPicPr>
            <a:picLocks noChangeAspect="1"/>
          </p:cNvPicPr>
          <p:nvPr/>
        </p:nvPicPr>
        <p:blipFill rotWithShape="1">
          <a:blip r:embed="rId2">
            <a:extLst>
              <a:ext uri="{28A0092B-C50C-407E-A947-70E740481C1C}">
                <a14:useLocalDpi xmlns:a14="http://schemas.microsoft.com/office/drawing/2010/main" val="0"/>
              </a:ext>
            </a:extLst>
          </a:blip>
          <a:srcRect l="5447" t="9797" r="63901" b="39067"/>
          <a:stretch/>
        </p:blipFill>
        <p:spPr>
          <a:xfrm>
            <a:off x="5029426" y="1766748"/>
            <a:ext cx="3691316" cy="4105582"/>
          </a:xfrm>
          <a:prstGeom prst="rect">
            <a:avLst/>
          </a:prstGeom>
        </p:spPr>
      </p:pic>
      <p:pic>
        <p:nvPicPr>
          <p:cNvPr id="17" name="Picture 16" descr="MNIST_samples.png"/>
          <p:cNvPicPr>
            <a:picLocks noChangeAspect="1"/>
          </p:cNvPicPr>
          <p:nvPr/>
        </p:nvPicPr>
        <p:blipFill rotWithShape="1">
          <a:blip r:embed="rId3">
            <a:extLst>
              <a:ext uri="{28A0092B-C50C-407E-A947-70E740481C1C}">
                <a14:useLocalDpi xmlns:a14="http://schemas.microsoft.com/office/drawing/2010/main" val="0"/>
              </a:ext>
            </a:extLst>
          </a:blip>
          <a:srcRect l="5233" t="11558" r="63636" b="41700"/>
          <a:stretch/>
        </p:blipFill>
        <p:spPr>
          <a:xfrm>
            <a:off x="931690" y="1914250"/>
            <a:ext cx="3790781" cy="3794468"/>
          </a:xfrm>
          <a:prstGeom prst="rect">
            <a:avLst/>
          </a:prstGeom>
        </p:spPr>
      </p:pic>
      <p:sp>
        <p:nvSpPr>
          <p:cNvPr id="10" name="TextBox 9"/>
          <p:cNvSpPr txBox="1"/>
          <p:nvPr/>
        </p:nvSpPr>
        <p:spPr>
          <a:xfrm>
            <a:off x="5500423" y="5872330"/>
            <a:ext cx="2967042" cy="400110"/>
          </a:xfrm>
          <a:prstGeom prst="rect">
            <a:avLst/>
          </a:prstGeom>
          <a:noFill/>
        </p:spPr>
        <p:txBody>
          <a:bodyPr wrap="square" rtlCol="0">
            <a:spAutoFit/>
          </a:bodyPr>
          <a:lstStyle/>
          <a:p>
            <a:pPr algn="ctr"/>
            <a:r>
              <a:rPr lang="en-US" sz="2000" i="1" dirty="0"/>
              <a:t>Random binary images</a:t>
            </a:r>
          </a:p>
        </p:txBody>
      </p:sp>
      <p:sp>
        <p:nvSpPr>
          <p:cNvPr id="11" name="TextBox 10"/>
          <p:cNvSpPr txBox="1"/>
          <p:nvPr/>
        </p:nvSpPr>
        <p:spPr>
          <a:xfrm>
            <a:off x="1625600" y="5872330"/>
            <a:ext cx="2416847" cy="400110"/>
          </a:xfrm>
          <a:prstGeom prst="rect">
            <a:avLst/>
          </a:prstGeom>
          <a:noFill/>
        </p:spPr>
        <p:txBody>
          <a:bodyPr wrap="none" rtlCol="0">
            <a:spAutoFit/>
          </a:bodyPr>
          <a:lstStyle/>
          <a:p>
            <a:r>
              <a:rPr lang="en-US" sz="2000" i="1" dirty="0"/>
              <a:t>Samples from MNIST</a:t>
            </a:r>
          </a:p>
        </p:txBody>
      </p:sp>
    </p:spTree>
    <p:extLst>
      <p:ext uri="{BB962C8B-B14F-4D97-AF65-F5344CB8AC3E}">
        <p14:creationId xmlns:p14="http://schemas.microsoft.com/office/powerpoint/2010/main" val="34472235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46695"/>
            <a:ext cx="9144000" cy="646331"/>
          </a:xfrm>
          <a:noFill/>
        </p:spPr>
        <p:txBody>
          <a:bodyPr/>
          <a:lstStyle/>
          <a:p>
            <a:r>
              <a:rPr lang="en-US" sz="3600" b="1" dirty="0">
                <a:solidFill>
                  <a:srgbClr val="FF0000"/>
                </a:solidFill>
              </a:rPr>
              <a:t>Artificial Sequence Generation with RBM</a:t>
            </a:r>
          </a:p>
        </p:txBody>
      </p:sp>
      <p:sp>
        <p:nvSpPr>
          <p:cNvPr id="14" name="TextBox 13"/>
          <p:cNvSpPr txBox="1"/>
          <p:nvPr/>
        </p:nvSpPr>
        <p:spPr>
          <a:xfrm>
            <a:off x="3487115" y="5014864"/>
            <a:ext cx="2054444" cy="369332"/>
          </a:xfrm>
          <a:prstGeom prst="rect">
            <a:avLst/>
          </a:prstGeom>
          <a:noFill/>
        </p:spPr>
        <p:txBody>
          <a:bodyPr wrap="none" rtlCol="0">
            <a:spAutoFit/>
          </a:bodyPr>
          <a:lstStyle/>
          <a:p>
            <a:r>
              <a:rPr lang="en-US" i="1" dirty="0"/>
              <a:t>Artificial Sequences</a:t>
            </a:r>
          </a:p>
        </p:txBody>
      </p:sp>
      <p:pic>
        <p:nvPicPr>
          <p:cNvPr id="141" name="Picture 140" descr="RBM_generated_co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2545" y="935856"/>
            <a:ext cx="4068000" cy="4068000"/>
          </a:xfrm>
          <a:prstGeom prst="rect">
            <a:avLst/>
          </a:prstGeom>
        </p:spPr>
      </p:pic>
      <p:sp>
        <p:nvSpPr>
          <p:cNvPr id="131" name="TextBox 61"/>
          <p:cNvSpPr txBox="1"/>
          <p:nvPr/>
        </p:nvSpPr>
        <p:spPr>
          <a:xfrm>
            <a:off x="6575274" y="868405"/>
            <a:ext cx="2568725" cy="923330"/>
          </a:xfrm>
          <a:prstGeom prst="rect">
            <a:avLst/>
          </a:prstGeom>
          <a:noFill/>
        </p:spPr>
        <p:txBody>
          <a:bodyPr wrap="square" rtlCol="0">
            <a:spAutoFit/>
          </a:bodyPr>
          <a:lstStyle/>
          <a:p>
            <a:r>
              <a:rPr lang="en-US" dirty="0">
                <a:solidFill>
                  <a:srgbClr val="FF6600"/>
                </a:solidFill>
              </a:rPr>
              <a:t>Type II/III/IV-like </a:t>
            </a:r>
          </a:p>
          <a:p>
            <a:r>
              <a:rPr lang="en-US" dirty="0">
                <a:solidFill>
                  <a:srgbClr val="FF6600"/>
                </a:solidFill>
              </a:rPr>
              <a:t>binding specificity +</a:t>
            </a:r>
          </a:p>
          <a:p>
            <a:r>
              <a:rPr lang="en-US" dirty="0">
                <a:solidFill>
                  <a:srgbClr val="FF6600"/>
                </a:solidFill>
              </a:rPr>
              <a:t>Short loop </a:t>
            </a:r>
            <a:r>
              <a:rPr lang="en-US" dirty="0">
                <a:solidFill>
                  <a:srgbClr val="FF6600"/>
                </a:solidFill>
                <a:sym typeface="Wingdings"/>
              </a:rPr>
              <a:t> Type II/III</a:t>
            </a:r>
            <a:endParaRPr lang="en-US" dirty="0">
              <a:solidFill>
                <a:srgbClr val="FF6600"/>
              </a:solidFill>
            </a:endParaRPr>
          </a:p>
        </p:txBody>
      </p:sp>
      <p:sp>
        <p:nvSpPr>
          <p:cNvPr id="132" name="TextBox 99"/>
          <p:cNvSpPr txBox="1"/>
          <p:nvPr/>
        </p:nvSpPr>
        <p:spPr>
          <a:xfrm>
            <a:off x="6464300" y="3953530"/>
            <a:ext cx="2320057" cy="923330"/>
          </a:xfrm>
          <a:prstGeom prst="rect">
            <a:avLst/>
          </a:prstGeom>
          <a:noFill/>
        </p:spPr>
        <p:txBody>
          <a:bodyPr wrap="square" rtlCol="0">
            <a:spAutoFit/>
          </a:bodyPr>
          <a:lstStyle/>
          <a:p>
            <a:r>
              <a:rPr lang="en-US" dirty="0">
                <a:solidFill>
                  <a:srgbClr val="008000"/>
                </a:solidFill>
              </a:rPr>
              <a:t>Type II/III/IV-like </a:t>
            </a:r>
          </a:p>
          <a:p>
            <a:r>
              <a:rPr lang="en-US" dirty="0">
                <a:solidFill>
                  <a:srgbClr val="008000"/>
                </a:solidFill>
              </a:rPr>
              <a:t>binding pocket +</a:t>
            </a:r>
          </a:p>
          <a:p>
            <a:r>
              <a:rPr lang="en-US" dirty="0">
                <a:solidFill>
                  <a:srgbClr val="008000"/>
                </a:solidFill>
              </a:rPr>
              <a:t>Long loop </a:t>
            </a:r>
            <a:r>
              <a:rPr lang="en-US" dirty="0">
                <a:solidFill>
                  <a:srgbClr val="008000"/>
                </a:solidFill>
                <a:sym typeface="Wingdings"/>
              </a:rPr>
              <a:t> Type IV</a:t>
            </a:r>
            <a:endParaRPr lang="en-US" dirty="0">
              <a:solidFill>
                <a:srgbClr val="008000"/>
              </a:solidFill>
            </a:endParaRPr>
          </a:p>
        </p:txBody>
      </p:sp>
      <p:sp>
        <p:nvSpPr>
          <p:cNvPr id="100" name="TextBox 1">
            <a:extLst>
              <a:ext uri="{FF2B5EF4-FFF2-40B4-BE49-F238E27FC236}">
                <a16:creationId xmlns:a16="http://schemas.microsoft.com/office/drawing/2014/main" id="{C5DCEEF2-1CDE-BA4C-8BE2-E2BB77E7BBCF}"/>
              </a:ext>
            </a:extLst>
          </p:cNvPr>
          <p:cNvSpPr txBox="1"/>
          <p:nvPr/>
        </p:nvSpPr>
        <p:spPr>
          <a:xfrm>
            <a:off x="278480" y="896113"/>
            <a:ext cx="2140262" cy="923330"/>
          </a:xfrm>
          <a:prstGeom prst="rect">
            <a:avLst/>
          </a:prstGeom>
          <a:noFill/>
        </p:spPr>
        <p:txBody>
          <a:bodyPr wrap="square" rtlCol="0">
            <a:spAutoFit/>
          </a:bodyPr>
          <a:lstStyle/>
          <a:p>
            <a:r>
              <a:rPr lang="en-US" dirty="0">
                <a:solidFill>
                  <a:srgbClr val="00FFFF"/>
                </a:solidFill>
              </a:rPr>
              <a:t>Type I-like </a:t>
            </a:r>
          </a:p>
          <a:p>
            <a:r>
              <a:rPr lang="en-US" dirty="0">
                <a:solidFill>
                  <a:srgbClr val="00FFFF"/>
                </a:solidFill>
              </a:rPr>
              <a:t>binding specificity +</a:t>
            </a:r>
          </a:p>
          <a:p>
            <a:r>
              <a:rPr lang="en-US" dirty="0">
                <a:solidFill>
                  <a:srgbClr val="00FFFF"/>
                </a:solidFill>
              </a:rPr>
              <a:t>Short loop</a:t>
            </a:r>
          </a:p>
        </p:txBody>
      </p:sp>
      <p:grpSp>
        <p:nvGrpSpPr>
          <p:cNvPr id="25" name="Group 58">
            <a:extLst>
              <a:ext uri="{FF2B5EF4-FFF2-40B4-BE49-F238E27FC236}">
                <a16:creationId xmlns:a16="http://schemas.microsoft.com/office/drawing/2014/main" id="{E5FC4979-F509-4641-A7D4-0AE164361241}"/>
              </a:ext>
            </a:extLst>
          </p:cNvPr>
          <p:cNvGrpSpPr/>
          <p:nvPr/>
        </p:nvGrpSpPr>
        <p:grpSpPr>
          <a:xfrm>
            <a:off x="175023" y="2122657"/>
            <a:ext cx="2121000" cy="1159353"/>
            <a:chOff x="-605997" y="3506175"/>
            <a:chExt cx="2121000" cy="1159353"/>
          </a:xfrm>
        </p:grpSpPr>
        <p:cxnSp>
          <p:nvCxnSpPr>
            <p:cNvPr id="26" name="Straight Connector 17">
              <a:extLst>
                <a:ext uri="{FF2B5EF4-FFF2-40B4-BE49-F238E27FC236}">
                  <a16:creationId xmlns:a16="http://schemas.microsoft.com/office/drawing/2014/main" id="{B8EA8C20-AA3D-7745-BFB0-558B4ACF52ED}"/>
                </a:ext>
              </a:extLst>
            </p:cNvPr>
            <p:cNvCxnSpPr>
              <a:stCxn id="44" idx="0"/>
              <a:endCxn id="49" idx="4"/>
            </p:cNvCxnSpPr>
            <p:nvPr/>
          </p:nvCxnSpPr>
          <p:spPr>
            <a:xfrm flipH="1" flipV="1">
              <a:off x="-462634" y="3799451"/>
              <a:ext cx="685421" cy="534548"/>
            </a:xfrm>
            <a:prstGeom prst="line">
              <a:avLst/>
            </a:prstGeom>
          </p:spPr>
          <p:style>
            <a:lnRef idx="2">
              <a:schemeClr val="dk1"/>
            </a:lnRef>
            <a:fillRef idx="0">
              <a:schemeClr val="dk1"/>
            </a:fillRef>
            <a:effectRef idx="1">
              <a:schemeClr val="dk1"/>
            </a:effectRef>
            <a:fontRef idx="minor">
              <a:schemeClr val="tx1"/>
            </a:fontRef>
          </p:style>
        </p:cxnSp>
        <p:cxnSp>
          <p:nvCxnSpPr>
            <p:cNvPr id="27" name="Straight Connector 18">
              <a:extLst>
                <a:ext uri="{FF2B5EF4-FFF2-40B4-BE49-F238E27FC236}">
                  <a16:creationId xmlns:a16="http://schemas.microsoft.com/office/drawing/2014/main" id="{5B044C11-7B88-9E4A-B6FE-FF6E45FC32EC}"/>
                </a:ext>
              </a:extLst>
            </p:cNvPr>
            <p:cNvCxnSpPr>
              <a:stCxn id="44" idx="0"/>
              <a:endCxn id="50" idx="4"/>
            </p:cNvCxnSpPr>
            <p:nvPr/>
          </p:nvCxnSpPr>
          <p:spPr>
            <a:xfrm flipV="1">
              <a:off x="222787" y="3799451"/>
              <a:ext cx="383753" cy="534548"/>
            </a:xfrm>
            <a:prstGeom prst="line">
              <a:avLst/>
            </a:prstGeom>
          </p:spPr>
          <p:style>
            <a:lnRef idx="2">
              <a:schemeClr val="dk1"/>
            </a:lnRef>
            <a:fillRef idx="0">
              <a:schemeClr val="dk1"/>
            </a:fillRef>
            <a:effectRef idx="1">
              <a:schemeClr val="dk1"/>
            </a:effectRef>
            <a:fontRef idx="minor">
              <a:schemeClr val="tx1"/>
            </a:fontRef>
          </p:style>
        </p:cxnSp>
        <p:cxnSp>
          <p:nvCxnSpPr>
            <p:cNvPr id="28" name="Straight Connector 19">
              <a:extLst>
                <a:ext uri="{FF2B5EF4-FFF2-40B4-BE49-F238E27FC236}">
                  <a16:creationId xmlns:a16="http://schemas.microsoft.com/office/drawing/2014/main" id="{296DFAE2-A035-2C47-BE28-2FC3375DA011}"/>
                </a:ext>
              </a:extLst>
            </p:cNvPr>
            <p:cNvCxnSpPr>
              <a:stCxn id="46" idx="0"/>
              <a:endCxn id="49" idx="4"/>
            </p:cNvCxnSpPr>
            <p:nvPr/>
          </p:nvCxnSpPr>
          <p:spPr>
            <a:xfrm flipH="1" flipV="1">
              <a:off x="-462634" y="3799451"/>
              <a:ext cx="1069174" cy="534548"/>
            </a:xfrm>
            <a:prstGeom prst="line">
              <a:avLst/>
            </a:prstGeom>
          </p:spPr>
          <p:style>
            <a:lnRef idx="2">
              <a:schemeClr val="dk1"/>
            </a:lnRef>
            <a:fillRef idx="0">
              <a:schemeClr val="dk1"/>
            </a:fillRef>
            <a:effectRef idx="1">
              <a:schemeClr val="dk1"/>
            </a:effectRef>
            <a:fontRef idx="minor">
              <a:schemeClr val="tx1"/>
            </a:fontRef>
          </p:style>
        </p:cxnSp>
        <p:cxnSp>
          <p:nvCxnSpPr>
            <p:cNvPr id="29" name="Straight Connector 20">
              <a:extLst>
                <a:ext uri="{FF2B5EF4-FFF2-40B4-BE49-F238E27FC236}">
                  <a16:creationId xmlns:a16="http://schemas.microsoft.com/office/drawing/2014/main" id="{C879A4DA-EFE6-A242-9B9B-858D776E2FE5}"/>
                </a:ext>
              </a:extLst>
            </p:cNvPr>
            <p:cNvCxnSpPr>
              <a:stCxn id="45" idx="0"/>
              <a:endCxn id="49" idx="4"/>
            </p:cNvCxnSpPr>
            <p:nvPr/>
          </p:nvCxnSpPr>
          <p:spPr>
            <a:xfrm flipH="1" flipV="1">
              <a:off x="-462634" y="3799451"/>
              <a:ext cx="1808208" cy="534548"/>
            </a:xfrm>
            <a:prstGeom prst="line">
              <a:avLst/>
            </a:prstGeom>
          </p:spPr>
          <p:style>
            <a:lnRef idx="2">
              <a:schemeClr val="dk1"/>
            </a:lnRef>
            <a:fillRef idx="0">
              <a:schemeClr val="dk1"/>
            </a:fillRef>
            <a:effectRef idx="1">
              <a:schemeClr val="dk1"/>
            </a:effectRef>
            <a:fontRef idx="minor">
              <a:schemeClr val="tx1"/>
            </a:fontRef>
          </p:style>
        </p:cxnSp>
        <p:cxnSp>
          <p:nvCxnSpPr>
            <p:cNvPr id="30" name="Straight Connector 21">
              <a:extLst>
                <a:ext uri="{FF2B5EF4-FFF2-40B4-BE49-F238E27FC236}">
                  <a16:creationId xmlns:a16="http://schemas.microsoft.com/office/drawing/2014/main" id="{6ACDD803-0547-614D-AE1C-3B70BA10A1F3}"/>
                </a:ext>
              </a:extLst>
            </p:cNvPr>
            <p:cNvCxnSpPr>
              <a:stCxn id="46" idx="0"/>
              <a:endCxn id="50" idx="4"/>
            </p:cNvCxnSpPr>
            <p:nvPr/>
          </p:nvCxnSpPr>
          <p:spPr>
            <a:xfrm flipV="1">
              <a:off x="606540" y="3799451"/>
              <a:ext cx="0" cy="534548"/>
            </a:xfrm>
            <a:prstGeom prst="line">
              <a:avLst/>
            </a:prstGeom>
          </p:spPr>
          <p:style>
            <a:lnRef idx="2">
              <a:schemeClr val="dk1"/>
            </a:lnRef>
            <a:fillRef idx="0">
              <a:schemeClr val="dk1"/>
            </a:fillRef>
            <a:effectRef idx="1">
              <a:schemeClr val="dk1"/>
            </a:effectRef>
            <a:fontRef idx="minor">
              <a:schemeClr val="tx1"/>
            </a:fontRef>
          </p:style>
        </p:cxnSp>
        <p:cxnSp>
          <p:nvCxnSpPr>
            <p:cNvPr id="31" name="Straight Connector 22">
              <a:extLst>
                <a:ext uri="{FF2B5EF4-FFF2-40B4-BE49-F238E27FC236}">
                  <a16:creationId xmlns:a16="http://schemas.microsoft.com/office/drawing/2014/main" id="{62F293D9-0B05-E143-8FCD-E1CAF47B68A6}"/>
                </a:ext>
              </a:extLst>
            </p:cNvPr>
            <p:cNvCxnSpPr>
              <a:stCxn id="45" idx="0"/>
              <a:endCxn id="50" idx="4"/>
            </p:cNvCxnSpPr>
            <p:nvPr/>
          </p:nvCxnSpPr>
          <p:spPr>
            <a:xfrm flipH="1" flipV="1">
              <a:off x="606540" y="3799451"/>
              <a:ext cx="739034" cy="534548"/>
            </a:xfrm>
            <a:prstGeom prst="line">
              <a:avLst/>
            </a:prstGeom>
          </p:spPr>
          <p:style>
            <a:lnRef idx="2">
              <a:schemeClr val="dk1"/>
            </a:lnRef>
            <a:fillRef idx="0">
              <a:schemeClr val="dk1"/>
            </a:fillRef>
            <a:effectRef idx="1">
              <a:schemeClr val="dk1"/>
            </a:effectRef>
            <a:fontRef idx="minor">
              <a:schemeClr val="tx1"/>
            </a:fontRef>
          </p:style>
        </p:cxnSp>
        <p:grpSp>
          <p:nvGrpSpPr>
            <p:cNvPr id="32" name="Group 23">
              <a:extLst>
                <a:ext uri="{FF2B5EF4-FFF2-40B4-BE49-F238E27FC236}">
                  <a16:creationId xmlns:a16="http://schemas.microsoft.com/office/drawing/2014/main" id="{F02B1A37-5941-1745-95BB-3AF65777D495}"/>
                </a:ext>
              </a:extLst>
            </p:cNvPr>
            <p:cNvGrpSpPr/>
            <p:nvPr/>
          </p:nvGrpSpPr>
          <p:grpSpPr>
            <a:xfrm>
              <a:off x="-605997" y="3506175"/>
              <a:ext cx="1712516" cy="293276"/>
              <a:chOff x="1255413" y="2318409"/>
              <a:chExt cx="3895914" cy="639734"/>
            </a:xfrm>
          </p:grpSpPr>
          <p:sp>
            <p:nvSpPr>
              <p:cNvPr id="49" name="Oval 35">
                <a:extLst>
                  <a:ext uri="{FF2B5EF4-FFF2-40B4-BE49-F238E27FC236}">
                    <a16:creationId xmlns:a16="http://schemas.microsoft.com/office/drawing/2014/main" id="{6E29DC6D-476A-3746-8BAF-9AE4B5312AFD}"/>
                  </a:ext>
                </a:extLst>
              </p:cNvPr>
              <p:cNvSpPr/>
              <p:nvPr/>
            </p:nvSpPr>
            <p:spPr>
              <a:xfrm>
                <a:off x="1255413" y="2318409"/>
                <a:ext cx="652292" cy="63973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00" dirty="0"/>
              </a:p>
            </p:txBody>
          </p:sp>
          <p:sp>
            <p:nvSpPr>
              <p:cNvPr id="50" name="Oval 36">
                <a:extLst>
                  <a:ext uri="{FF2B5EF4-FFF2-40B4-BE49-F238E27FC236}">
                    <a16:creationId xmlns:a16="http://schemas.microsoft.com/office/drawing/2014/main" id="{7DD0302E-9D52-7449-9033-EEB5D66C89A9}"/>
                  </a:ext>
                </a:extLst>
              </p:cNvPr>
              <p:cNvSpPr/>
              <p:nvPr/>
            </p:nvSpPr>
            <p:spPr>
              <a:xfrm>
                <a:off x="3687746" y="2318409"/>
                <a:ext cx="652292" cy="63973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1" name="Oval 37">
                <a:extLst>
                  <a:ext uri="{FF2B5EF4-FFF2-40B4-BE49-F238E27FC236}">
                    <a16:creationId xmlns:a16="http://schemas.microsoft.com/office/drawing/2014/main" id="{70149C41-D8AD-B044-A195-BDB073661059}"/>
                  </a:ext>
                </a:extLst>
              </p:cNvPr>
              <p:cNvSpPr/>
              <p:nvPr/>
            </p:nvSpPr>
            <p:spPr>
              <a:xfrm>
                <a:off x="2103131" y="2318409"/>
                <a:ext cx="652292" cy="63973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2" name="Oval 38">
                <a:extLst>
                  <a:ext uri="{FF2B5EF4-FFF2-40B4-BE49-F238E27FC236}">
                    <a16:creationId xmlns:a16="http://schemas.microsoft.com/office/drawing/2014/main" id="{1E6FA2F9-98E6-F046-A772-51476E696B2F}"/>
                  </a:ext>
                </a:extLst>
              </p:cNvPr>
              <p:cNvSpPr/>
              <p:nvPr/>
            </p:nvSpPr>
            <p:spPr>
              <a:xfrm>
                <a:off x="4499035" y="2318409"/>
                <a:ext cx="652292" cy="63973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grpSp>
          <p:nvGrpSpPr>
            <p:cNvPr id="33" name="Group 24">
              <a:extLst>
                <a:ext uri="{FF2B5EF4-FFF2-40B4-BE49-F238E27FC236}">
                  <a16:creationId xmlns:a16="http://schemas.microsoft.com/office/drawing/2014/main" id="{4EDC5C40-22E5-A048-9DC0-A63A7B662994}"/>
                </a:ext>
              </a:extLst>
            </p:cNvPr>
            <p:cNvGrpSpPr/>
            <p:nvPr/>
          </p:nvGrpSpPr>
          <p:grpSpPr>
            <a:xfrm>
              <a:off x="-319271" y="4333999"/>
              <a:ext cx="1834274" cy="331529"/>
              <a:chOff x="1907704" y="4124176"/>
              <a:chExt cx="4172909" cy="723177"/>
            </a:xfrm>
          </p:grpSpPr>
          <p:sp>
            <p:nvSpPr>
              <p:cNvPr id="44" name="Oval 30">
                <a:extLst>
                  <a:ext uri="{FF2B5EF4-FFF2-40B4-BE49-F238E27FC236}">
                    <a16:creationId xmlns:a16="http://schemas.microsoft.com/office/drawing/2014/main" id="{D99EBDF4-ACB7-6941-B6A0-6A06FFFAAD86}"/>
                  </a:ext>
                </a:extLst>
              </p:cNvPr>
              <p:cNvSpPr/>
              <p:nvPr/>
            </p:nvSpPr>
            <p:spPr>
              <a:xfrm>
                <a:off x="2755421" y="4124176"/>
                <a:ext cx="770891" cy="72317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31">
                <a:extLst>
                  <a:ext uri="{FF2B5EF4-FFF2-40B4-BE49-F238E27FC236}">
                    <a16:creationId xmlns:a16="http://schemas.microsoft.com/office/drawing/2014/main" id="{16114DC6-D4FE-B949-B0E8-AC8C4D7CB047}"/>
                  </a:ext>
                </a:extLst>
              </p:cNvPr>
              <p:cNvSpPr/>
              <p:nvPr/>
            </p:nvSpPr>
            <p:spPr>
              <a:xfrm>
                <a:off x="5309722" y="4124176"/>
                <a:ext cx="770891" cy="72317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32">
                <a:extLst>
                  <a:ext uri="{FF2B5EF4-FFF2-40B4-BE49-F238E27FC236}">
                    <a16:creationId xmlns:a16="http://schemas.microsoft.com/office/drawing/2014/main" id="{A878EA94-0A6C-FF4A-910A-7A42357C5D37}"/>
                  </a:ext>
                </a:extLst>
              </p:cNvPr>
              <p:cNvSpPr/>
              <p:nvPr/>
            </p:nvSpPr>
            <p:spPr>
              <a:xfrm>
                <a:off x="3628447" y="4124176"/>
                <a:ext cx="770891" cy="72317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33">
                <a:extLst>
                  <a:ext uri="{FF2B5EF4-FFF2-40B4-BE49-F238E27FC236}">
                    <a16:creationId xmlns:a16="http://schemas.microsoft.com/office/drawing/2014/main" id="{550DCC96-9FFA-F64D-9113-BC542CCE51BB}"/>
                  </a:ext>
                </a:extLst>
              </p:cNvPr>
              <p:cNvSpPr/>
              <p:nvPr/>
            </p:nvSpPr>
            <p:spPr>
              <a:xfrm>
                <a:off x="1907704" y="4124176"/>
                <a:ext cx="770891" cy="72317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34">
                <a:extLst>
                  <a:ext uri="{FF2B5EF4-FFF2-40B4-BE49-F238E27FC236}">
                    <a16:creationId xmlns:a16="http://schemas.microsoft.com/office/drawing/2014/main" id="{2B69D908-5FDD-6946-BA55-B3440189E5D7}"/>
                  </a:ext>
                </a:extLst>
              </p:cNvPr>
              <p:cNvSpPr/>
              <p:nvPr/>
            </p:nvSpPr>
            <p:spPr>
              <a:xfrm>
                <a:off x="4471041" y="4124176"/>
                <a:ext cx="770891" cy="72317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34" name="Straight Connector 25">
              <a:extLst>
                <a:ext uri="{FF2B5EF4-FFF2-40B4-BE49-F238E27FC236}">
                  <a16:creationId xmlns:a16="http://schemas.microsoft.com/office/drawing/2014/main" id="{DA203533-EC41-714E-A43A-70F28026E845}"/>
                </a:ext>
              </a:extLst>
            </p:cNvPr>
            <p:cNvCxnSpPr>
              <a:endCxn id="51" idx="4"/>
            </p:cNvCxnSpPr>
            <p:nvPr/>
          </p:nvCxnSpPr>
          <p:spPr>
            <a:xfrm flipH="1" flipV="1">
              <a:off x="-90005" y="3799451"/>
              <a:ext cx="1056883" cy="534550"/>
            </a:xfrm>
            <a:prstGeom prst="line">
              <a:avLst/>
            </a:prstGeom>
          </p:spPr>
          <p:style>
            <a:lnRef idx="2">
              <a:schemeClr val="dk1"/>
            </a:lnRef>
            <a:fillRef idx="0">
              <a:schemeClr val="dk1"/>
            </a:fillRef>
            <a:effectRef idx="1">
              <a:schemeClr val="dk1"/>
            </a:effectRef>
            <a:fontRef idx="minor">
              <a:schemeClr val="tx1"/>
            </a:fontRef>
          </p:style>
        </p:cxnSp>
        <p:cxnSp>
          <p:nvCxnSpPr>
            <p:cNvPr id="35" name="Straight Connector 26">
              <a:extLst>
                <a:ext uri="{FF2B5EF4-FFF2-40B4-BE49-F238E27FC236}">
                  <a16:creationId xmlns:a16="http://schemas.microsoft.com/office/drawing/2014/main" id="{B1CD554F-7600-4843-968D-41C2E8B8FF4E}"/>
                </a:ext>
              </a:extLst>
            </p:cNvPr>
            <p:cNvCxnSpPr>
              <a:stCxn id="47" idx="0"/>
              <a:endCxn id="49" idx="4"/>
            </p:cNvCxnSpPr>
            <p:nvPr/>
          </p:nvCxnSpPr>
          <p:spPr>
            <a:xfrm flipH="1" flipV="1">
              <a:off x="-462634" y="3799451"/>
              <a:ext cx="312792" cy="534548"/>
            </a:xfrm>
            <a:prstGeom prst="line">
              <a:avLst/>
            </a:prstGeom>
          </p:spPr>
          <p:style>
            <a:lnRef idx="2">
              <a:schemeClr val="dk1"/>
            </a:lnRef>
            <a:fillRef idx="0">
              <a:schemeClr val="dk1"/>
            </a:fillRef>
            <a:effectRef idx="1">
              <a:schemeClr val="dk1"/>
            </a:effectRef>
            <a:fontRef idx="minor">
              <a:schemeClr val="tx1"/>
            </a:fontRef>
          </p:style>
        </p:cxnSp>
        <p:cxnSp>
          <p:nvCxnSpPr>
            <p:cNvPr id="36" name="Straight Connector 27">
              <a:extLst>
                <a:ext uri="{FF2B5EF4-FFF2-40B4-BE49-F238E27FC236}">
                  <a16:creationId xmlns:a16="http://schemas.microsoft.com/office/drawing/2014/main" id="{06BBF24A-81E7-CE4B-8852-34F87B287B74}"/>
                </a:ext>
              </a:extLst>
            </p:cNvPr>
            <p:cNvCxnSpPr>
              <a:stCxn id="47" idx="0"/>
              <a:endCxn id="51" idx="4"/>
            </p:cNvCxnSpPr>
            <p:nvPr/>
          </p:nvCxnSpPr>
          <p:spPr>
            <a:xfrm flipV="1">
              <a:off x="-149842" y="3799451"/>
              <a:ext cx="59837" cy="534548"/>
            </a:xfrm>
            <a:prstGeom prst="line">
              <a:avLst/>
            </a:prstGeom>
          </p:spPr>
          <p:style>
            <a:lnRef idx="2">
              <a:schemeClr val="dk1"/>
            </a:lnRef>
            <a:fillRef idx="0">
              <a:schemeClr val="dk1"/>
            </a:fillRef>
            <a:effectRef idx="1">
              <a:schemeClr val="dk1"/>
            </a:effectRef>
            <a:fontRef idx="minor">
              <a:schemeClr val="tx1"/>
            </a:fontRef>
          </p:style>
        </p:cxnSp>
        <p:cxnSp>
          <p:nvCxnSpPr>
            <p:cNvPr id="37" name="Straight Connector 28">
              <a:extLst>
                <a:ext uri="{FF2B5EF4-FFF2-40B4-BE49-F238E27FC236}">
                  <a16:creationId xmlns:a16="http://schemas.microsoft.com/office/drawing/2014/main" id="{47E089A5-2592-0D44-B430-8287D8D48C5A}"/>
                </a:ext>
              </a:extLst>
            </p:cNvPr>
            <p:cNvCxnSpPr>
              <a:stCxn id="48" idx="0"/>
              <a:endCxn id="52" idx="4"/>
            </p:cNvCxnSpPr>
            <p:nvPr/>
          </p:nvCxnSpPr>
          <p:spPr>
            <a:xfrm flipH="1" flipV="1">
              <a:off x="963156" y="3799451"/>
              <a:ext cx="13761" cy="534548"/>
            </a:xfrm>
            <a:prstGeom prst="line">
              <a:avLst/>
            </a:prstGeom>
          </p:spPr>
          <p:style>
            <a:lnRef idx="2">
              <a:schemeClr val="dk1"/>
            </a:lnRef>
            <a:fillRef idx="0">
              <a:schemeClr val="dk1"/>
            </a:fillRef>
            <a:effectRef idx="1">
              <a:schemeClr val="dk1"/>
            </a:effectRef>
            <a:fontRef idx="minor">
              <a:schemeClr val="tx1"/>
            </a:fontRef>
          </p:style>
        </p:cxnSp>
        <p:cxnSp>
          <p:nvCxnSpPr>
            <p:cNvPr id="38" name="Straight Connector 29">
              <a:extLst>
                <a:ext uri="{FF2B5EF4-FFF2-40B4-BE49-F238E27FC236}">
                  <a16:creationId xmlns:a16="http://schemas.microsoft.com/office/drawing/2014/main" id="{59FE4FD1-FA05-6844-A81C-9503313D0AD8}"/>
                </a:ext>
              </a:extLst>
            </p:cNvPr>
            <p:cNvCxnSpPr>
              <a:stCxn id="45" idx="0"/>
              <a:endCxn id="52" idx="4"/>
            </p:cNvCxnSpPr>
            <p:nvPr/>
          </p:nvCxnSpPr>
          <p:spPr>
            <a:xfrm flipH="1" flipV="1">
              <a:off x="963156" y="3799451"/>
              <a:ext cx="382418" cy="534548"/>
            </a:xfrm>
            <a:prstGeom prst="line">
              <a:avLst/>
            </a:prstGeom>
          </p:spPr>
          <p:style>
            <a:lnRef idx="2">
              <a:schemeClr val="dk1"/>
            </a:lnRef>
            <a:fillRef idx="0">
              <a:schemeClr val="dk1"/>
            </a:fillRef>
            <a:effectRef idx="1">
              <a:schemeClr val="dk1"/>
            </a:effectRef>
            <a:fontRef idx="minor">
              <a:schemeClr val="tx1"/>
            </a:fontRef>
          </p:style>
        </p:cxnSp>
      </p:grpSp>
      <p:sp>
        <p:nvSpPr>
          <p:cNvPr id="53" name="TextBox 93">
            <a:extLst>
              <a:ext uri="{FF2B5EF4-FFF2-40B4-BE49-F238E27FC236}">
                <a16:creationId xmlns:a16="http://schemas.microsoft.com/office/drawing/2014/main" id="{CF8E23EE-F5F1-4D46-80CA-449ADE07E85B}"/>
              </a:ext>
            </a:extLst>
          </p:cNvPr>
          <p:cNvSpPr txBox="1"/>
          <p:nvPr/>
        </p:nvSpPr>
        <p:spPr>
          <a:xfrm>
            <a:off x="153788" y="2055708"/>
            <a:ext cx="339656" cy="307777"/>
          </a:xfrm>
          <a:prstGeom prst="rect">
            <a:avLst/>
          </a:prstGeom>
          <a:noFill/>
        </p:spPr>
        <p:txBody>
          <a:bodyPr wrap="none" rtlCol="0">
            <a:spAutoFit/>
          </a:bodyPr>
          <a:lstStyle/>
          <a:p>
            <a:r>
              <a:rPr lang="en-US" sz="1400" dirty="0"/>
              <a:t>h</a:t>
            </a:r>
            <a:r>
              <a:rPr lang="en-US" sz="1400" baseline="-25000" dirty="0"/>
              <a:t>3</a:t>
            </a:r>
            <a:endParaRPr lang="en-US" sz="1400" dirty="0"/>
          </a:p>
        </p:txBody>
      </p:sp>
      <p:sp>
        <p:nvSpPr>
          <p:cNvPr id="54" name="TextBox 93">
            <a:extLst>
              <a:ext uri="{FF2B5EF4-FFF2-40B4-BE49-F238E27FC236}">
                <a16:creationId xmlns:a16="http://schemas.microsoft.com/office/drawing/2014/main" id="{01339982-1E1F-444A-BCA7-438701FD91A9}"/>
              </a:ext>
            </a:extLst>
          </p:cNvPr>
          <p:cNvSpPr txBox="1"/>
          <p:nvPr/>
        </p:nvSpPr>
        <p:spPr>
          <a:xfrm>
            <a:off x="527863" y="2069559"/>
            <a:ext cx="340158" cy="307777"/>
          </a:xfrm>
          <a:prstGeom prst="rect">
            <a:avLst/>
          </a:prstGeom>
          <a:noFill/>
        </p:spPr>
        <p:txBody>
          <a:bodyPr wrap="none" rtlCol="0">
            <a:spAutoFit/>
          </a:bodyPr>
          <a:lstStyle/>
          <a:p>
            <a:r>
              <a:rPr lang="en-US" sz="1400" dirty="0"/>
              <a:t>h</a:t>
            </a:r>
            <a:r>
              <a:rPr lang="en-US" sz="1400" baseline="-25000" dirty="0"/>
              <a:t>4</a:t>
            </a:r>
            <a:endParaRPr lang="en-US" sz="1400" dirty="0"/>
          </a:p>
        </p:txBody>
      </p:sp>
      <p:grpSp>
        <p:nvGrpSpPr>
          <p:cNvPr id="55" name="Group 58">
            <a:extLst>
              <a:ext uri="{FF2B5EF4-FFF2-40B4-BE49-F238E27FC236}">
                <a16:creationId xmlns:a16="http://schemas.microsoft.com/office/drawing/2014/main" id="{C2212567-F4F8-4C4D-A635-756E57C82952}"/>
              </a:ext>
            </a:extLst>
          </p:cNvPr>
          <p:cNvGrpSpPr/>
          <p:nvPr/>
        </p:nvGrpSpPr>
        <p:grpSpPr>
          <a:xfrm>
            <a:off x="6830013" y="2233492"/>
            <a:ext cx="1977637" cy="1159353"/>
            <a:chOff x="-462634" y="3506175"/>
            <a:chExt cx="1977637" cy="1159353"/>
          </a:xfrm>
        </p:grpSpPr>
        <p:cxnSp>
          <p:nvCxnSpPr>
            <p:cNvPr id="56" name="Straight Connector 17">
              <a:extLst>
                <a:ext uri="{FF2B5EF4-FFF2-40B4-BE49-F238E27FC236}">
                  <a16:creationId xmlns:a16="http://schemas.microsoft.com/office/drawing/2014/main" id="{E3C23547-C4FB-974E-A0A2-42FC78F370DD}"/>
                </a:ext>
              </a:extLst>
            </p:cNvPr>
            <p:cNvCxnSpPr>
              <a:cxnSpLocks/>
              <a:stCxn id="69" idx="0"/>
            </p:cNvCxnSpPr>
            <p:nvPr/>
          </p:nvCxnSpPr>
          <p:spPr>
            <a:xfrm flipH="1" flipV="1">
              <a:off x="-462634" y="3799451"/>
              <a:ext cx="685421" cy="534548"/>
            </a:xfrm>
            <a:prstGeom prst="line">
              <a:avLst/>
            </a:prstGeom>
          </p:spPr>
          <p:style>
            <a:lnRef idx="2">
              <a:schemeClr val="dk1"/>
            </a:lnRef>
            <a:fillRef idx="0">
              <a:schemeClr val="dk1"/>
            </a:fillRef>
            <a:effectRef idx="1">
              <a:schemeClr val="dk1"/>
            </a:effectRef>
            <a:fontRef idx="minor">
              <a:schemeClr val="tx1"/>
            </a:fontRef>
          </p:style>
        </p:cxnSp>
        <p:cxnSp>
          <p:nvCxnSpPr>
            <p:cNvPr id="57" name="Straight Connector 18">
              <a:extLst>
                <a:ext uri="{FF2B5EF4-FFF2-40B4-BE49-F238E27FC236}">
                  <a16:creationId xmlns:a16="http://schemas.microsoft.com/office/drawing/2014/main" id="{0925FD14-8DC6-3F49-AB09-0506C8C6AEE7}"/>
                </a:ext>
              </a:extLst>
            </p:cNvPr>
            <p:cNvCxnSpPr>
              <a:stCxn id="69" idx="0"/>
              <a:endCxn id="75" idx="4"/>
            </p:cNvCxnSpPr>
            <p:nvPr/>
          </p:nvCxnSpPr>
          <p:spPr>
            <a:xfrm flipV="1">
              <a:off x="222787" y="3799451"/>
              <a:ext cx="383753" cy="534548"/>
            </a:xfrm>
            <a:prstGeom prst="line">
              <a:avLst/>
            </a:prstGeom>
          </p:spPr>
          <p:style>
            <a:lnRef idx="2">
              <a:schemeClr val="dk1"/>
            </a:lnRef>
            <a:fillRef idx="0">
              <a:schemeClr val="dk1"/>
            </a:fillRef>
            <a:effectRef idx="1">
              <a:schemeClr val="dk1"/>
            </a:effectRef>
            <a:fontRef idx="minor">
              <a:schemeClr val="tx1"/>
            </a:fontRef>
          </p:style>
        </p:cxnSp>
        <p:cxnSp>
          <p:nvCxnSpPr>
            <p:cNvPr id="58" name="Straight Connector 19">
              <a:extLst>
                <a:ext uri="{FF2B5EF4-FFF2-40B4-BE49-F238E27FC236}">
                  <a16:creationId xmlns:a16="http://schemas.microsoft.com/office/drawing/2014/main" id="{BD195877-9D2A-7049-AB8A-8A60E990D174}"/>
                </a:ext>
              </a:extLst>
            </p:cNvPr>
            <p:cNvCxnSpPr>
              <a:cxnSpLocks/>
              <a:stCxn id="71" idx="0"/>
            </p:cNvCxnSpPr>
            <p:nvPr/>
          </p:nvCxnSpPr>
          <p:spPr>
            <a:xfrm flipH="1" flipV="1">
              <a:off x="-462634" y="3799451"/>
              <a:ext cx="1069174" cy="534548"/>
            </a:xfrm>
            <a:prstGeom prst="line">
              <a:avLst/>
            </a:prstGeom>
          </p:spPr>
          <p:style>
            <a:lnRef idx="2">
              <a:schemeClr val="dk1"/>
            </a:lnRef>
            <a:fillRef idx="0">
              <a:schemeClr val="dk1"/>
            </a:fillRef>
            <a:effectRef idx="1">
              <a:schemeClr val="dk1"/>
            </a:effectRef>
            <a:fontRef idx="minor">
              <a:schemeClr val="tx1"/>
            </a:fontRef>
          </p:style>
        </p:cxnSp>
        <p:cxnSp>
          <p:nvCxnSpPr>
            <p:cNvPr id="59" name="Straight Connector 20">
              <a:extLst>
                <a:ext uri="{FF2B5EF4-FFF2-40B4-BE49-F238E27FC236}">
                  <a16:creationId xmlns:a16="http://schemas.microsoft.com/office/drawing/2014/main" id="{C6A82CF3-A057-C34E-8D7A-7048783C9736}"/>
                </a:ext>
              </a:extLst>
            </p:cNvPr>
            <p:cNvCxnSpPr>
              <a:cxnSpLocks/>
              <a:stCxn id="70" idx="0"/>
            </p:cNvCxnSpPr>
            <p:nvPr/>
          </p:nvCxnSpPr>
          <p:spPr>
            <a:xfrm flipH="1" flipV="1">
              <a:off x="-462634" y="3799451"/>
              <a:ext cx="1808208" cy="534548"/>
            </a:xfrm>
            <a:prstGeom prst="line">
              <a:avLst/>
            </a:prstGeom>
          </p:spPr>
          <p:style>
            <a:lnRef idx="2">
              <a:schemeClr val="dk1"/>
            </a:lnRef>
            <a:fillRef idx="0">
              <a:schemeClr val="dk1"/>
            </a:fillRef>
            <a:effectRef idx="1">
              <a:schemeClr val="dk1"/>
            </a:effectRef>
            <a:fontRef idx="minor">
              <a:schemeClr val="tx1"/>
            </a:fontRef>
          </p:style>
        </p:cxnSp>
        <p:cxnSp>
          <p:nvCxnSpPr>
            <p:cNvPr id="60" name="Straight Connector 21">
              <a:extLst>
                <a:ext uri="{FF2B5EF4-FFF2-40B4-BE49-F238E27FC236}">
                  <a16:creationId xmlns:a16="http://schemas.microsoft.com/office/drawing/2014/main" id="{0418FD7F-51F7-E64B-AA2C-3D8595A3C6B2}"/>
                </a:ext>
              </a:extLst>
            </p:cNvPr>
            <p:cNvCxnSpPr>
              <a:stCxn id="71" idx="0"/>
              <a:endCxn id="75" idx="4"/>
            </p:cNvCxnSpPr>
            <p:nvPr/>
          </p:nvCxnSpPr>
          <p:spPr>
            <a:xfrm flipV="1">
              <a:off x="606540" y="3799451"/>
              <a:ext cx="0" cy="534548"/>
            </a:xfrm>
            <a:prstGeom prst="line">
              <a:avLst/>
            </a:prstGeom>
          </p:spPr>
          <p:style>
            <a:lnRef idx="2">
              <a:schemeClr val="dk1"/>
            </a:lnRef>
            <a:fillRef idx="0">
              <a:schemeClr val="dk1"/>
            </a:fillRef>
            <a:effectRef idx="1">
              <a:schemeClr val="dk1"/>
            </a:effectRef>
            <a:fontRef idx="minor">
              <a:schemeClr val="tx1"/>
            </a:fontRef>
          </p:style>
        </p:cxnSp>
        <p:cxnSp>
          <p:nvCxnSpPr>
            <p:cNvPr id="61" name="Straight Connector 22">
              <a:extLst>
                <a:ext uri="{FF2B5EF4-FFF2-40B4-BE49-F238E27FC236}">
                  <a16:creationId xmlns:a16="http://schemas.microsoft.com/office/drawing/2014/main" id="{B59187B9-117A-294D-960A-048DA757C5A2}"/>
                </a:ext>
              </a:extLst>
            </p:cNvPr>
            <p:cNvCxnSpPr>
              <a:stCxn id="70" idx="0"/>
              <a:endCxn id="75" idx="4"/>
            </p:cNvCxnSpPr>
            <p:nvPr/>
          </p:nvCxnSpPr>
          <p:spPr>
            <a:xfrm flipH="1" flipV="1">
              <a:off x="606540" y="3799451"/>
              <a:ext cx="739034" cy="534548"/>
            </a:xfrm>
            <a:prstGeom prst="line">
              <a:avLst/>
            </a:prstGeom>
          </p:spPr>
          <p:style>
            <a:lnRef idx="2">
              <a:schemeClr val="dk1"/>
            </a:lnRef>
            <a:fillRef idx="0">
              <a:schemeClr val="dk1"/>
            </a:fillRef>
            <a:effectRef idx="1">
              <a:schemeClr val="dk1"/>
            </a:effectRef>
            <a:fontRef idx="minor">
              <a:schemeClr val="tx1"/>
            </a:fontRef>
          </p:style>
        </p:cxnSp>
        <p:grpSp>
          <p:nvGrpSpPr>
            <p:cNvPr id="62" name="Group 23">
              <a:extLst>
                <a:ext uri="{FF2B5EF4-FFF2-40B4-BE49-F238E27FC236}">
                  <a16:creationId xmlns:a16="http://schemas.microsoft.com/office/drawing/2014/main" id="{F0B0EE72-E120-8A4E-8B29-452304102B4C}"/>
                </a:ext>
              </a:extLst>
            </p:cNvPr>
            <p:cNvGrpSpPr/>
            <p:nvPr/>
          </p:nvGrpSpPr>
          <p:grpSpPr>
            <a:xfrm>
              <a:off x="-233368" y="3506175"/>
              <a:ext cx="1339887" cy="293276"/>
              <a:chOff x="2103131" y="2318409"/>
              <a:chExt cx="3048196" cy="639734"/>
            </a:xfrm>
          </p:grpSpPr>
          <p:sp>
            <p:nvSpPr>
              <p:cNvPr id="75" name="Oval 36">
                <a:extLst>
                  <a:ext uri="{FF2B5EF4-FFF2-40B4-BE49-F238E27FC236}">
                    <a16:creationId xmlns:a16="http://schemas.microsoft.com/office/drawing/2014/main" id="{65E54483-C633-3440-8BE4-4B05D6420EDF}"/>
                  </a:ext>
                </a:extLst>
              </p:cNvPr>
              <p:cNvSpPr/>
              <p:nvPr/>
            </p:nvSpPr>
            <p:spPr>
              <a:xfrm>
                <a:off x="3687746" y="2318409"/>
                <a:ext cx="652292" cy="63973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6" name="Oval 37">
                <a:extLst>
                  <a:ext uri="{FF2B5EF4-FFF2-40B4-BE49-F238E27FC236}">
                    <a16:creationId xmlns:a16="http://schemas.microsoft.com/office/drawing/2014/main" id="{D4FC757F-49A6-DD48-A3F2-AA2F4EC2DBFE}"/>
                  </a:ext>
                </a:extLst>
              </p:cNvPr>
              <p:cNvSpPr/>
              <p:nvPr/>
            </p:nvSpPr>
            <p:spPr>
              <a:xfrm>
                <a:off x="2103131" y="2318409"/>
                <a:ext cx="652292" cy="63973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7" name="Oval 38">
                <a:extLst>
                  <a:ext uri="{FF2B5EF4-FFF2-40B4-BE49-F238E27FC236}">
                    <a16:creationId xmlns:a16="http://schemas.microsoft.com/office/drawing/2014/main" id="{A994C73D-6FC3-7843-B791-12048D719DD5}"/>
                  </a:ext>
                </a:extLst>
              </p:cNvPr>
              <p:cNvSpPr/>
              <p:nvPr/>
            </p:nvSpPr>
            <p:spPr>
              <a:xfrm>
                <a:off x="4499035" y="2318409"/>
                <a:ext cx="652292" cy="63973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grpSp>
          <p:nvGrpSpPr>
            <p:cNvPr id="63" name="Group 24">
              <a:extLst>
                <a:ext uri="{FF2B5EF4-FFF2-40B4-BE49-F238E27FC236}">
                  <a16:creationId xmlns:a16="http://schemas.microsoft.com/office/drawing/2014/main" id="{F39E93B1-88C2-8A48-89D6-E10AE56ACECD}"/>
                </a:ext>
              </a:extLst>
            </p:cNvPr>
            <p:cNvGrpSpPr/>
            <p:nvPr/>
          </p:nvGrpSpPr>
          <p:grpSpPr>
            <a:xfrm>
              <a:off x="-319271" y="4333999"/>
              <a:ext cx="1834274" cy="331529"/>
              <a:chOff x="1907704" y="4124176"/>
              <a:chExt cx="4172909" cy="723177"/>
            </a:xfrm>
          </p:grpSpPr>
          <p:sp>
            <p:nvSpPr>
              <p:cNvPr id="69" name="Oval 30">
                <a:extLst>
                  <a:ext uri="{FF2B5EF4-FFF2-40B4-BE49-F238E27FC236}">
                    <a16:creationId xmlns:a16="http://schemas.microsoft.com/office/drawing/2014/main" id="{9F4A90A2-D685-0940-856C-FC11D72632B2}"/>
                  </a:ext>
                </a:extLst>
              </p:cNvPr>
              <p:cNvSpPr/>
              <p:nvPr/>
            </p:nvSpPr>
            <p:spPr>
              <a:xfrm>
                <a:off x="2755421" y="4124176"/>
                <a:ext cx="770891" cy="72317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31">
                <a:extLst>
                  <a:ext uri="{FF2B5EF4-FFF2-40B4-BE49-F238E27FC236}">
                    <a16:creationId xmlns:a16="http://schemas.microsoft.com/office/drawing/2014/main" id="{AC863E02-B270-E640-88DA-3A1FD3A76ACA}"/>
                  </a:ext>
                </a:extLst>
              </p:cNvPr>
              <p:cNvSpPr/>
              <p:nvPr/>
            </p:nvSpPr>
            <p:spPr>
              <a:xfrm>
                <a:off x="5309722" y="4124176"/>
                <a:ext cx="770891" cy="72317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32">
                <a:extLst>
                  <a:ext uri="{FF2B5EF4-FFF2-40B4-BE49-F238E27FC236}">
                    <a16:creationId xmlns:a16="http://schemas.microsoft.com/office/drawing/2014/main" id="{DAA65E36-252F-CA49-98F6-520FAB2DF068}"/>
                  </a:ext>
                </a:extLst>
              </p:cNvPr>
              <p:cNvSpPr/>
              <p:nvPr/>
            </p:nvSpPr>
            <p:spPr>
              <a:xfrm>
                <a:off x="3628447" y="4124176"/>
                <a:ext cx="770891" cy="72317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33">
                <a:extLst>
                  <a:ext uri="{FF2B5EF4-FFF2-40B4-BE49-F238E27FC236}">
                    <a16:creationId xmlns:a16="http://schemas.microsoft.com/office/drawing/2014/main" id="{B9BE20C6-7C10-7B4F-B06D-2656F56348AD}"/>
                  </a:ext>
                </a:extLst>
              </p:cNvPr>
              <p:cNvSpPr/>
              <p:nvPr/>
            </p:nvSpPr>
            <p:spPr>
              <a:xfrm>
                <a:off x="1907704" y="4124176"/>
                <a:ext cx="770891" cy="72317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34">
                <a:extLst>
                  <a:ext uri="{FF2B5EF4-FFF2-40B4-BE49-F238E27FC236}">
                    <a16:creationId xmlns:a16="http://schemas.microsoft.com/office/drawing/2014/main" id="{B071385F-7A97-394D-A56C-71151ECB65CC}"/>
                  </a:ext>
                </a:extLst>
              </p:cNvPr>
              <p:cNvSpPr/>
              <p:nvPr/>
            </p:nvSpPr>
            <p:spPr>
              <a:xfrm>
                <a:off x="4471041" y="4124176"/>
                <a:ext cx="770891" cy="72317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64" name="Straight Connector 25">
              <a:extLst>
                <a:ext uri="{FF2B5EF4-FFF2-40B4-BE49-F238E27FC236}">
                  <a16:creationId xmlns:a16="http://schemas.microsoft.com/office/drawing/2014/main" id="{8B4064F9-E741-2446-B758-B7057DD42E64}"/>
                </a:ext>
              </a:extLst>
            </p:cNvPr>
            <p:cNvCxnSpPr>
              <a:endCxn id="76" idx="4"/>
            </p:cNvCxnSpPr>
            <p:nvPr/>
          </p:nvCxnSpPr>
          <p:spPr>
            <a:xfrm flipH="1" flipV="1">
              <a:off x="-90005" y="3799451"/>
              <a:ext cx="1056883" cy="534550"/>
            </a:xfrm>
            <a:prstGeom prst="line">
              <a:avLst/>
            </a:prstGeom>
          </p:spPr>
          <p:style>
            <a:lnRef idx="2">
              <a:schemeClr val="dk1"/>
            </a:lnRef>
            <a:fillRef idx="0">
              <a:schemeClr val="dk1"/>
            </a:fillRef>
            <a:effectRef idx="1">
              <a:schemeClr val="dk1"/>
            </a:effectRef>
            <a:fontRef idx="minor">
              <a:schemeClr val="tx1"/>
            </a:fontRef>
          </p:style>
        </p:cxnSp>
        <p:cxnSp>
          <p:nvCxnSpPr>
            <p:cNvPr id="65" name="Straight Connector 26">
              <a:extLst>
                <a:ext uri="{FF2B5EF4-FFF2-40B4-BE49-F238E27FC236}">
                  <a16:creationId xmlns:a16="http://schemas.microsoft.com/office/drawing/2014/main" id="{EF455CA9-7490-EC4B-9E61-7EA73C424819}"/>
                </a:ext>
              </a:extLst>
            </p:cNvPr>
            <p:cNvCxnSpPr>
              <a:cxnSpLocks/>
              <a:stCxn id="72" idx="0"/>
            </p:cNvCxnSpPr>
            <p:nvPr/>
          </p:nvCxnSpPr>
          <p:spPr>
            <a:xfrm flipH="1" flipV="1">
              <a:off x="-462634" y="3799451"/>
              <a:ext cx="312792" cy="534548"/>
            </a:xfrm>
            <a:prstGeom prst="line">
              <a:avLst/>
            </a:prstGeom>
          </p:spPr>
          <p:style>
            <a:lnRef idx="2">
              <a:schemeClr val="dk1"/>
            </a:lnRef>
            <a:fillRef idx="0">
              <a:schemeClr val="dk1"/>
            </a:fillRef>
            <a:effectRef idx="1">
              <a:schemeClr val="dk1"/>
            </a:effectRef>
            <a:fontRef idx="minor">
              <a:schemeClr val="tx1"/>
            </a:fontRef>
          </p:style>
        </p:cxnSp>
        <p:cxnSp>
          <p:nvCxnSpPr>
            <p:cNvPr id="66" name="Straight Connector 27">
              <a:extLst>
                <a:ext uri="{FF2B5EF4-FFF2-40B4-BE49-F238E27FC236}">
                  <a16:creationId xmlns:a16="http://schemas.microsoft.com/office/drawing/2014/main" id="{95CA6D59-CA61-C54C-AEE0-589476439F9F}"/>
                </a:ext>
              </a:extLst>
            </p:cNvPr>
            <p:cNvCxnSpPr>
              <a:stCxn id="72" idx="0"/>
              <a:endCxn id="76" idx="4"/>
            </p:cNvCxnSpPr>
            <p:nvPr/>
          </p:nvCxnSpPr>
          <p:spPr>
            <a:xfrm flipV="1">
              <a:off x="-149842" y="3799451"/>
              <a:ext cx="59837" cy="534548"/>
            </a:xfrm>
            <a:prstGeom prst="line">
              <a:avLst/>
            </a:prstGeom>
          </p:spPr>
          <p:style>
            <a:lnRef idx="2">
              <a:schemeClr val="dk1"/>
            </a:lnRef>
            <a:fillRef idx="0">
              <a:schemeClr val="dk1"/>
            </a:fillRef>
            <a:effectRef idx="1">
              <a:schemeClr val="dk1"/>
            </a:effectRef>
            <a:fontRef idx="minor">
              <a:schemeClr val="tx1"/>
            </a:fontRef>
          </p:style>
        </p:cxnSp>
        <p:cxnSp>
          <p:nvCxnSpPr>
            <p:cNvPr id="67" name="Straight Connector 28">
              <a:extLst>
                <a:ext uri="{FF2B5EF4-FFF2-40B4-BE49-F238E27FC236}">
                  <a16:creationId xmlns:a16="http://schemas.microsoft.com/office/drawing/2014/main" id="{3C665B88-1F62-2748-9A10-DF48DAC1D096}"/>
                </a:ext>
              </a:extLst>
            </p:cNvPr>
            <p:cNvCxnSpPr>
              <a:stCxn id="73" idx="0"/>
              <a:endCxn id="77" idx="4"/>
            </p:cNvCxnSpPr>
            <p:nvPr/>
          </p:nvCxnSpPr>
          <p:spPr>
            <a:xfrm flipH="1" flipV="1">
              <a:off x="963156" y="3799451"/>
              <a:ext cx="13761" cy="534548"/>
            </a:xfrm>
            <a:prstGeom prst="line">
              <a:avLst/>
            </a:prstGeom>
          </p:spPr>
          <p:style>
            <a:lnRef idx="2">
              <a:schemeClr val="dk1"/>
            </a:lnRef>
            <a:fillRef idx="0">
              <a:schemeClr val="dk1"/>
            </a:fillRef>
            <a:effectRef idx="1">
              <a:schemeClr val="dk1"/>
            </a:effectRef>
            <a:fontRef idx="minor">
              <a:schemeClr val="tx1"/>
            </a:fontRef>
          </p:style>
        </p:cxnSp>
        <p:cxnSp>
          <p:nvCxnSpPr>
            <p:cNvPr id="68" name="Straight Connector 29">
              <a:extLst>
                <a:ext uri="{FF2B5EF4-FFF2-40B4-BE49-F238E27FC236}">
                  <a16:creationId xmlns:a16="http://schemas.microsoft.com/office/drawing/2014/main" id="{37FE1E0E-EF10-E744-9F3C-B7CD273738B9}"/>
                </a:ext>
              </a:extLst>
            </p:cNvPr>
            <p:cNvCxnSpPr>
              <a:stCxn id="70" idx="0"/>
              <a:endCxn id="77" idx="4"/>
            </p:cNvCxnSpPr>
            <p:nvPr/>
          </p:nvCxnSpPr>
          <p:spPr>
            <a:xfrm flipH="1" flipV="1">
              <a:off x="963156" y="3799451"/>
              <a:ext cx="382418" cy="534548"/>
            </a:xfrm>
            <a:prstGeom prst="line">
              <a:avLst/>
            </a:prstGeom>
          </p:spPr>
          <p:style>
            <a:lnRef idx="2">
              <a:schemeClr val="dk1"/>
            </a:lnRef>
            <a:fillRef idx="0">
              <a:schemeClr val="dk1"/>
            </a:fillRef>
            <a:effectRef idx="1">
              <a:schemeClr val="dk1"/>
            </a:effectRef>
            <a:fontRef idx="minor">
              <a:schemeClr val="tx1"/>
            </a:fontRef>
          </p:style>
        </p:cxnSp>
      </p:grpSp>
      <p:sp>
        <p:nvSpPr>
          <p:cNvPr id="79" name="Oval 37">
            <a:extLst>
              <a:ext uri="{FF2B5EF4-FFF2-40B4-BE49-F238E27FC236}">
                <a16:creationId xmlns:a16="http://schemas.microsoft.com/office/drawing/2014/main" id="{7EFA83BF-17F4-C048-B94A-02D0EC4AC10B}"/>
              </a:ext>
            </a:extLst>
          </p:cNvPr>
          <p:cNvSpPr/>
          <p:nvPr/>
        </p:nvSpPr>
        <p:spPr>
          <a:xfrm>
            <a:off x="6643640" y="2219636"/>
            <a:ext cx="286726" cy="29327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nvGrpSpPr>
          <p:cNvPr id="80" name="Group 58">
            <a:extLst>
              <a:ext uri="{FF2B5EF4-FFF2-40B4-BE49-F238E27FC236}">
                <a16:creationId xmlns:a16="http://schemas.microsoft.com/office/drawing/2014/main" id="{333D7142-1501-434B-8E9D-D629BA0030F8}"/>
              </a:ext>
            </a:extLst>
          </p:cNvPr>
          <p:cNvGrpSpPr/>
          <p:nvPr/>
        </p:nvGrpSpPr>
        <p:grpSpPr>
          <a:xfrm>
            <a:off x="6940848" y="5115240"/>
            <a:ext cx="1977637" cy="1159353"/>
            <a:chOff x="-462634" y="3506175"/>
            <a:chExt cx="1977637" cy="1159353"/>
          </a:xfrm>
        </p:grpSpPr>
        <p:cxnSp>
          <p:nvCxnSpPr>
            <p:cNvPr id="81" name="Straight Connector 17">
              <a:extLst>
                <a:ext uri="{FF2B5EF4-FFF2-40B4-BE49-F238E27FC236}">
                  <a16:creationId xmlns:a16="http://schemas.microsoft.com/office/drawing/2014/main" id="{2DFF4997-173B-6A4C-ADB8-73095CB45441}"/>
                </a:ext>
              </a:extLst>
            </p:cNvPr>
            <p:cNvCxnSpPr>
              <a:cxnSpLocks/>
              <a:stCxn id="94" idx="0"/>
            </p:cNvCxnSpPr>
            <p:nvPr/>
          </p:nvCxnSpPr>
          <p:spPr>
            <a:xfrm flipH="1" flipV="1">
              <a:off x="-462634" y="3799451"/>
              <a:ext cx="685421" cy="534548"/>
            </a:xfrm>
            <a:prstGeom prst="line">
              <a:avLst/>
            </a:prstGeom>
          </p:spPr>
          <p:style>
            <a:lnRef idx="2">
              <a:schemeClr val="dk1"/>
            </a:lnRef>
            <a:fillRef idx="0">
              <a:schemeClr val="dk1"/>
            </a:fillRef>
            <a:effectRef idx="1">
              <a:schemeClr val="dk1"/>
            </a:effectRef>
            <a:fontRef idx="minor">
              <a:schemeClr val="tx1"/>
            </a:fontRef>
          </p:style>
        </p:cxnSp>
        <p:cxnSp>
          <p:nvCxnSpPr>
            <p:cNvPr id="82" name="Straight Connector 18">
              <a:extLst>
                <a:ext uri="{FF2B5EF4-FFF2-40B4-BE49-F238E27FC236}">
                  <a16:creationId xmlns:a16="http://schemas.microsoft.com/office/drawing/2014/main" id="{67D304CC-FB63-614E-976E-C9929CBB46AB}"/>
                </a:ext>
              </a:extLst>
            </p:cNvPr>
            <p:cNvCxnSpPr>
              <a:stCxn id="94" idx="0"/>
              <a:endCxn id="99" idx="4"/>
            </p:cNvCxnSpPr>
            <p:nvPr/>
          </p:nvCxnSpPr>
          <p:spPr>
            <a:xfrm flipV="1">
              <a:off x="222787" y="3799451"/>
              <a:ext cx="383753" cy="534548"/>
            </a:xfrm>
            <a:prstGeom prst="line">
              <a:avLst/>
            </a:prstGeom>
          </p:spPr>
          <p:style>
            <a:lnRef idx="2">
              <a:schemeClr val="dk1"/>
            </a:lnRef>
            <a:fillRef idx="0">
              <a:schemeClr val="dk1"/>
            </a:fillRef>
            <a:effectRef idx="1">
              <a:schemeClr val="dk1"/>
            </a:effectRef>
            <a:fontRef idx="minor">
              <a:schemeClr val="tx1"/>
            </a:fontRef>
          </p:style>
        </p:cxnSp>
        <p:cxnSp>
          <p:nvCxnSpPr>
            <p:cNvPr id="83" name="Straight Connector 19">
              <a:extLst>
                <a:ext uri="{FF2B5EF4-FFF2-40B4-BE49-F238E27FC236}">
                  <a16:creationId xmlns:a16="http://schemas.microsoft.com/office/drawing/2014/main" id="{92069105-35FA-5944-9F0C-C20BAE7F5990}"/>
                </a:ext>
              </a:extLst>
            </p:cNvPr>
            <p:cNvCxnSpPr>
              <a:cxnSpLocks/>
              <a:stCxn id="96" idx="0"/>
            </p:cNvCxnSpPr>
            <p:nvPr/>
          </p:nvCxnSpPr>
          <p:spPr>
            <a:xfrm flipH="1" flipV="1">
              <a:off x="-462634" y="3799451"/>
              <a:ext cx="1069174" cy="534548"/>
            </a:xfrm>
            <a:prstGeom prst="line">
              <a:avLst/>
            </a:prstGeom>
          </p:spPr>
          <p:style>
            <a:lnRef idx="2">
              <a:schemeClr val="dk1"/>
            </a:lnRef>
            <a:fillRef idx="0">
              <a:schemeClr val="dk1"/>
            </a:fillRef>
            <a:effectRef idx="1">
              <a:schemeClr val="dk1"/>
            </a:effectRef>
            <a:fontRef idx="minor">
              <a:schemeClr val="tx1"/>
            </a:fontRef>
          </p:style>
        </p:cxnSp>
        <p:cxnSp>
          <p:nvCxnSpPr>
            <p:cNvPr id="84" name="Straight Connector 20">
              <a:extLst>
                <a:ext uri="{FF2B5EF4-FFF2-40B4-BE49-F238E27FC236}">
                  <a16:creationId xmlns:a16="http://schemas.microsoft.com/office/drawing/2014/main" id="{02FA7DFC-8F59-4940-9C85-8DDDE7F9ED3D}"/>
                </a:ext>
              </a:extLst>
            </p:cNvPr>
            <p:cNvCxnSpPr>
              <a:cxnSpLocks/>
              <a:stCxn id="95" idx="0"/>
            </p:cNvCxnSpPr>
            <p:nvPr/>
          </p:nvCxnSpPr>
          <p:spPr>
            <a:xfrm flipH="1" flipV="1">
              <a:off x="-462634" y="3799451"/>
              <a:ext cx="1808208" cy="534548"/>
            </a:xfrm>
            <a:prstGeom prst="line">
              <a:avLst/>
            </a:prstGeom>
          </p:spPr>
          <p:style>
            <a:lnRef idx="2">
              <a:schemeClr val="dk1"/>
            </a:lnRef>
            <a:fillRef idx="0">
              <a:schemeClr val="dk1"/>
            </a:fillRef>
            <a:effectRef idx="1">
              <a:schemeClr val="dk1"/>
            </a:effectRef>
            <a:fontRef idx="minor">
              <a:schemeClr val="tx1"/>
            </a:fontRef>
          </p:style>
        </p:cxnSp>
        <p:cxnSp>
          <p:nvCxnSpPr>
            <p:cNvPr id="85" name="Straight Connector 21">
              <a:extLst>
                <a:ext uri="{FF2B5EF4-FFF2-40B4-BE49-F238E27FC236}">
                  <a16:creationId xmlns:a16="http://schemas.microsoft.com/office/drawing/2014/main" id="{8A6F1DB2-6AB8-A94A-84EF-5596B4F26C52}"/>
                </a:ext>
              </a:extLst>
            </p:cNvPr>
            <p:cNvCxnSpPr>
              <a:stCxn id="96" idx="0"/>
              <a:endCxn id="99" idx="4"/>
            </p:cNvCxnSpPr>
            <p:nvPr/>
          </p:nvCxnSpPr>
          <p:spPr>
            <a:xfrm flipV="1">
              <a:off x="606540" y="3799451"/>
              <a:ext cx="0" cy="534548"/>
            </a:xfrm>
            <a:prstGeom prst="line">
              <a:avLst/>
            </a:prstGeom>
          </p:spPr>
          <p:style>
            <a:lnRef idx="2">
              <a:schemeClr val="dk1"/>
            </a:lnRef>
            <a:fillRef idx="0">
              <a:schemeClr val="dk1"/>
            </a:fillRef>
            <a:effectRef idx="1">
              <a:schemeClr val="dk1"/>
            </a:effectRef>
            <a:fontRef idx="minor">
              <a:schemeClr val="tx1"/>
            </a:fontRef>
          </p:style>
        </p:cxnSp>
        <p:cxnSp>
          <p:nvCxnSpPr>
            <p:cNvPr id="86" name="Straight Connector 22">
              <a:extLst>
                <a:ext uri="{FF2B5EF4-FFF2-40B4-BE49-F238E27FC236}">
                  <a16:creationId xmlns:a16="http://schemas.microsoft.com/office/drawing/2014/main" id="{00536777-315F-AC4D-9D23-702F8639FF1C}"/>
                </a:ext>
              </a:extLst>
            </p:cNvPr>
            <p:cNvCxnSpPr>
              <a:stCxn id="95" idx="0"/>
              <a:endCxn id="99" idx="4"/>
            </p:cNvCxnSpPr>
            <p:nvPr/>
          </p:nvCxnSpPr>
          <p:spPr>
            <a:xfrm flipH="1" flipV="1">
              <a:off x="606540" y="3799451"/>
              <a:ext cx="739034" cy="534548"/>
            </a:xfrm>
            <a:prstGeom prst="line">
              <a:avLst/>
            </a:prstGeom>
          </p:spPr>
          <p:style>
            <a:lnRef idx="2">
              <a:schemeClr val="dk1"/>
            </a:lnRef>
            <a:fillRef idx="0">
              <a:schemeClr val="dk1"/>
            </a:fillRef>
            <a:effectRef idx="1">
              <a:schemeClr val="dk1"/>
            </a:effectRef>
            <a:fontRef idx="minor">
              <a:schemeClr val="tx1"/>
            </a:fontRef>
          </p:style>
        </p:cxnSp>
        <p:grpSp>
          <p:nvGrpSpPr>
            <p:cNvPr id="87" name="Group 23">
              <a:extLst>
                <a:ext uri="{FF2B5EF4-FFF2-40B4-BE49-F238E27FC236}">
                  <a16:creationId xmlns:a16="http://schemas.microsoft.com/office/drawing/2014/main" id="{1C0EEB55-E530-E442-AEB7-01AC8A954125}"/>
                </a:ext>
              </a:extLst>
            </p:cNvPr>
            <p:cNvGrpSpPr/>
            <p:nvPr/>
          </p:nvGrpSpPr>
          <p:grpSpPr>
            <a:xfrm>
              <a:off x="463176" y="3506175"/>
              <a:ext cx="643342" cy="293276"/>
              <a:chOff x="3687746" y="2318409"/>
              <a:chExt cx="1463581" cy="639734"/>
            </a:xfrm>
          </p:grpSpPr>
          <p:sp>
            <p:nvSpPr>
              <p:cNvPr id="99" name="Oval 36">
                <a:extLst>
                  <a:ext uri="{FF2B5EF4-FFF2-40B4-BE49-F238E27FC236}">
                    <a16:creationId xmlns:a16="http://schemas.microsoft.com/office/drawing/2014/main" id="{966B4967-BA47-4F49-9043-A25BAE1B3F6B}"/>
                  </a:ext>
                </a:extLst>
              </p:cNvPr>
              <p:cNvSpPr/>
              <p:nvPr/>
            </p:nvSpPr>
            <p:spPr>
              <a:xfrm>
                <a:off x="3687746" y="2318409"/>
                <a:ext cx="652292" cy="63973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02" name="Oval 38">
                <a:extLst>
                  <a:ext uri="{FF2B5EF4-FFF2-40B4-BE49-F238E27FC236}">
                    <a16:creationId xmlns:a16="http://schemas.microsoft.com/office/drawing/2014/main" id="{53B8D00A-0CA0-134A-A56C-27951AD8625C}"/>
                  </a:ext>
                </a:extLst>
              </p:cNvPr>
              <p:cNvSpPr/>
              <p:nvPr/>
            </p:nvSpPr>
            <p:spPr>
              <a:xfrm>
                <a:off x="4499035" y="2318409"/>
                <a:ext cx="652292" cy="63973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grpSp>
          <p:nvGrpSpPr>
            <p:cNvPr id="88" name="Group 24">
              <a:extLst>
                <a:ext uri="{FF2B5EF4-FFF2-40B4-BE49-F238E27FC236}">
                  <a16:creationId xmlns:a16="http://schemas.microsoft.com/office/drawing/2014/main" id="{E94EADF9-5912-E246-B5F7-07B46D1A228D}"/>
                </a:ext>
              </a:extLst>
            </p:cNvPr>
            <p:cNvGrpSpPr/>
            <p:nvPr/>
          </p:nvGrpSpPr>
          <p:grpSpPr>
            <a:xfrm>
              <a:off x="-319271" y="4333999"/>
              <a:ext cx="1834274" cy="331529"/>
              <a:chOff x="1907704" y="4124176"/>
              <a:chExt cx="4172909" cy="723177"/>
            </a:xfrm>
          </p:grpSpPr>
          <p:sp>
            <p:nvSpPr>
              <p:cNvPr id="94" name="Oval 30">
                <a:extLst>
                  <a:ext uri="{FF2B5EF4-FFF2-40B4-BE49-F238E27FC236}">
                    <a16:creationId xmlns:a16="http://schemas.microsoft.com/office/drawing/2014/main" id="{95C66329-CF26-DE43-B5F3-4AB0B3AD00D3}"/>
                  </a:ext>
                </a:extLst>
              </p:cNvPr>
              <p:cNvSpPr/>
              <p:nvPr/>
            </p:nvSpPr>
            <p:spPr>
              <a:xfrm>
                <a:off x="2755421" y="4124176"/>
                <a:ext cx="770891" cy="72317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31">
                <a:extLst>
                  <a:ext uri="{FF2B5EF4-FFF2-40B4-BE49-F238E27FC236}">
                    <a16:creationId xmlns:a16="http://schemas.microsoft.com/office/drawing/2014/main" id="{636AA4E4-B233-8E4F-8146-80B67EC12F6E}"/>
                  </a:ext>
                </a:extLst>
              </p:cNvPr>
              <p:cNvSpPr/>
              <p:nvPr/>
            </p:nvSpPr>
            <p:spPr>
              <a:xfrm>
                <a:off x="5309722" y="4124176"/>
                <a:ext cx="770891" cy="72317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32">
                <a:extLst>
                  <a:ext uri="{FF2B5EF4-FFF2-40B4-BE49-F238E27FC236}">
                    <a16:creationId xmlns:a16="http://schemas.microsoft.com/office/drawing/2014/main" id="{F09ECFA0-2455-2C41-A225-02969E70756F}"/>
                  </a:ext>
                </a:extLst>
              </p:cNvPr>
              <p:cNvSpPr/>
              <p:nvPr/>
            </p:nvSpPr>
            <p:spPr>
              <a:xfrm>
                <a:off x="3628447" y="4124176"/>
                <a:ext cx="770891" cy="72317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33">
                <a:extLst>
                  <a:ext uri="{FF2B5EF4-FFF2-40B4-BE49-F238E27FC236}">
                    <a16:creationId xmlns:a16="http://schemas.microsoft.com/office/drawing/2014/main" id="{EB58F13F-0EFB-CF45-AA68-33C42722781D}"/>
                  </a:ext>
                </a:extLst>
              </p:cNvPr>
              <p:cNvSpPr/>
              <p:nvPr/>
            </p:nvSpPr>
            <p:spPr>
              <a:xfrm>
                <a:off x="1907704" y="4124176"/>
                <a:ext cx="770891" cy="72317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34">
                <a:extLst>
                  <a:ext uri="{FF2B5EF4-FFF2-40B4-BE49-F238E27FC236}">
                    <a16:creationId xmlns:a16="http://schemas.microsoft.com/office/drawing/2014/main" id="{9917A1C7-2A6C-6841-9923-9227D544FB31}"/>
                  </a:ext>
                </a:extLst>
              </p:cNvPr>
              <p:cNvSpPr/>
              <p:nvPr/>
            </p:nvSpPr>
            <p:spPr>
              <a:xfrm>
                <a:off x="4471041" y="4124176"/>
                <a:ext cx="770891" cy="72317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89" name="Straight Connector 25">
              <a:extLst>
                <a:ext uri="{FF2B5EF4-FFF2-40B4-BE49-F238E27FC236}">
                  <a16:creationId xmlns:a16="http://schemas.microsoft.com/office/drawing/2014/main" id="{A2767C65-1FDD-4748-9C7A-616712741157}"/>
                </a:ext>
              </a:extLst>
            </p:cNvPr>
            <p:cNvCxnSpPr>
              <a:cxnSpLocks/>
            </p:cNvCxnSpPr>
            <p:nvPr/>
          </p:nvCxnSpPr>
          <p:spPr>
            <a:xfrm flipH="1" flipV="1">
              <a:off x="-90005" y="3799451"/>
              <a:ext cx="1056883" cy="534550"/>
            </a:xfrm>
            <a:prstGeom prst="line">
              <a:avLst/>
            </a:prstGeom>
          </p:spPr>
          <p:style>
            <a:lnRef idx="2">
              <a:schemeClr val="dk1"/>
            </a:lnRef>
            <a:fillRef idx="0">
              <a:schemeClr val="dk1"/>
            </a:fillRef>
            <a:effectRef idx="1">
              <a:schemeClr val="dk1"/>
            </a:effectRef>
            <a:fontRef idx="minor">
              <a:schemeClr val="tx1"/>
            </a:fontRef>
          </p:style>
        </p:cxnSp>
        <p:cxnSp>
          <p:nvCxnSpPr>
            <p:cNvPr id="90" name="Straight Connector 26">
              <a:extLst>
                <a:ext uri="{FF2B5EF4-FFF2-40B4-BE49-F238E27FC236}">
                  <a16:creationId xmlns:a16="http://schemas.microsoft.com/office/drawing/2014/main" id="{BD9C1BA6-B732-3F43-8223-C31A4093963A}"/>
                </a:ext>
              </a:extLst>
            </p:cNvPr>
            <p:cNvCxnSpPr>
              <a:cxnSpLocks/>
              <a:stCxn id="97" idx="0"/>
            </p:cNvCxnSpPr>
            <p:nvPr/>
          </p:nvCxnSpPr>
          <p:spPr>
            <a:xfrm flipH="1" flipV="1">
              <a:off x="-462634" y="3799451"/>
              <a:ext cx="312792" cy="534548"/>
            </a:xfrm>
            <a:prstGeom prst="line">
              <a:avLst/>
            </a:prstGeom>
          </p:spPr>
          <p:style>
            <a:lnRef idx="2">
              <a:schemeClr val="dk1"/>
            </a:lnRef>
            <a:fillRef idx="0">
              <a:schemeClr val="dk1"/>
            </a:fillRef>
            <a:effectRef idx="1">
              <a:schemeClr val="dk1"/>
            </a:effectRef>
            <a:fontRef idx="minor">
              <a:schemeClr val="tx1"/>
            </a:fontRef>
          </p:style>
        </p:cxnSp>
        <p:cxnSp>
          <p:nvCxnSpPr>
            <p:cNvPr id="91" name="Straight Connector 27">
              <a:extLst>
                <a:ext uri="{FF2B5EF4-FFF2-40B4-BE49-F238E27FC236}">
                  <a16:creationId xmlns:a16="http://schemas.microsoft.com/office/drawing/2014/main" id="{7846EC06-3421-A245-A605-9838ECF04DCD}"/>
                </a:ext>
              </a:extLst>
            </p:cNvPr>
            <p:cNvCxnSpPr>
              <a:cxnSpLocks/>
              <a:stCxn id="97" idx="0"/>
            </p:cNvCxnSpPr>
            <p:nvPr/>
          </p:nvCxnSpPr>
          <p:spPr>
            <a:xfrm flipV="1">
              <a:off x="-149842" y="3799451"/>
              <a:ext cx="59837" cy="534548"/>
            </a:xfrm>
            <a:prstGeom prst="line">
              <a:avLst/>
            </a:prstGeom>
          </p:spPr>
          <p:style>
            <a:lnRef idx="2">
              <a:schemeClr val="dk1"/>
            </a:lnRef>
            <a:fillRef idx="0">
              <a:schemeClr val="dk1"/>
            </a:fillRef>
            <a:effectRef idx="1">
              <a:schemeClr val="dk1"/>
            </a:effectRef>
            <a:fontRef idx="minor">
              <a:schemeClr val="tx1"/>
            </a:fontRef>
          </p:style>
        </p:cxnSp>
        <p:cxnSp>
          <p:nvCxnSpPr>
            <p:cNvPr id="92" name="Straight Connector 28">
              <a:extLst>
                <a:ext uri="{FF2B5EF4-FFF2-40B4-BE49-F238E27FC236}">
                  <a16:creationId xmlns:a16="http://schemas.microsoft.com/office/drawing/2014/main" id="{7649F590-B71E-CE45-9391-E56B8F986F29}"/>
                </a:ext>
              </a:extLst>
            </p:cNvPr>
            <p:cNvCxnSpPr>
              <a:stCxn id="98" idx="0"/>
              <a:endCxn id="102" idx="4"/>
            </p:cNvCxnSpPr>
            <p:nvPr/>
          </p:nvCxnSpPr>
          <p:spPr>
            <a:xfrm flipH="1" flipV="1">
              <a:off x="963156" y="3799451"/>
              <a:ext cx="13761" cy="534548"/>
            </a:xfrm>
            <a:prstGeom prst="line">
              <a:avLst/>
            </a:prstGeom>
          </p:spPr>
          <p:style>
            <a:lnRef idx="2">
              <a:schemeClr val="dk1"/>
            </a:lnRef>
            <a:fillRef idx="0">
              <a:schemeClr val="dk1"/>
            </a:fillRef>
            <a:effectRef idx="1">
              <a:schemeClr val="dk1"/>
            </a:effectRef>
            <a:fontRef idx="minor">
              <a:schemeClr val="tx1"/>
            </a:fontRef>
          </p:style>
        </p:cxnSp>
        <p:cxnSp>
          <p:nvCxnSpPr>
            <p:cNvPr id="93" name="Straight Connector 29">
              <a:extLst>
                <a:ext uri="{FF2B5EF4-FFF2-40B4-BE49-F238E27FC236}">
                  <a16:creationId xmlns:a16="http://schemas.microsoft.com/office/drawing/2014/main" id="{8F662188-FC4A-7A4C-86E7-BF0D44EDF5BC}"/>
                </a:ext>
              </a:extLst>
            </p:cNvPr>
            <p:cNvCxnSpPr>
              <a:stCxn id="95" idx="0"/>
              <a:endCxn id="102" idx="4"/>
            </p:cNvCxnSpPr>
            <p:nvPr/>
          </p:nvCxnSpPr>
          <p:spPr>
            <a:xfrm flipH="1" flipV="1">
              <a:off x="963156" y="3799451"/>
              <a:ext cx="382418" cy="534548"/>
            </a:xfrm>
            <a:prstGeom prst="line">
              <a:avLst/>
            </a:prstGeom>
          </p:spPr>
          <p:style>
            <a:lnRef idx="2">
              <a:schemeClr val="dk1"/>
            </a:lnRef>
            <a:fillRef idx="0">
              <a:schemeClr val="dk1"/>
            </a:fillRef>
            <a:effectRef idx="1">
              <a:schemeClr val="dk1"/>
            </a:effectRef>
            <a:fontRef idx="minor">
              <a:schemeClr val="tx1"/>
            </a:fontRef>
          </p:style>
        </p:cxnSp>
      </p:grpSp>
      <p:sp>
        <p:nvSpPr>
          <p:cNvPr id="103" name="Oval 37">
            <a:extLst>
              <a:ext uri="{FF2B5EF4-FFF2-40B4-BE49-F238E27FC236}">
                <a16:creationId xmlns:a16="http://schemas.microsoft.com/office/drawing/2014/main" id="{4FE5D0BC-2AD0-FD47-9ACC-90326A76A775}"/>
              </a:ext>
            </a:extLst>
          </p:cNvPr>
          <p:cNvSpPr/>
          <p:nvPr/>
        </p:nvSpPr>
        <p:spPr>
          <a:xfrm>
            <a:off x="6754475" y="5101384"/>
            <a:ext cx="286726" cy="29327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4" name="TextBox 93">
            <a:extLst>
              <a:ext uri="{FF2B5EF4-FFF2-40B4-BE49-F238E27FC236}">
                <a16:creationId xmlns:a16="http://schemas.microsoft.com/office/drawing/2014/main" id="{8049B877-0E55-CA40-83BF-E14F4EEB3B06}"/>
              </a:ext>
            </a:extLst>
          </p:cNvPr>
          <p:cNvSpPr txBox="1"/>
          <p:nvPr/>
        </p:nvSpPr>
        <p:spPr>
          <a:xfrm>
            <a:off x="6748542" y="5062138"/>
            <a:ext cx="339656" cy="307777"/>
          </a:xfrm>
          <a:prstGeom prst="rect">
            <a:avLst/>
          </a:prstGeom>
          <a:noFill/>
        </p:spPr>
        <p:txBody>
          <a:bodyPr wrap="none" rtlCol="0">
            <a:spAutoFit/>
          </a:bodyPr>
          <a:lstStyle/>
          <a:p>
            <a:r>
              <a:rPr lang="en-US" sz="1400" dirty="0"/>
              <a:t>h</a:t>
            </a:r>
            <a:r>
              <a:rPr lang="en-US" sz="1400" baseline="-25000" dirty="0"/>
              <a:t>3</a:t>
            </a:r>
            <a:endParaRPr lang="en-US" sz="1400" dirty="0"/>
          </a:p>
        </p:txBody>
      </p:sp>
      <p:sp>
        <p:nvSpPr>
          <p:cNvPr id="105" name="TextBox 93">
            <a:extLst>
              <a:ext uri="{FF2B5EF4-FFF2-40B4-BE49-F238E27FC236}">
                <a16:creationId xmlns:a16="http://schemas.microsoft.com/office/drawing/2014/main" id="{2DC84E84-83E2-1C4D-814B-582684A51D45}"/>
              </a:ext>
            </a:extLst>
          </p:cNvPr>
          <p:cNvSpPr txBox="1"/>
          <p:nvPr/>
        </p:nvSpPr>
        <p:spPr>
          <a:xfrm>
            <a:off x="6637703" y="2208105"/>
            <a:ext cx="339656" cy="307777"/>
          </a:xfrm>
          <a:prstGeom prst="rect">
            <a:avLst/>
          </a:prstGeom>
          <a:noFill/>
        </p:spPr>
        <p:txBody>
          <a:bodyPr wrap="none" rtlCol="0">
            <a:spAutoFit/>
          </a:bodyPr>
          <a:lstStyle/>
          <a:p>
            <a:r>
              <a:rPr lang="en-US" sz="1400" dirty="0"/>
              <a:t>h</a:t>
            </a:r>
            <a:r>
              <a:rPr lang="en-US" sz="1400" baseline="-25000" dirty="0"/>
              <a:t>3</a:t>
            </a:r>
            <a:endParaRPr lang="en-US" sz="1400" dirty="0"/>
          </a:p>
        </p:txBody>
      </p:sp>
      <p:sp>
        <p:nvSpPr>
          <p:cNvPr id="106" name="TextBox 93">
            <a:extLst>
              <a:ext uri="{FF2B5EF4-FFF2-40B4-BE49-F238E27FC236}">
                <a16:creationId xmlns:a16="http://schemas.microsoft.com/office/drawing/2014/main" id="{750CC862-AC75-D243-A87E-1B3DF9AB6CC0}"/>
              </a:ext>
            </a:extLst>
          </p:cNvPr>
          <p:cNvSpPr txBox="1"/>
          <p:nvPr/>
        </p:nvSpPr>
        <p:spPr>
          <a:xfrm>
            <a:off x="7039488" y="2221958"/>
            <a:ext cx="340158" cy="307777"/>
          </a:xfrm>
          <a:prstGeom prst="rect">
            <a:avLst/>
          </a:prstGeom>
          <a:noFill/>
        </p:spPr>
        <p:txBody>
          <a:bodyPr wrap="none" rtlCol="0">
            <a:spAutoFit/>
          </a:bodyPr>
          <a:lstStyle/>
          <a:p>
            <a:r>
              <a:rPr lang="en-US" sz="1400" dirty="0"/>
              <a:t>h</a:t>
            </a:r>
            <a:r>
              <a:rPr lang="en-US" sz="1400" baseline="-25000" dirty="0"/>
              <a:t>4</a:t>
            </a:r>
            <a:endParaRPr lang="en-US" sz="1400" dirty="0"/>
          </a:p>
        </p:txBody>
      </p:sp>
      <p:sp>
        <p:nvSpPr>
          <p:cNvPr id="108" name="Oval 35">
            <a:extLst>
              <a:ext uri="{FF2B5EF4-FFF2-40B4-BE49-F238E27FC236}">
                <a16:creationId xmlns:a16="http://schemas.microsoft.com/office/drawing/2014/main" id="{FEE322ED-685D-2640-8F7F-C5F0E34CCA03}"/>
              </a:ext>
            </a:extLst>
          </p:cNvPr>
          <p:cNvSpPr/>
          <p:nvPr/>
        </p:nvSpPr>
        <p:spPr>
          <a:xfrm>
            <a:off x="7213123" y="5073676"/>
            <a:ext cx="286726" cy="29327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00" dirty="0"/>
          </a:p>
        </p:txBody>
      </p:sp>
      <p:sp>
        <p:nvSpPr>
          <p:cNvPr id="109" name="TextBox 93">
            <a:extLst>
              <a:ext uri="{FF2B5EF4-FFF2-40B4-BE49-F238E27FC236}">
                <a16:creationId xmlns:a16="http://schemas.microsoft.com/office/drawing/2014/main" id="{ADDFF833-3C38-FA48-8053-A1915198B8F0}"/>
              </a:ext>
            </a:extLst>
          </p:cNvPr>
          <p:cNvSpPr txBox="1"/>
          <p:nvPr/>
        </p:nvSpPr>
        <p:spPr>
          <a:xfrm>
            <a:off x="7191888" y="5034435"/>
            <a:ext cx="340158" cy="307777"/>
          </a:xfrm>
          <a:prstGeom prst="rect">
            <a:avLst/>
          </a:prstGeom>
          <a:noFill/>
        </p:spPr>
        <p:txBody>
          <a:bodyPr wrap="none" rtlCol="0">
            <a:spAutoFit/>
          </a:bodyPr>
          <a:lstStyle/>
          <a:p>
            <a:r>
              <a:rPr lang="en-US" sz="1400" dirty="0"/>
              <a:t>h</a:t>
            </a:r>
            <a:r>
              <a:rPr lang="en-US" sz="1400" baseline="-25000" dirty="0"/>
              <a:t>4</a:t>
            </a:r>
            <a:endParaRPr lang="en-US" sz="1400" dirty="0"/>
          </a:p>
        </p:txBody>
      </p:sp>
    </p:spTree>
    <p:extLst>
      <p:ext uri="{BB962C8B-B14F-4D97-AF65-F5344CB8AC3E}">
        <p14:creationId xmlns:p14="http://schemas.microsoft.com/office/powerpoint/2010/main" val="19083565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46695"/>
            <a:ext cx="9144000" cy="646331"/>
          </a:xfrm>
          <a:noFill/>
        </p:spPr>
        <p:txBody>
          <a:bodyPr/>
          <a:lstStyle/>
          <a:p>
            <a:r>
              <a:rPr lang="en-US" sz="3600" b="1" dirty="0">
                <a:solidFill>
                  <a:srgbClr val="FF0000"/>
                </a:solidFill>
              </a:rPr>
              <a:t>Artificial Sequence Generation with RBM</a:t>
            </a:r>
          </a:p>
        </p:txBody>
      </p:sp>
      <p:pic>
        <p:nvPicPr>
          <p:cNvPr id="197" name="Picture 196" descr="RBM_generated_cond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2515" y="950946"/>
            <a:ext cx="4068000" cy="4068000"/>
          </a:xfrm>
          <a:prstGeom prst="rect">
            <a:avLst/>
          </a:prstGeom>
        </p:spPr>
      </p:pic>
      <p:sp>
        <p:nvSpPr>
          <p:cNvPr id="134" name="TextBox 1">
            <a:extLst>
              <a:ext uri="{FF2B5EF4-FFF2-40B4-BE49-F238E27FC236}">
                <a16:creationId xmlns:a16="http://schemas.microsoft.com/office/drawing/2014/main" id="{0B4F3ED6-2CBC-8C49-A738-908DDFE42E7B}"/>
              </a:ext>
            </a:extLst>
          </p:cNvPr>
          <p:cNvSpPr txBox="1"/>
          <p:nvPr/>
        </p:nvSpPr>
        <p:spPr>
          <a:xfrm>
            <a:off x="278480" y="896113"/>
            <a:ext cx="2140262" cy="923330"/>
          </a:xfrm>
          <a:prstGeom prst="rect">
            <a:avLst/>
          </a:prstGeom>
          <a:noFill/>
        </p:spPr>
        <p:txBody>
          <a:bodyPr wrap="square" rtlCol="0">
            <a:spAutoFit/>
          </a:bodyPr>
          <a:lstStyle/>
          <a:p>
            <a:r>
              <a:rPr lang="en-US" dirty="0">
                <a:solidFill>
                  <a:srgbClr val="00FFFF"/>
                </a:solidFill>
              </a:rPr>
              <a:t>Type I-like </a:t>
            </a:r>
          </a:p>
          <a:p>
            <a:r>
              <a:rPr lang="en-US" dirty="0">
                <a:solidFill>
                  <a:srgbClr val="00FFFF"/>
                </a:solidFill>
              </a:rPr>
              <a:t>binding specificity +</a:t>
            </a:r>
          </a:p>
          <a:p>
            <a:r>
              <a:rPr lang="en-US" dirty="0">
                <a:solidFill>
                  <a:srgbClr val="00FFFF"/>
                </a:solidFill>
              </a:rPr>
              <a:t>Short loop</a:t>
            </a:r>
          </a:p>
        </p:txBody>
      </p:sp>
      <p:pic>
        <p:nvPicPr>
          <p:cNvPr id="135" name="Image 134">
            <a:extLst>
              <a:ext uri="{FF2B5EF4-FFF2-40B4-BE49-F238E27FC236}">
                <a16:creationId xmlns:a16="http://schemas.microsoft.com/office/drawing/2014/main" id="{33B61F10-A4AB-8B42-9A27-88F7ACA80D11}"/>
              </a:ext>
            </a:extLst>
          </p:cNvPr>
          <p:cNvPicPr>
            <a:picLocks noChangeAspect="1"/>
          </p:cNvPicPr>
          <p:nvPr/>
        </p:nvPicPr>
        <p:blipFill>
          <a:blip r:embed="rId3"/>
          <a:stretch>
            <a:fillRect/>
          </a:stretch>
        </p:blipFill>
        <p:spPr>
          <a:xfrm>
            <a:off x="667859" y="1822034"/>
            <a:ext cx="1563301" cy="1447640"/>
          </a:xfrm>
          <a:prstGeom prst="rect">
            <a:avLst/>
          </a:prstGeom>
        </p:spPr>
      </p:pic>
      <p:sp>
        <p:nvSpPr>
          <p:cNvPr id="136" name="Ellipse 135">
            <a:extLst>
              <a:ext uri="{FF2B5EF4-FFF2-40B4-BE49-F238E27FC236}">
                <a16:creationId xmlns:a16="http://schemas.microsoft.com/office/drawing/2014/main" id="{AE1A1025-8D34-1C4D-83BC-5FE049DFA82B}"/>
              </a:ext>
            </a:extLst>
          </p:cNvPr>
          <p:cNvSpPr/>
          <p:nvPr/>
        </p:nvSpPr>
        <p:spPr>
          <a:xfrm>
            <a:off x="1005016" y="2019378"/>
            <a:ext cx="365760" cy="36576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37" name="Ellipse 136">
            <a:extLst>
              <a:ext uri="{FF2B5EF4-FFF2-40B4-BE49-F238E27FC236}">
                <a16:creationId xmlns:a16="http://schemas.microsoft.com/office/drawing/2014/main" id="{87CCF505-7823-584F-B8FA-B9AA1E57CE02}"/>
              </a:ext>
            </a:extLst>
          </p:cNvPr>
          <p:cNvSpPr/>
          <p:nvPr/>
        </p:nvSpPr>
        <p:spPr>
          <a:xfrm>
            <a:off x="1634836" y="2008422"/>
            <a:ext cx="365760" cy="365760"/>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38" name="TextBox 93">
            <a:extLst>
              <a:ext uri="{FF2B5EF4-FFF2-40B4-BE49-F238E27FC236}">
                <a16:creationId xmlns:a16="http://schemas.microsoft.com/office/drawing/2014/main" id="{3117579C-76D8-984D-9D78-E96D4FF1E719}"/>
              </a:ext>
            </a:extLst>
          </p:cNvPr>
          <p:cNvSpPr txBox="1"/>
          <p:nvPr/>
        </p:nvSpPr>
        <p:spPr>
          <a:xfrm>
            <a:off x="1026629" y="2027997"/>
            <a:ext cx="339656" cy="307777"/>
          </a:xfrm>
          <a:prstGeom prst="rect">
            <a:avLst/>
          </a:prstGeom>
          <a:noFill/>
        </p:spPr>
        <p:txBody>
          <a:bodyPr wrap="none" rtlCol="0">
            <a:spAutoFit/>
          </a:bodyPr>
          <a:lstStyle/>
          <a:p>
            <a:r>
              <a:rPr lang="en-US" sz="1400" dirty="0">
                <a:solidFill>
                  <a:schemeClr val="bg1"/>
                </a:solidFill>
              </a:rPr>
              <a:t>h</a:t>
            </a:r>
            <a:r>
              <a:rPr lang="en-US" sz="1400" baseline="-25000" dirty="0">
                <a:solidFill>
                  <a:schemeClr val="bg1"/>
                </a:solidFill>
              </a:rPr>
              <a:t>3</a:t>
            </a:r>
            <a:endParaRPr lang="en-US" sz="1400" dirty="0">
              <a:solidFill>
                <a:schemeClr val="bg1"/>
              </a:solidFill>
            </a:endParaRPr>
          </a:p>
        </p:txBody>
      </p:sp>
      <p:sp>
        <p:nvSpPr>
          <p:cNvPr id="139" name="TextBox 93">
            <a:extLst>
              <a:ext uri="{FF2B5EF4-FFF2-40B4-BE49-F238E27FC236}">
                <a16:creationId xmlns:a16="http://schemas.microsoft.com/office/drawing/2014/main" id="{EBB3CD32-ACDC-C540-BC9D-D66CC6B340C1}"/>
              </a:ext>
            </a:extLst>
          </p:cNvPr>
          <p:cNvSpPr txBox="1"/>
          <p:nvPr/>
        </p:nvSpPr>
        <p:spPr>
          <a:xfrm>
            <a:off x="1677797" y="2041851"/>
            <a:ext cx="340158" cy="307777"/>
          </a:xfrm>
          <a:prstGeom prst="rect">
            <a:avLst/>
          </a:prstGeom>
          <a:noFill/>
        </p:spPr>
        <p:txBody>
          <a:bodyPr wrap="none" rtlCol="0">
            <a:spAutoFit/>
          </a:bodyPr>
          <a:lstStyle/>
          <a:p>
            <a:r>
              <a:rPr lang="en-US" sz="1400" dirty="0">
                <a:solidFill>
                  <a:schemeClr val="bg1"/>
                </a:solidFill>
              </a:rPr>
              <a:t>h</a:t>
            </a:r>
            <a:r>
              <a:rPr lang="en-US" sz="1400" baseline="-25000" dirty="0">
                <a:solidFill>
                  <a:schemeClr val="bg1"/>
                </a:solidFill>
              </a:rPr>
              <a:t>4</a:t>
            </a:r>
            <a:endParaRPr lang="en-US" sz="1400" dirty="0">
              <a:solidFill>
                <a:schemeClr val="bg1"/>
              </a:solidFill>
            </a:endParaRPr>
          </a:p>
        </p:txBody>
      </p:sp>
      <p:sp>
        <p:nvSpPr>
          <p:cNvPr id="140" name="TextBox 61">
            <a:extLst>
              <a:ext uri="{FF2B5EF4-FFF2-40B4-BE49-F238E27FC236}">
                <a16:creationId xmlns:a16="http://schemas.microsoft.com/office/drawing/2014/main" id="{E9C5B5BA-7B3E-9B40-806F-9FFE2964BB8E}"/>
              </a:ext>
            </a:extLst>
          </p:cNvPr>
          <p:cNvSpPr txBox="1"/>
          <p:nvPr/>
        </p:nvSpPr>
        <p:spPr>
          <a:xfrm>
            <a:off x="6575274" y="868405"/>
            <a:ext cx="2568725" cy="923330"/>
          </a:xfrm>
          <a:prstGeom prst="rect">
            <a:avLst/>
          </a:prstGeom>
          <a:noFill/>
        </p:spPr>
        <p:txBody>
          <a:bodyPr wrap="square" rtlCol="0">
            <a:spAutoFit/>
          </a:bodyPr>
          <a:lstStyle/>
          <a:p>
            <a:r>
              <a:rPr lang="en-US" dirty="0">
                <a:solidFill>
                  <a:srgbClr val="FF6600"/>
                </a:solidFill>
              </a:rPr>
              <a:t>Type II/III/IV-like </a:t>
            </a:r>
          </a:p>
          <a:p>
            <a:r>
              <a:rPr lang="en-US" dirty="0">
                <a:solidFill>
                  <a:srgbClr val="FF6600"/>
                </a:solidFill>
              </a:rPr>
              <a:t>binding specificity +</a:t>
            </a:r>
          </a:p>
          <a:p>
            <a:r>
              <a:rPr lang="en-US" dirty="0">
                <a:solidFill>
                  <a:srgbClr val="FF6600"/>
                </a:solidFill>
              </a:rPr>
              <a:t>Short loop </a:t>
            </a:r>
            <a:r>
              <a:rPr lang="en-US" dirty="0">
                <a:solidFill>
                  <a:srgbClr val="FF6600"/>
                </a:solidFill>
                <a:sym typeface="Wingdings"/>
              </a:rPr>
              <a:t> Type II/III</a:t>
            </a:r>
            <a:endParaRPr lang="en-US" dirty="0">
              <a:solidFill>
                <a:srgbClr val="FF6600"/>
              </a:solidFill>
            </a:endParaRPr>
          </a:p>
        </p:txBody>
      </p:sp>
      <p:pic>
        <p:nvPicPr>
          <p:cNvPr id="141" name="Image 140">
            <a:extLst>
              <a:ext uri="{FF2B5EF4-FFF2-40B4-BE49-F238E27FC236}">
                <a16:creationId xmlns:a16="http://schemas.microsoft.com/office/drawing/2014/main" id="{C4D203BF-8E16-B348-A313-462245AD935C}"/>
              </a:ext>
            </a:extLst>
          </p:cNvPr>
          <p:cNvPicPr>
            <a:picLocks noChangeAspect="1"/>
          </p:cNvPicPr>
          <p:nvPr/>
        </p:nvPicPr>
        <p:blipFill>
          <a:blip r:embed="rId3"/>
          <a:stretch>
            <a:fillRect/>
          </a:stretch>
        </p:blipFill>
        <p:spPr>
          <a:xfrm>
            <a:off x="6885800" y="1822034"/>
            <a:ext cx="1563301" cy="1447640"/>
          </a:xfrm>
          <a:prstGeom prst="rect">
            <a:avLst/>
          </a:prstGeom>
        </p:spPr>
      </p:pic>
      <p:pic>
        <p:nvPicPr>
          <p:cNvPr id="142" name="Image 141">
            <a:extLst>
              <a:ext uri="{FF2B5EF4-FFF2-40B4-BE49-F238E27FC236}">
                <a16:creationId xmlns:a16="http://schemas.microsoft.com/office/drawing/2014/main" id="{15E158C7-B908-0F48-9D5E-1F8541AE28F2}"/>
              </a:ext>
            </a:extLst>
          </p:cNvPr>
          <p:cNvPicPr>
            <a:picLocks noChangeAspect="1"/>
          </p:cNvPicPr>
          <p:nvPr/>
        </p:nvPicPr>
        <p:blipFill>
          <a:blip r:embed="rId3"/>
          <a:stretch>
            <a:fillRect/>
          </a:stretch>
        </p:blipFill>
        <p:spPr>
          <a:xfrm>
            <a:off x="6719546" y="5044421"/>
            <a:ext cx="1563301" cy="1447640"/>
          </a:xfrm>
          <a:prstGeom prst="rect">
            <a:avLst/>
          </a:prstGeom>
        </p:spPr>
      </p:pic>
      <p:sp>
        <p:nvSpPr>
          <p:cNvPr id="143" name="Ellipse 142">
            <a:extLst>
              <a:ext uri="{FF2B5EF4-FFF2-40B4-BE49-F238E27FC236}">
                <a16:creationId xmlns:a16="http://schemas.microsoft.com/office/drawing/2014/main" id="{96CB17DE-D0E7-6D4C-8490-4E7F2DBA691C}"/>
              </a:ext>
            </a:extLst>
          </p:cNvPr>
          <p:cNvSpPr/>
          <p:nvPr/>
        </p:nvSpPr>
        <p:spPr>
          <a:xfrm>
            <a:off x="7232068" y="2008419"/>
            <a:ext cx="365760" cy="365760"/>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44" name="Ellipse 143">
            <a:extLst>
              <a:ext uri="{FF2B5EF4-FFF2-40B4-BE49-F238E27FC236}">
                <a16:creationId xmlns:a16="http://schemas.microsoft.com/office/drawing/2014/main" id="{C17FA7DF-51AE-7449-B71F-8622D4B34D25}"/>
              </a:ext>
            </a:extLst>
          </p:cNvPr>
          <p:cNvSpPr/>
          <p:nvPr/>
        </p:nvSpPr>
        <p:spPr>
          <a:xfrm>
            <a:off x="7869379" y="2008414"/>
            <a:ext cx="365760" cy="365760"/>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45" name="Ellipse 144">
            <a:extLst>
              <a:ext uri="{FF2B5EF4-FFF2-40B4-BE49-F238E27FC236}">
                <a16:creationId xmlns:a16="http://schemas.microsoft.com/office/drawing/2014/main" id="{76C903ED-78D0-2749-96D4-1FAF679912AF}"/>
              </a:ext>
            </a:extLst>
          </p:cNvPr>
          <p:cNvSpPr/>
          <p:nvPr/>
        </p:nvSpPr>
        <p:spPr>
          <a:xfrm>
            <a:off x="7655190" y="5233623"/>
            <a:ext cx="365760" cy="36576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46" name="Ellipse 145">
            <a:extLst>
              <a:ext uri="{FF2B5EF4-FFF2-40B4-BE49-F238E27FC236}">
                <a16:creationId xmlns:a16="http://schemas.microsoft.com/office/drawing/2014/main" id="{20E32EAD-B5DB-834A-9EF6-0B094AAD5475}"/>
              </a:ext>
            </a:extLst>
          </p:cNvPr>
          <p:cNvSpPr/>
          <p:nvPr/>
        </p:nvSpPr>
        <p:spPr>
          <a:xfrm>
            <a:off x="7051954" y="5278084"/>
            <a:ext cx="365760" cy="365760"/>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47" name="TextBox 93">
            <a:extLst>
              <a:ext uri="{FF2B5EF4-FFF2-40B4-BE49-F238E27FC236}">
                <a16:creationId xmlns:a16="http://schemas.microsoft.com/office/drawing/2014/main" id="{6819419B-5BDA-194E-B51D-83D7B229655B}"/>
              </a:ext>
            </a:extLst>
          </p:cNvPr>
          <p:cNvSpPr txBox="1"/>
          <p:nvPr/>
        </p:nvSpPr>
        <p:spPr>
          <a:xfrm>
            <a:off x="7247315" y="2027993"/>
            <a:ext cx="339656" cy="307777"/>
          </a:xfrm>
          <a:prstGeom prst="rect">
            <a:avLst/>
          </a:prstGeom>
          <a:noFill/>
        </p:spPr>
        <p:txBody>
          <a:bodyPr wrap="none" rtlCol="0">
            <a:spAutoFit/>
          </a:bodyPr>
          <a:lstStyle/>
          <a:p>
            <a:r>
              <a:rPr lang="en-US" sz="1400" dirty="0">
                <a:solidFill>
                  <a:schemeClr val="bg1"/>
                </a:solidFill>
              </a:rPr>
              <a:t>h</a:t>
            </a:r>
            <a:r>
              <a:rPr lang="en-US" sz="1400" baseline="-25000" dirty="0">
                <a:solidFill>
                  <a:schemeClr val="bg1"/>
                </a:solidFill>
              </a:rPr>
              <a:t>3</a:t>
            </a:r>
            <a:endParaRPr lang="en-US" sz="1400" dirty="0">
              <a:solidFill>
                <a:schemeClr val="bg1"/>
              </a:solidFill>
            </a:endParaRPr>
          </a:p>
        </p:txBody>
      </p:sp>
      <p:sp>
        <p:nvSpPr>
          <p:cNvPr id="148" name="TextBox 93">
            <a:extLst>
              <a:ext uri="{FF2B5EF4-FFF2-40B4-BE49-F238E27FC236}">
                <a16:creationId xmlns:a16="http://schemas.microsoft.com/office/drawing/2014/main" id="{51A1E0CC-586E-E140-9797-01E629361C4D}"/>
              </a:ext>
            </a:extLst>
          </p:cNvPr>
          <p:cNvSpPr txBox="1"/>
          <p:nvPr/>
        </p:nvSpPr>
        <p:spPr>
          <a:xfrm>
            <a:off x="7067205" y="5311533"/>
            <a:ext cx="339656" cy="307777"/>
          </a:xfrm>
          <a:prstGeom prst="rect">
            <a:avLst/>
          </a:prstGeom>
          <a:noFill/>
        </p:spPr>
        <p:txBody>
          <a:bodyPr wrap="none" rtlCol="0">
            <a:spAutoFit/>
          </a:bodyPr>
          <a:lstStyle/>
          <a:p>
            <a:r>
              <a:rPr lang="en-US" sz="1400" dirty="0">
                <a:solidFill>
                  <a:schemeClr val="bg1"/>
                </a:solidFill>
              </a:rPr>
              <a:t>h</a:t>
            </a:r>
            <a:r>
              <a:rPr lang="en-US" sz="1400" baseline="-25000" dirty="0">
                <a:solidFill>
                  <a:schemeClr val="bg1"/>
                </a:solidFill>
              </a:rPr>
              <a:t>3</a:t>
            </a:r>
            <a:endParaRPr lang="en-US" sz="1400" dirty="0">
              <a:solidFill>
                <a:schemeClr val="bg1"/>
              </a:solidFill>
            </a:endParaRPr>
          </a:p>
        </p:txBody>
      </p:sp>
      <p:sp>
        <p:nvSpPr>
          <p:cNvPr id="149" name="TextBox 93">
            <a:extLst>
              <a:ext uri="{FF2B5EF4-FFF2-40B4-BE49-F238E27FC236}">
                <a16:creationId xmlns:a16="http://schemas.microsoft.com/office/drawing/2014/main" id="{6CAC54AB-77F3-0D4D-85F1-1BD81B01357E}"/>
              </a:ext>
            </a:extLst>
          </p:cNvPr>
          <p:cNvSpPr txBox="1"/>
          <p:nvPr/>
        </p:nvSpPr>
        <p:spPr>
          <a:xfrm>
            <a:off x="7898477" y="2014140"/>
            <a:ext cx="340158" cy="307777"/>
          </a:xfrm>
          <a:prstGeom prst="rect">
            <a:avLst/>
          </a:prstGeom>
          <a:noFill/>
        </p:spPr>
        <p:txBody>
          <a:bodyPr wrap="none" rtlCol="0">
            <a:spAutoFit/>
          </a:bodyPr>
          <a:lstStyle/>
          <a:p>
            <a:r>
              <a:rPr lang="en-US" sz="1400" dirty="0">
                <a:solidFill>
                  <a:schemeClr val="bg1"/>
                </a:solidFill>
              </a:rPr>
              <a:t>h</a:t>
            </a:r>
            <a:r>
              <a:rPr lang="en-US" sz="1400" baseline="-25000" dirty="0">
                <a:solidFill>
                  <a:schemeClr val="bg1"/>
                </a:solidFill>
              </a:rPr>
              <a:t>4</a:t>
            </a:r>
            <a:endParaRPr lang="en-US" sz="1400" dirty="0">
              <a:solidFill>
                <a:schemeClr val="bg1"/>
              </a:solidFill>
            </a:endParaRPr>
          </a:p>
        </p:txBody>
      </p:sp>
      <p:sp>
        <p:nvSpPr>
          <p:cNvPr id="150" name="TextBox 93">
            <a:extLst>
              <a:ext uri="{FF2B5EF4-FFF2-40B4-BE49-F238E27FC236}">
                <a16:creationId xmlns:a16="http://schemas.microsoft.com/office/drawing/2014/main" id="{6361DAC3-7BB8-C94A-880C-24BC65579FF7}"/>
              </a:ext>
            </a:extLst>
          </p:cNvPr>
          <p:cNvSpPr txBox="1"/>
          <p:nvPr/>
        </p:nvSpPr>
        <p:spPr>
          <a:xfrm>
            <a:off x="7704510" y="5256096"/>
            <a:ext cx="340158" cy="307777"/>
          </a:xfrm>
          <a:prstGeom prst="rect">
            <a:avLst/>
          </a:prstGeom>
          <a:noFill/>
        </p:spPr>
        <p:txBody>
          <a:bodyPr wrap="none" rtlCol="0">
            <a:spAutoFit/>
          </a:bodyPr>
          <a:lstStyle/>
          <a:p>
            <a:r>
              <a:rPr lang="en-US" sz="1400" dirty="0">
                <a:solidFill>
                  <a:schemeClr val="bg1"/>
                </a:solidFill>
              </a:rPr>
              <a:t>h</a:t>
            </a:r>
            <a:r>
              <a:rPr lang="en-US" sz="1400" baseline="-25000" dirty="0">
                <a:solidFill>
                  <a:schemeClr val="bg1"/>
                </a:solidFill>
              </a:rPr>
              <a:t>4</a:t>
            </a:r>
            <a:endParaRPr lang="en-US" sz="1400" dirty="0">
              <a:solidFill>
                <a:schemeClr val="bg1"/>
              </a:solidFill>
            </a:endParaRPr>
          </a:p>
        </p:txBody>
      </p:sp>
      <p:sp>
        <p:nvSpPr>
          <p:cNvPr id="151" name="TextBox 99">
            <a:extLst>
              <a:ext uri="{FF2B5EF4-FFF2-40B4-BE49-F238E27FC236}">
                <a16:creationId xmlns:a16="http://schemas.microsoft.com/office/drawing/2014/main" id="{58EF3C1C-241E-5E45-AD11-733FCDE013F7}"/>
              </a:ext>
            </a:extLst>
          </p:cNvPr>
          <p:cNvSpPr txBox="1"/>
          <p:nvPr/>
        </p:nvSpPr>
        <p:spPr>
          <a:xfrm>
            <a:off x="6464300" y="3953530"/>
            <a:ext cx="2320057" cy="923330"/>
          </a:xfrm>
          <a:prstGeom prst="rect">
            <a:avLst/>
          </a:prstGeom>
          <a:noFill/>
        </p:spPr>
        <p:txBody>
          <a:bodyPr wrap="square" rtlCol="0">
            <a:spAutoFit/>
          </a:bodyPr>
          <a:lstStyle/>
          <a:p>
            <a:r>
              <a:rPr lang="en-US" dirty="0">
                <a:solidFill>
                  <a:srgbClr val="008000"/>
                </a:solidFill>
              </a:rPr>
              <a:t>Type II/III/IV-like </a:t>
            </a:r>
          </a:p>
          <a:p>
            <a:r>
              <a:rPr lang="en-US" dirty="0">
                <a:solidFill>
                  <a:srgbClr val="008000"/>
                </a:solidFill>
              </a:rPr>
              <a:t>binding pocket +</a:t>
            </a:r>
          </a:p>
          <a:p>
            <a:r>
              <a:rPr lang="en-US" dirty="0">
                <a:solidFill>
                  <a:srgbClr val="008000"/>
                </a:solidFill>
              </a:rPr>
              <a:t>Long loop </a:t>
            </a:r>
            <a:r>
              <a:rPr lang="en-US" dirty="0">
                <a:solidFill>
                  <a:srgbClr val="008000"/>
                </a:solidFill>
                <a:sym typeface="Wingdings"/>
              </a:rPr>
              <a:t> Type IV</a:t>
            </a:r>
            <a:endParaRPr lang="en-US" dirty="0">
              <a:solidFill>
                <a:srgbClr val="008000"/>
              </a:solidFill>
            </a:endParaRPr>
          </a:p>
        </p:txBody>
      </p:sp>
      <p:pic>
        <p:nvPicPr>
          <p:cNvPr id="152" name="Image 151">
            <a:extLst>
              <a:ext uri="{FF2B5EF4-FFF2-40B4-BE49-F238E27FC236}">
                <a16:creationId xmlns:a16="http://schemas.microsoft.com/office/drawing/2014/main" id="{58C54EF5-09A8-684D-B1DC-91987CEB14CB}"/>
              </a:ext>
            </a:extLst>
          </p:cNvPr>
          <p:cNvPicPr>
            <a:picLocks noChangeAspect="1"/>
          </p:cNvPicPr>
          <p:nvPr/>
        </p:nvPicPr>
        <p:blipFill>
          <a:blip r:embed="rId3"/>
          <a:stretch>
            <a:fillRect/>
          </a:stretch>
        </p:blipFill>
        <p:spPr>
          <a:xfrm>
            <a:off x="623554" y="5196821"/>
            <a:ext cx="1563301" cy="1447640"/>
          </a:xfrm>
          <a:prstGeom prst="rect">
            <a:avLst/>
          </a:prstGeom>
        </p:spPr>
      </p:pic>
      <p:sp>
        <p:nvSpPr>
          <p:cNvPr id="153" name="Ellipse 152">
            <a:extLst>
              <a:ext uri="{FF2B5EF4-FFF2-40B4-BE49-F238E27FC236}">
                <a16:creationId xmlns:a16="http://schemas.microsoft.com/office/drawing/2014/main" id="{00485825-6741-5D4C-ACEA-17B1F54024C6}"/>
              </a:ext>
            </a:extLst>
          </p:cNvPr>
          <p:cNvSpPr/>
          <p:nvPr/>
        </p:nvSpPr>
        <p:spPr>
          <a:xfrm>
            <a:off x="1559198" y="5386023"/>
            <a:ext cx="365760" cy="36576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54" name="Ellipse 153">
            <a:extLst>
              <a:ext uri="{FF2B5EF4-FFF2-40B4-BE49-F238E27FC236}">
                <a16:creationId xmlns:a16="http://schemas.microsoft.com/office/drawing/2014/main" id="{C1E0A5FC-A08C-4F4B-A1D6-0FD46D60DAA3}"/>
              </a:ext>
            </a:extLst>
          </p:cNvPr>
          <p:cNvSpPr/>
          <p:nvPr/>
        </p:nvSpPr>
        <p:spPr>
          <a:xfrm>
            <a:off x="955962" y="5430484"/>
            <a:ext cx="365760" cy="365760"/>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55" name="TextBox 93">
            <a:extLst>
              <a:ext uri="{FF2B5EF4-FFF2-40B4-BE49-F238E27FC236}">
                <a16:creationId xmlns:a16="http://schemas.microsoft.com/office/drawing/2014/main" id="{F5EDA9D8-E495-AD4B-983F-826CF56CB706}"/>
              </a:ext>
            </a:extLst>
          </p:cNvPr>
          <p:cNvSpPr txBox="1"/>
          <p:nvPr/>
        </p:nvSpPr>
        <p:spPr>
          <a:xfrm>
            <a:off x="971213" y="5463933"/>
            <a:ext cx="339656" cy="307777"/>
          </a:xfrm>
          <a:prstGeom prst="rect">
            <a:avLst/>
          </a:prstGeom>
          <a:solidFill>
            <a:srgbClr val="FF0000"/>
          </a:solidFill>
        </p:spPr>
        <p:txBody>
          <a:bodyPr wrap="none" rtlCol="0">
            <a:spAutoFit/>
          </a:bodyPr>
          <a:lstStyle/>
          <a:p>
            <a:r>
              <a:rPr lang="en-US" sz="1400" dirty="0">
                <a:solidFill>
                  <a:schemeClr val="bg1"/>
                </a:solidFill>
              </a:rPr>
              <a:t>h</a:t>
            </a:r>
            <a:r>
              <a:rPr lang="en-US" sz="1400" baseline="-25000" dirty="0">
                <a:solidFill>
                  <a:schemeClr val="bg1"/>
                </a:solidFill>
              </a:rPr>
              <a:t>3</a:t>
            </a:r>
            <a:endParaRPr lang="en-US" sz="1400" dirty="0">
              <a:solidFill>
                <a:schemeClr val="bg1"/>
              </a:solidFill>
            </a:endParaRPr>
          </a:p>
        </p:txBody>
      </p:sp>
      <p:sp>
        <p:nvSpPr>
          <p:cNvPr id="156" name="TextBox 93">
            <a:extLst>
              <a:ext uri="{FF2B5EF4-FFF2-40B4-BE49-F238E27FC236}">
                <a16:creationId xmlns:a16="http://schemas.microsoft.com/office/drawing/2014/main" id="{973BC832-565B-B640-B4BC-B85F41798DD0}"/>
              </a:ext>
            </a:extLst>
          </p:cNvPr>
          <p:cNvSpPr txBox="1"/>
          <p:nvPr/>
        </p:nvSpPr>
        <p:spPr>
          <a:xfrm>
            <a:off x="1608518" y="5408496"/>
            <a:ext cx="340158" cy="307777"/>
          </a:xfrm>
          <a:prstGeom prst="rect">
            <a:avLst/>
          </a:prstGeom>
          <a:noFill/>
        </p:spPr>
        <p:txBody>
          <a:bodyPr wrap="none" rtlCol="0">
            <a:spAutoFit/>
          </a:bodyPr>
          <a:lstStyle/>
          <a:p>
            <a:r>
              <a:rPr lang="en-US" sz="1400" dirty="0">
                <a:solidFill>
                  <a:schemeClr val="bg1"/>
                </a:solidFill>
              </a:rPr>
              <a:t>h</a:t>
            </a:r>
            <a:r>
              <a:rPr lang="en-US" sz="1400" baseline="-25000" dirty="0">
                <a:solidFill>
                  <a:schemeClr val="bg1"/>
                </a:solidFill>
              </a:rPr>
              <a:t>4</a:t>
            </a:r>
            <a:endParaRPr lang="en-US" sz="1400" dirty="0">
              <a:solidFill>
                <a:schemeClr val="bg1"/>
              </a:solidFill>
            </a:endParaRPr>
          </a:p>
        </p:txBody>
      </p:sp>
      <p:sp>
        <p:nvSpPr>
          <p:cNvPr id="157" name="TextBox 99">
            <a:extLst>
              <a:ext uri="{FF2B5EF4-FFF2-40B4-BE49-F238E27FC236}">
                <a16:creationId xmlns:a16="http://schemas.microsoft.com/office/drawing/2014/main" id="{F4894298-9B34-3A49-87D6-3A4CD65E80BA}"/>
              </a:ext>
            </a:extLst>
          </p:cNvPr>
          <p:cNvSpPr txBox="1"/>
          <p:nvPr/>
        </p:nvSpPr>
        <p:spPr>
          <a:xfrm>
            <a:off x="368308" y="4105930"/>
            <a:ext cx="2320057" cy="923330"/>
          </a:xfrm>
          <a:prstGeom prst="rect">
            <a:avLst/>
          </a:prstGeom>
          <a:noFill/>
        </p:spPr>
        <p:txBody>
          <a:bodyPr wrap="square" rtlCol="0">
            <a:spAutoFit/>
          </a:bodyPr>
          <a:lstStyle/>
          <a:p>
            <a:r>
              <a:rPr lang="en-US" dirty="0">
                <a:solidFill>
                  <a:srgbClr val="FF0000"/>
                </a:solidFill>
              </a:rPr>
              <a:t>Type II/III/IV-like </a:t>
            </a:r>
          </a:p>
          <a:p>
            <a:r>
              <a:rPr lang="en-US" dirty="0">
                <a:solidFill>
                  <a:srgbClr val="FF0000"/>
                </a:solidFill>
              </a:rPr>
              <a:t>binding pocket +</a:t>
            </a:r>
          </a:p>
          <a:p>
            <a:r>
              <a:rPr lang="en-US" dirty="0">
                <a:solidFill>
                  <a:srgbClr val="FF0000"/>
                </a:solidFill>
              </a:rPr>
              <a:t>Long loop </a:t>
            </a:r>
            <a:r>
              <a:rPr lang="en-US" dirty="0">
                <a:solidFill>
                  <a:srgbClr val="FF0000"/>
                </a:solidFill>
                <a:sym typeface="Wingdings"/>
              </a:rPr>
              <a:t> Type IV</a:t>
            </a:r>
            <a:endParaRPr lang="en-US" dirty="0">
              <a:solidFill>
                <a:srgbClr val="FF0000"/>
              </a:solidFill>
            </a:endParaRPr>
          </a:p>
        </p:txBody>
      </p:sp>
    </p:spTree>
    <p:extLst>
      <p:ext uri="{BB962C8B-B14F-4D97-AF65-F5344CB8AC3E}">
        <p14:creationId xmlns:p14="http://schemas.microsoft.com/office/powerpoint/2010/main" val="31861815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16000"/>
            <a:ext cx="8229600" cy="5448300"/>
          </a:xfrm>
        </p:spPr>
        <p:txBody>
          <a:bodyPr>
            <a:normAutofit fontScale="77500" lnSpcReduction="20000"/>
          </a:bodyPr>
          <a:lstStyle/>
          <a:p>
            <a:r>
              <a:rPr lang="en-US" dirty="0"/>
              <a:t>Summary:</a:t>
            </a:r>
          </a:p>
          <a:p>
            <a:pPr lvl="1"/>
            <a:r>
              <a:rPr lang="en-US" dirty="0"/>
              <a:t>Under specific conditions (weight </a:t>
            </a:r>
            <a:r>
              <a:rPr lang="en-US" dirty="0" err="1"/>
              <a:t>sparsity</a:t>
            </a:r>
            <a:r>
              <a:rPr lang="en-US" dirty="0"/>
              <a:t>, non-linearity), RBM learn compositional representations of data.</a:t>
            </a:r>
          </a:p>
          <a:p>
            <a:pPr lvl="1"/>
            <a:r>
              <a:rPr lang="en-US" dirty="0"/>
              <a:t>They achieve a good trade-off between interpretability and performance</a:t>
            </a:r>
          </a:p>
          <a:p>
            <a:pPr lvl="1"/>
            <a:r>
              <a:rPr lang="en-US" dirty="0"/>
              <a:t>RBM can extract meaningful features from sequence</a:t>
            </a:r>
            <a:endParaRPr lang="fr-FR" dirty="0"/>
          </a:p>
          <a:p>
            <a:pPr lvl="1"/>
            <a:r>
              <a:rPr lang="en-US" dirty="0"/>
              <a:t>RBM can Generate sequences with specific properties (</a:t>
            </a:r>
            <a:r>
              <a:rPr lang="en-US" dirty="0" err="1"/>
              <a:t>eg.specificity</a:t>
            </a:r>
            <a:r>
              <a:rPr lang="en-US" dirty="0"/>
              <a:t>)</a:t>
            </a:r>
          </a:p>
          <a:p>
            <a:pPr marL="457200" lvl="1" indent="0">
              <a:buNone/>
            </a:pPr>
            <a:endParaRPr lang="en-US" dirty="0"/>
          </a:p>
          <a:p>
            <a:r>
              <a:rPr lang="en-US" sz="3100" dirty="0"/>
              <a:t>But: </a:t>
            </a:r>
          </a:p>
          <a:p>
            <a:pPr marL="0" indent="0">
              <a:buNone/>
            </a:pPr>
            <a:r>
              <a:rPr lang="en-US" sz="2900" dirty="0"/>
              <a:t>-RBM less well known and studied Model than BM.</a:t>
            </a:r>
            <a:r>
              <a:rPr lang="fr-FR" sz="2900" dirty="0"/>
              <a:t> Training not </a:t>
            </a:r>
            <a:r>
              <a:rPr lang="fr-FR" sz="2900" dirty="0" err="1"/>
              <a:t>guarantee</a:t>
            </a:r>
            <a:r>
              <a:rPr lang="fr-FR" sz="2900" dirty="0"/>
              <a:t> to </a:t>
            </a:r>
            <a:r>
              <a:rPr lang="fr-FR" sz="2900" dirty="0" err="1"/>
              <a:t>work</a:t>
            </a:r>
            <a:r>
              <a:rPr lang="fr-FR" sz="2900" dirty="0"/>
              <a:t> </a:t>
            </a:r>
            <a:r>
              <a:rPr lang="fr-FR" sz="2900" dirty="0" err="1"/>
              <a:t>well</a:t>
            </a:r>
            <a:r>
              <a:rPr lang="fr-FR" sz="2900" dirty="0"/>
              <a:t>:  Log-</a:t>
            </a:r>
            <a:r>
              <a:rPr lang="fr-FR" sz="2900" dirty="0" err="1"/>
              <a:t>Likelihood</a:t>
            </a:r>
            <a:r>
              <a:rPr lang="fr-FR" sz="2900" dirty="0"/>
              <a:t> </a:t>
            </a:r>
            <a:r>
              <a:rPr lang="fr-FR" sz="2900" dirty="0" err="1"/>
              <a:t>is</a:t>
            </a:r>
            <a:r>
              <a:rPr lang="fr-FR" sz="2900" dirty="0"/>
              <a:t> not a </a:t>
            </a:r>
            <a:r>
              <a:rPr lang="fr-FR" sz="2900" dirty="0" err="1"/>
              <a:t>convex</a:t>
            </a:r>
            <a:r>
              <a:rPr lang="fr-FR" sz="2900" dirty="0"/>
              <a:t> </a:t>
            </a:r>
            <a:r>
              <a:rPr lang="fr-FR" sz="2900" dirty="0" err="1"/>
              <a:t>function</a:t>
            </a:r>
            <a:r>
              <a:rPr lang="fr-FR" sz="2900" dirty="0"/>
              <a:t> …</a:t>
            </a:r>
          </a:p>
          <a:p>
            <a:pPr marL="0" indent="0">
              <a:buNone/>
            </a:pPr>
            <a:endParaRPr lang="en-US" dirty="0"/>
          </a:p>
          <a:p>
            <a:r>
              <a:rPr lang="en-US" dirty="0"/>
              <a:t>Outlook:</a:t>
            </a:r>
          </a:p>
          <a:p>
            <a:pPr lvl="1"/>
            <a:r>
              <a:rPr lang="en-US" dirty="0"/>
              <a:t>Experimental validation of designed sequences</a:t>
            </a:r>
          </a:p>
          <a:p>
            <a:pPr marL="457200" lvl="1" indent="0">
              <a:buNone/>
            </a:pPr>
            <a:r>
              <a:rPr lang="en-US" dirty="0"/>
              <a:t>                            (for Inverse Potts model(BM) :[</a:t>
            </a:r>
            <a:r>
              <a:rPr lang="en-US" dirty="0" err="1"/>
              <a:t>Figliuzzi</a:t>
            </a:r>
            <a:r>
              <a:rPr lang="en-US" dirty="0"/>
              <a:t> et al 2020] )</a:t>
            </a:r>
          </a:p>
        </p:txBody>
      </p:sp>
      <p:sp>
        <p:nvSpPr>
          <p:cNvPr id="6" name="Title 5"/>
          <p:cNvSpPr>
            <a:spLocks noGrp="1"/>
          </p:cNvSpPr>
          <p:nvPr>
            <p:ph type="title"/>
          </p:nvPr>
        </p:nvSpPr>
        <p:spPr>
          <a:noFill/>
        </p:spPr>
        <p:txBody>
          <a:bodyPr/>
          <a:lstStyle/>
          <a:p>
            <a:r>
              <a:rPr lang="en-US" b="1" dirty="0">
                <a:solidFill>
                  <a:srgbClr val="A01AA2"/>
                </a:solidFill>
              </a:rPr>
              <a:t>Conclusion</a:t>
            </a:r>
          </a:p>
        </p:txBody>
      </p:sp>
    </p:spTree>
    <p:extLst>
      <p:ext uri="{BB962C8B-B14F-4D97-AF65-F5344CB8AC3E}">
        <p14:creationId xmlns:p14="http://schemas.microsoft.com/office/powerpoint/2010/main" val="196846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What distinguishes both images ?</a:t>
            </a:r>
          </a:p>
        </p:txBody>
      </p:sp>
      <p:pic>
        <p:nvPicPr>
          <p:cNvPr id="16" name="Picture 15" descr="random_samples.png"/>
          <p:cNvPicPr>
            <a:picLocks noChangeAspect="1"/>
          </p:cNvPicPr>
          <p:nvPr/>
        </p:nvPicPr>
        <p:blipFill rotWithShape="1">
          <a:blip r:embed="rId2">
            <a:extLst>
              <a:ext uri="{28A0092B-C50C-407E-A947-70E740481C1C}">
                <a14:useLocalDpi xmlns:a14="http://schemas.microsoft.com/office/drawing/2010/main" val="0"/>
              </a:ext>
            </a:extLst>
          </a:blip>
          <a:srcRect l="5447" t="9797" r="63901" b="39067"/>
          <a:stretch/>
        </p:blipFill>
        <p:spPr>
          <a:xfrm>
            <a:off x="5029426" y="1766748"/>
            <a:ext cx="3691316" cy="4105582"/>
          </a:xfrm>
          <a:prstGeom prst="rect">
            <a:avLst/>
          </a:prstGeom>
        </p:spPr>
      </p:pic>
      <p:pic>
        <p:nvPicPr>
          <p:cNvPr id="17" name="Picture 16" descr="MNIST_samples.png"/>
          <p:cNvPicPr>
            <a:picLocks noChangeAspect="1"/>
          </p:cNvPicPr>
          <p:nvPr/>
        </p:nvPicPr>
        <p:blipFill rotWithShape="1">
          <a:blip r:embed="rId3">
            <a:extLst>
              <a:ext uri="{28A0092B-C50C-407E-A947-70E740481C1C}">
                <a14:useLocalDpi xmlns:a14="http://schemas.microsoft.com/office/drawing/2010/main" val="0"/>
              </a:ext>
            </a:extLst>
          </a:blip>
          <a:srcRect l="5233" t="11558" r="63636" b="41700"/>
          <a:stretch/>
        </p:blipFill>
        <p:spPr>
          <a:xfrm>
            <a:off x="931690" y="1914250"/>
            <a:ext cx="3790781" cy="3794468"/>
          </a:xfrm>
          <a:prstGeom prst="rect">
            <a:avLst/>
          </a:prstGeom>
        </p:spPr>
      </p:pic>
      <p:sp>
        <p:nvSpPr>
          <p:cNvPr id="11" name="TextBox 10"/>
          <p:cNvSpPr txBox="1"/>
          <p:nvPr/>
        </p:nvSpPr>
        <p:spPr>
          <a:xfrm>
            <a:off x="1232126" y="5872330"/>
            <a:ext cx="301757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a:solidFill>
                  <a:srgbClr val="FF0000"/>
                </a:solidFill>
              </a:rPr>
              <a:t>1/ Fewer white pixels</a:t>
            </a:r>
          </a:p>
        </p:txBody>
      </p:sp>
      <p:sp>
        <p:nvSpPr>
          <p:cNvPr id="13" name="TextBox 12"/>
          <p:cNvSpPr txBox="1"/>
          <p:nvPr/>
        </p:nvSpPr>
        <p:spPr>
          <a:xfrm>
            <a:off x="5500423" y="5872330"/>
            <a:ext cx="2967042" cy="400110"/>
          </a:xfrm>
          <a:prstGeom prst="rect">
            <a:avLst/>
          </a:prstGeom>
          <a:noFill/>
        </p:spPr>
        <p:txBody>
          <a:bodyPr wrap="square" rtlCol="0">
            <a:spAutoFit/>
          </a:bodyPr>
          <a:lstStyle/>
          <a:p>
            <a:pPr algn="ctr"/>
            <a:r>
              <a:rPr lang="en-US" sz="2000" i="1" dirty="0"/>
              <a:t>Random binary images</a:t>
            </a:r>
          </a:p>
        </p:txBody>
      </p:sp>
    </p:spTree>
    <p:extLst>
      <p:ext uri="{BB962C8B-B14F-4D97-AF65-F5344CB8AC3E}">
        <p14:creationId xmlns:p14="http://schemas.microsoft.com/office/powerpoint/2010/main" val="759781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What distinguishes both images ?</a:t>
            </a:r>
          </a:p>
        </p:txBody>
      </p:sp>
      <p:pic>
        <p:nvPicPr>
          <p:cNvPr id="17" name="Picture 16" descr="MNIST_samples.png"/>
          <p:cNvPicPr>
            <a:picLocks noChangeAspect="1"/>
          </p:cNvPicPr>
          <p:nvPr/>
        </p:nvPicPr>
        <p:blipFill rotWithShape="1">
          <a:blip r:embed="rId2">
            <a:extLst>
              <a:ext uri="{28A0092B-C50C-407E-A947-70E740481C1C}">
                <a14:useLocalDpi xmlns:a14="http://schemas.microsoft.com/office/drawing/2010/main" val="0"/>
              </a:ext>
            </a:extLst>
          </a:blip>
          <a:srcRect l="5233" t="11558" r="63636" b="41700"/>
          <a:stretch/>
        </p:blipFill>
        <p:spPr>
          <a:xfrm>
            <a:off x="931690" y="1914250"/>
            <a:ext cx="3790781" cy="3794468"/>
          </a:xfrm>
          <a:prstGeom prst="rect">
            <a:avLst/>
          </a:prstGeom>
        </p:spPr>
      </p:pic>
      <p:pic>
        <p:nvPicPr>
          <p:cNvPr id="2" name="Picture 1" descr="random_samples2.png"/>
          <p:cNvPicPr>
            <a:picLocks noChangeAspect="1"/>
          </p:cNvPicPr>
          <p:nvPr/>
        </p:nvPicPr>
        <p:blipFill rotWithShape="1">
          <a:blip r:embed="rId3">
            <a:extLst>
              <a:ext uri="{28A0092B-C50C-407E-A947-70E740481C1C}">
                <a14:useLocalDpi xmlns:a14="http://schemas.microsoft.com/office/drawing/2010/main" val="0"/>
              </a:ext>
            </a:extLst>
          </a:blip>
          <a:srcRect l="5787" t="13194" r="64120" b="39236"/>
          <a:stretch/>
        </p:blipFill>
        <p:spPr>
          <a:xfrm>
            <a:off x="5029426" y="2024963"/>
            <a:ext cx="3621429" cy="3816429"/>
          </a:xfrm>
          <a:prstGeom prst="rect">
            <a:avLst/>
          </a:prstGeom>
        </p:spPr>
      </p:pic>
      <p:sp>
        <p:nvSpPr>
          <p:cNvPr id="10" name="TextBox 9"/>
          <p:cNvSpPr txBox="1"/>
          <p:nvPr/>
        </p:nvSpPr>
        <p:spPr>
          <a:xfrm>
            <a:off x="1232126" y="5872330"/>
            <a:ext cx="301757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a:solidFill>
                  <a:srgbClr val="FF0000"/>
                </a:solidFill>
              </a:rPr>
              <a:t>1/ Fewer white pixels</a:t>
            </a:r>
          </a:p>
        </p:txBody>
      </p:sp>
      <p:sp>
        <p:nvSpPr>
          <p:cNvPr id="12" name="TextBox 11"/>
          <p:cNvSpPr txBox="1"/>
          <p:nvPr/>
        </p:nvSpPr>
        <p:spPr>
          <a:xfrm>
            <a:off x="5029426" y="5872330"/>
            <a:ext cx="3438039" cy="400110"/>
          </a:xfrm>
          <a:prstGeom prst="rect">
            <a:avLst/>
          </a:prstGeom>
          <a:noFill/>
        </p:spPr>
        <p:txBody>
          <a:bodyPr wrap="square" rtlCol="0">
            <a:spAutoFit/>
          </a:bodyPr>
          <a:lstStyle/>
          <a:p>
            <a:pPr algn="ctr"/>
            <a:r>
              <a:rPr lang="en-US" sz="2000" i="1" dirty="0"/>
              <a:t>Random sparse binary images</a:t>
            </a:r>
          </a:p>
        </p:txBody>
      </p:sp>
    </p:spTree>
    <p:extLst>
      <p:ext uri="{BB962C8B-B14F-4D97-AF65-F5344CB8AC3E}">
        <p14:creationId xmlns:p14="http://schemas.microsoft.com/office/powerpoint/2010/main" val="1668543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What distinguishes both images ?</a:t>
            </a:r>
          </a:p>
        </p:txBody>
      </p:sp>
      <p:pic>
        <p:nvPicPr>
          <p:cNvPr id="17" name="Picture 16" descr="MNIST_samples.png"/>
          <p:cNvPicPr>
            <a:picLocks noChangeAspect="1"/>
          </p:cNvPicPr>
          <p:nvPr/>
        </p:nvPicPr>
        <p:blipFill rotWithShape="1">
          <a:blip r:embed="rId2">
            <a:extLst>
              <a:ext uri="{28A0092B-C50C-407E-A947-70E740481C1C}">
                <a14:useLocalDpi xmlns:a14="http://schemas.microsoft.com/office/drawing/2010/main" val="0"/>
              </a:ext>
            </a:extLst>
          </a:blip>
          <a:srcRect l="5233" t="11558" r="63636" b="41700"/>
          <a:stretch/>
        </p:blipFill>
        <p:spPr>
          <a:xfrm>
            <a:off x="931690" y="1914250"/>
            <a:ext cx="3790781" cy="3794468"/>
          </a:xfrm>
          <a:prstGeom prst="rect">
            <a:avLst/>
          </a:prstGeom>
        </p:spPr>
      </p:pic>
      <p:pic>
        <p:nvPicPr>
          <p:cNvPr id="2" name="Picture 1" descr="random_samples2.png"/>
          <p:cNvPicPr>
            <a:picLocks noChangeAspect="1"/>
          </p:cNvPicPr>
          <p:nvPr/>
        </p:nvPicPr>
        <p:blipFill rotWithShape="1">
          <a:blip r:embed="rId3">
            <a:extLst>
              <a:ext uri="{28A0092B-C50C-407E-A947-70E740481C1C}">
                <a14:useLocalDpi xmlns:a14="http://schemas.microsoft.com/office/drawing/2010/main" val="0"/>
              </a:ext>
            </a:extLst>
          </a:blip>
          <a:srcRect l="5787" t="13194" r="64120" b="39236"/>
          <a:stretch/>
        </p:blipFill>
        <p:spPr>
          <a:xfrm>
            <a:off x="5029426" y="2024963"/>
            <a:ext cx="3621429" cy="3816429"/>
          </a:xfrm>
          <a:prstGeom prst="rect">
            <a:avLst/>
          </a:prstGeom>
        </p:spPr>
      </p:pic>
      <p:grpSp>
        <p:nvGrpSpPr>
          <p:cNvPr id="9" name="Group 8"/>
          <p:cNvGrpSpPr>
            <a:grpSpLocks noChangeAspect="1"/>
          </p:cNvGrpSpPr>
          <p:nvPr/>
        </p:nvGrpSpPr>
        <p:grpSpPr>
          <a:xfrm rot="19758431">
            <a:off x="1397000" y="3151571"/>
            <a:ext cx="678317" cy="429646"/>
            <a:chOff x="165099" y="2819400"/>
            <a:chExt cx="791991" cy="501648"/>
          </a:xfrm>
        </p:grpSpPr>
        <p:sp>
          <p:nvSpPr>
            <p:cNvPr id="8" name="Rectangle 7"/>
            <p:cNvSpPr/>
            <p:nvPr/>
          </p:nvSpPr>
          <p:spPr>
            <a:xfrm>
              <a:off x="165099" y="2984502"/>
              <a:ext cx="791990" cy="165100"/>
            </a:xfrm>
            <a:prstGeom prst="rect">
              <a:avLst/>
            </a:prstGeom>
            <a:solidFill>
              <a:srgbClr val="FF0000">
                <a:alpha val="54000"/>
              </a:srgb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3" name="Rectangle 12"/>
            <p:cNvSpPr/>
            <p:nvPr/>
          </p:nvSpPr>
          <p:spPr>
            <a:xfrm>
              <a:off x="165100" y="3155948"/>
              <a:ext cx="791990" cy="165100"/>
            </a:xfrm>
            <a:prstGeom prst="rect">
              <a:avLst/>
            </a:prstGeom>
            <a:solidFill>
              <a:schemeClr val="accent1">
                <a:alpha val="58000"/>
              </a:scheme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4" name="Rectangle 13"/>
            <p:cNvSpPr/>
            <p:nvPr/>
          </p:nvSpPr>
          <p:spPr>
            <a:xfrm>
              <a:off x="165100" y="2819400"/>
              <a:ext cx="791990" cy="165100"/>
            </a:xfrm>
            <a:prstGeom prst="rect">
              <a:avLst/>
            </a:prstGeom>
            <a:solidFill>
              <a:schemeClr val="accent1">
                <a:alpha val="57000"/>
              </a:scheme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grpSp>
        <p:nvGrpSpPr>
          <p:cNvPr id="18" name="Group 17"/>
          <p:cNvGrpSpPr>
            <a:grpSpLocks noChangeAspect="1"/>
          </p:cNvGrpSpPr>
          <p:nvPr/>
        </p:nvGrpSpPr>
        <p:grpSpPr>
          <a:xfrm rot="21060025">
            <a:off x="1772728" y="2275938"/>
            <a:ext cx="678317" cy="429646"/>
            <a:chOff x="165099" y="2819400"/>
            <a:chExt cx="791991" cy="501648"/>
          </a:xfrm>
        </p:grpSpPr>
        <p:sp>
          <p:nvSpPr>
            <p:cNvPr id="20" name="Rectangle 19"/>
            <p:cNvSpPr/>
            <p:nvPr/>
          </p:nvSpPr>
          <p:spPr>
            <a:xfrm>
              <a:off x="165099" y="2984502"/>
              <a:ext cx="791990" cy="165100"/>
            </a:xfrm>
            <a:prstGeom prst="rect">
              <a:avLst/>
            </a:prstGeom>
            <a:solidFill>
              <a:srgbClr val="FF0000">
                <a:alpha val="54000"/>
              </a:srgb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1" name="Rectangle 20"/>
            <p:cNvSpPr/>
            <p:nvPr/>
          </p:nvSpPr>
          <p:spPr>
            <a:xfrm>
              <a:off x="165100" y="3155948"/>
              <a:ext cx="791990" cy="165100"/>
            </a:xfrm>
            <a:prstGeom prst="rect">
              <a:avLst/>
            </a:prstGeom>
            <a:solidFill>
              <a:schemeClr val="accent1">
                <a:alpha val="58000"/>
              </a:scheme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2" name="Rectangle 21"/>
            <p:cNvSpPr/>
            <p:nvPr/>
          </p:nvSpPr>
          <p:spPr>
            <a:xfrm>
              <a:off x="165100" y="2819400"/>
              <a:ext cx="791990" cy="165100"/>
            </a:xfrm>
            <a:prstGeom prst="rect">
              <a:avLst/>
            </a:prstGeom>
            <a:solidFill>
              <a:schemeClr val="accent1">
                <a:alpha val="57000"/>
              </a:scheme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grpSp>
        <p:nvGrpSpPr>
          <p:cNvPr id="23" name="Group 22"/>
          <p:cNvGrpSpPr>
            <a:grpSpLocks noChangeAspect="1"/>
          </p:cNvGrpSpPr>
          <p:nvPr/>
        </p:nvGrpSpPr>
        <p:grpSpPr>
          <a:xfrm rot="15753826">
            <a:off x="1587074" y="4415886"/>
            <a:ext cx="678317" cy="429646"/>
            <a:chOff x="165099" y="2819400"/>
            <a:chExt cx="791991" cy="501648"/>
          </a:xfrm>
        </p:grpSpPr>
        <p:sp>
          <p:nvSpPr>
            <p:cNvPr id="24" name="Rectangle 23"/>
            <p:cNvSpPr/>
            <p:nvPr/>
          </p:nvSpPr>
          <p:spPr>
            <a:xfrm>
              <a:off x="165099" y="2984502"/>
              <a:ext cx="791990" cy="165100"/>
            </a:xfrm>
            <a:prstGeom prst="rect">
              <a:avLst/>
            </a:prstGeom>
            <a:solidFill>
              <a:srgbClr val="FF0000">
                <a:alpha val="54000"/>
              </a:srgb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5" name="Rectangle 24"/>
            <p:cNvSpPr/>
            <p:nvPr/>
          </p:nvSpPr>
          <p:spPr>
            <a:xfrm>
              <a:off x="165100" y="3155948"/>
              <a:ext cx="791990" cy="165100"/>
            </a:xfrm>
            <a:prstGeom prst="rect">
              <a:avLst/>
            </a:prstGeom>
            <a:solidFill>
              <a:schemeClr val="accent1">
                <a:alpha val="58000"/>
              </a:scheme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6" name="Rectangle 25"/>
            <p:cNvSpPr/>
            <p:nvPr/>
          </p:nvSpPr>
          <p:spPr>
            <a:xfrm>
              <a:off x="165100" y="2819400"/>
              <a:ext cx="791990" cy="165100"/>
            </a:xfrm>
            <a:prstGeom prst="rect">
              <a:avLst/>
            </a:prstGeom>
            <a:solidFill>
              <a:schemeClr val="accent1">
                <a:alpha val="57000"/>
              </a:scheme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28" name="TextBox 27"/>
          <p:cNvSpPr txBox="1"/>
          <p:nvPr/>
        </p:nvSpPr>
        <p:spPr>
          <a:xfrm>
            <a:off x="5029426" y="5872330"/>
            <a:ext cx="3438039" cy="400110"/>
          </a:xfrm>
          <a:prstGeom prst="rect">
            <a:avLst/>
          </a:prstGeom>
          <a:noFill/>
        </p:spPr>
        <p:txBody>
          <a:bodyPr wrap="square" rtlCol="0">
            <a:spAutoFit/>
          </a:bodyPr>
          <a:lstStyle/>
          <a:p>
            <a:pPr algn="ctr"/>
            <a:r>
              <a:rPr lang="en-US" sz="2000" i="1" dirty="0"/>
              <a:t>Random sparse binary images</a:t>
            </a:r>
          </a:p>
        </p:txBody>
      </p:sp>
      <p:sp>
        <p:nvSpPr>
          <p:cNvPr id="29" name="TextBox 28"/>
          <p:cNvSpPr txBox="1"/>
          <p:nvPr/>
        </p:nvSpPr>
        <p:spPr>
          <a:xfrm>
            <a:off x="241300" y="5857949"/>
            <a:ext cx="5253642"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a:solidFill>
                  <a:srgbClr val="FF0000"/>
                </a:solidFill>
              </a:rPr>
              <a:t>2/ White pixels are grouped in strokes</a:t>
            </a:r>
          </a:p>
        </p:txBody>
      </p:sp>
    </p:spTree>
    <p:extLst>
      <p:ext uri="{BB962C8B-B14F-4D97-AF65-F5344CB8AC3E}">
        <p14:creationId xmlns:p14="http://schemas.microsoft.com/office/powerpoint/2010/main" val="125530772"/>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16987</TotalTime>
  <Words>3351</Words>
  <Application>Microsoft Macintosh PowerPoint</Application>
  <PresentationFormat>Affichage à l'écran (4:3)</PresentationFormat>
  <Paragraphs>717</Paragraphs>
  <Slides>62</Slides>
  <Notes>21</Notes>
  <HiddenSlides>0</HiddenSlides>
  <MMClips>2</MMClips>
  <ScaleCrop>false</ScaleCrop>
  <HeadingPairs>
    <vt:vector size="8" baseType="variant">
      <vt:variant>
        <vt:lpstr>Polices utilisées</vt:lpstr>
      </vt:variant>
      <vt:variant>
        <vt:i4>10</vt:i4>
      </vt:variant>
      <vt:variant>
        <vt:lpstr>Thème</vt:lpstr>
      </vt:variant>
      <vt:variant>
        <vt:i4>1</vt:i4>
      </vt:variant>
      <vt:variant>
        <vt:lpstr>Serveurs OLE incorporés</vt:lpstr>
      </vt:variant>
      <vt:variant>
        <vt:i4>2</vt:i4>
      </vt:variant>
      <vt:variant>
        <vt:lpstr>Titres des diapositives</vt:lpstr>
      </vt:variant>
      <vt:variant>
        <vt:i4>62</vt:i4>
      </vt:variant>
    </vt:vector>
  </HeadingPairs>
  <TitlesOfParts>
    <vt:vector size="75" baseType="lpstr">
      <vt:lpstr>Apple Symbols</vt:lpstr>
      <vt:lpstr>Arial</vt:lpstr>
      <vt:lpstr>Calibri</vt:lpstr>
      <vt:lpstr>Lucida Grande</vt:lpstr>
      <vt:lpstr>Mangal</vt:lpstr>
      <vt:lpstr>Math1</vt:lpstr>
      <vt:lpstr>Symbol</vt:lpstr>
      <vt:lpstr>Times New Roman</vt:lpstr>
      <vt:lpstr>Wingdings</vt:lpstr>
      <vt:lpstr>Zapf Dingbats</vt:lpstr>
      <vt:lpstr>Thème Office</vt:lpstr>
      <vt:lpstr>…quation</vt:lpstr>
      <vt:lpstr>Equation</vt:lpstr>
      <vt:lpstr> Restricted Boltzmann Machines: Statistical Physics and applications to  protein sequence  data.  </vt:lpstr>
      <vt:lpstr>Présentation PowerPoint</vt:lpstr>
      <vt:lpstr>Data studied</vt:lpstr>
      <vt:lpstr>Présentation PowerPoint</vt:lpstr>
      <vt:lpstr> Network Architecture </vt:lpstr>
      <vt:lpstr>What distinguishes both images ?</vt:lpstr>
      <vt:lpstr>What distinguishes both images ?</vt:lpstr>
      <vt:lpstr>What distinguishes both images ?</vt:lpstr>
      <vt:lpstr>What distinguishes both images ?</vt:lpstr>
      <vt:lpstr>What distinguishes both images ?</vt:lpstr>
      <vt:lpstr>What distinguishes both images ?</vt:lpstr>
      <vt:lpstr>Can we produce artificial samples ?</vt:lpstr>
      <vt:lpstr>Proteins: from sequence to function</vt:lpstr>
      <vt:lpstr>Proteins: from sequence to function</vt:lpstr>
      <vt:lpstr>Constraints on  protein sequences</vt:lpstr>
      <vt:lpstr>Proteins: from sequence to function</vt:lpstr>
      <vt:lpstr>Proteins: from sequence to function</vt:lpstr>
      <vt:lpstr>Proteins: from sequence to function</vt:lpstr>
      <vt:lpstr>Proteins: from sequence to function</vt:lpstr>
      <vt:lpstr>Feature Extraction from data: Principal Component analysis</vt:lpstr>
      <vt:lpstr>Feature Extraction from data</vt:lpstr>
      <vt:lpstr>Feature Extraction from data</vt:lpstr>
      <vt:lpstr>Feature Extraction from data</vt:lpstr>
      <vt:lpstr>Feature Extraction from data</vt:lpstr>
      <vt:lpstr>Feature Extraction from data</vt:lpstr>
      <vt:lpstr>Feature Extraction from data</vt:lpstr>
      <vt:lpstr>Feature Extraction from data</vt:lpstr>
      <vt:lpstr>Restricted Boltzmann Machines</vt:lpstr>
      <vt:lpstr>Restricted Boltzmann Machines</vt:lpstr>
      <vt:lpstr>Présentation PowerPoint</vt:lpstr>
      <vt:lpstr>Restricted Boltzmann Machines</vt:lpstr>
      <vt:lpstr>Restricted Boltzmann Machines</vt:lpstr>
      <vt:lpstr>Présentation PowerPoint</vt:lpstr>
      <vt:lpstr>Présentation PowerPoint</vt:lpstr>
      <vt:lpstr>Présentation PowerPoint</vt:lpstr>
      <vt:lpstr>Ferromagnetic,  Compositional, and Glassy phases  </vt:lpstr>
      <vt:lpstr>MNIST synthetic digits: Linear vs. ReLU RBMs</vt:lpstr>
      <vt:lpstr>Présentation PowerPoint</vt:lpstr>
      <vt:lpstr>Présentation PowerPoint</vt:lpstr>
      <vt:lpstr>Compositional phase how weights look like?</vt:lpstr>
      <vt:lpstr>Présentation PowerPoint</vt:lpstr>
      <vt:lpstr>Présentation PowerPoint</vt:lpstr>
      <vt:lpstr>Présentation PowerPoint</vt:lpstr>
      <vt:lpstr>Présentation PowerPoint</vt:lpstr>
      <vt:lpstr>Présentation PowerPoint</vt:lpstr>
      <vt:lpstr>Présentation PowerPoint</vt:lpstr>
      <vt:lpstr>MSA statistics reflect constraints</vt:lpstr>
      <vt:lpstr>MSA statistics reflect constraints</vt:lpstr>
      <vt:lpstr>MSA statistics reflect constraints</vt:lpstr>
      <vt:lpstr>From coevolution to structure:  Direct Coupling Analysis</vt:lpstr>
      <vt:lpstr>Présentation PowerPoint</vt:lpstr>
      <vt:lpstr>Présentation PowerPoint</vt:lpstr>
      <vt:lpstr>RBM weights reflect specificity</vt:lpstr>
      <vt:lpstr>RBM weights reflect specificity</vt:lpstr>
      <vt:lpstr>Présentation PowerPoint</vt:lpstr>
      <vt:lpstr>Présentation PowerPoint</vt:lpstr>
      <vt:lpstr>The interpretability-performance trade-off</vt:lpstr>
      <vt:lpstr>The interpretability-performance trade-off</vt:lpstr>
      <vt:lpstr>Présentation PowerPoint</vt:lpstr>
      <vt:lpstr>Artificial Sequence Generation with RBM</vt:lpstr>
      <vt:lpstr>Artificial Sequence Generation with RBM</vt:lpstr>
      <vt:lpstr>Conclusion</vt:lpstr>
    </vt:vector>
  </TitlesOfParts>
  <Company>Ecole Normale Superieure</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Hopfield-Potts model  of protein families</dc:title>
  <dc:creator>Remi Monasson</dc:creator>
  <cp:lastModifiedBy>Microsoft Office User</cp:lastModifiedBy>
  <cp:revision>705</cp:revision>
  <cp:lastPrinted>2018-01-21T17:58:46Z</cp:lastPrinted>
  <dcterms:created xsi:type="dcterms:W3CDTF">2013-07-26T16:23:50Z</dcterms:created>
  <dcterms:modified xsi:type="dcterms:W3CDTF">2020-01-10T09:17:30Z</dcterms:modified>
</cp:coreProperties>
</file>