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69" r:id="rId4"/>
    <p:sldId id="270" r:id="rId5"/>
    <p:sldId id="258" r:id="rId6"/>
    <p:sldId id="259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71" r:id="rId15"/>
    <p:sldId id="272" r:id="rId16"/>
    <p:sldId id="273" r:id="rId17"/>
    <p:sldId id="275" r:id="rId18"/>
    <p:sldId id="276" r:id="rId19"/>
    <p:sldId id="277" r:id="rId20"/>
    <p:sldId id="279" r:id="rId21"/>
    <p:sldId id="280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0843-1F55-7D4A-8398-410209F29FB3}" type="datetimeFigureOut">
              <a:rPr lang="en-US" smtClean="0"/>
              <a:t>3/17/11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735D9-DB63-7C49-8513-C4365A6D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35D9-DB63-7C49-8513-C4365A6D0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</a:t>
            </a:r>
            <a:r>
              <a:rPr lang="en-US" baseline="0" dirty="0" smtClean="0"/>
              <a:t> of the small space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.  Certain question needs to be addressed.  Because of memory requirements on the </a:t>
            </a:r>
            <a:r>
              <a:rPr lang="en-US" baseline="0" dirty="0" err="1" smtClean="0"/>
              <a:t>gpu’s</a:t>
            </a:r>
            <a:r>
              <a:rPr lang="en-US" baseline="0" dirty="0" smtClean="0"/>
              <a:t> if we don’t see a substantial decrease in polynomial order then it might not be worth the effort to read them 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6551-7D30-3744-BBD7-2B1816D78D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Neutral</a:t>
            </a:r>
            <a:r>
              <a:rPr lang="en-US" baseline="0" dirty="0" smtClean="0"/>
              <a:t> particle.  Say H-atom. 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Polarizability is only one </a:t>
            </a:r>
            <a:r>
              <a:rPr lang="en-US" b="1" baseline="0" dirty="0" err="1" smtClean="0"/>
              <a:t>parmetirization</a:t>
            </a:r>
            <a:r>
              <a:rPr lang="en-US" b="1" baseline="0" dirty="0" smtClean="0"/>
              <a:t> there are others which is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A0ABF-B6B4-DC4E-935D-192F3F5C0F1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7DBDCE-F57B-2643-9C6A-8AFE97D00746}" type="datetimeFigureOut">
              <a:rPr lang="en-US" smtClean="0"/>
              <a:t>3/17/11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3E38A6-5099-B14A-9372-CCE69B4CBC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5.gi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973"/>
            <a:ext cx="7772400" cy="2896315"/>
          </a:xfrm>
        </p:spPr>
        <p:txBody>
          <a:bodyPr/>
          <a:lstStyle/>
          <a:p>
            <a:r>
              <a:rPr lang="en-US" sz="5400" dirty="0" smtClean="0"/>
              <a:t>Numerical Implementation of the Overlap Operator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517" y="4484335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Michael Lujan</a:t>
            </a:r>
          </a:p>
          <a:p>
            <a:r>
              <a:rPr lang="en-US" dirty="0" smtClean="0"/>
              <a:t>The George Washington University</a:t>
            </a:r>
          </a:p>
          <a:p>
            <a:r>
              <a:rPr lang="en-US" dirty="0" smtClean="0"/>
              <a:t>Asian School on Lattice Field Theory</a:t>
            </a:r>
          </a:p>
          <a:p>
            <a:r>
              <a:rPr lang="en-US" dirty="0" smtClean="0"/>
              <a:t>March 18,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0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707" y="1219427"/>
            <a:ext cx="6683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GPU 				</a:t>
            </a:r>
            <a:r>
              <a:rPr lang="en-US" sz="3200" dirty="0" smtClean="0"/>
              <a:t> </a:t>
            </a:r>
            <a:r>
              <a:rPr lang="en-US" sz="3200" dirty="0" smtClean="0"/>
              <a:t>	</a:t>
            </a:r>
            <a:r>
              <a:rPr lang="en-US" sz="3200" dirty="0" smtClean="0"/>
              <a:t>      CPU </a:t>
            </a:r>
            <a:endParaRPr lang="en-US" sz="3200" dirty="0" smtClean="0"/>
          </a:p>
          <a:p>
            <a:r>
              <a:rPr lang="en-US" sz="2400" dirty="0" smtClean="0"/>
              <a:t>~ </a:t>
            </a:r>
            <a:r>
              <a:rPr lang="en-US" sz="2400" dirty="0" smtClean="0"/>
              <a:t>64 </a:t>
            </a:r>
            <a:r>
              <a:rPr lang="en-US" sz="2400" dirty="0" smtClean="0"/>
              <a:t>GB</a:t>
            </a:r>
            <a:r>
              <a:rPr lang="en-US" sz="3200" dirty="0"/>
              <a:t>	</a:t>
            </a:r>
            <a:r>
              <a:rPr lang="en-US" sz="3200" dirty="0" smtClean="0"/>
              <a:t>					</a:t>
            </a:r>
            <a:r>
              <a:rPr lang="en-US" sz="3200" dirty="0" smtClean="0"/>
              <a:t>   </a:t>
            </a:r>
            <a:r>
              <a:rPr lang="en-US" sz="2400" dirty="0" smtClean="0"/>
              <a:t>Unlimited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120" y="-120944"/>
            <a:ext cx="8229600" cy="1028039"/>
          </a:xfrm>
        </p:spPr>
        <p:txBody>
          <a:bodyPr/>
          <a:lstStyle/>
          <a:p>
            <a:r>
              <a:rPr lang="en-US" dirty="0" smtClean="0"/>
              <a:t>Memory Issues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7707" y="2766638"/>
            <a:ext cx="519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x64 for 200 vectors </a:t>
            </a:r>
            <a:r>
              <a:rPr lang="en-US" sz="2400" dirty="0" smtClean="0">
                <a:sym typeface="Wingdings"/>
              </a:rPr>
              <a:t> 80 G.B</a:t>
            </a:r>
            <a:r>
              <a:rPr lang="en-US" sz="2400" dirty="0" smtClean="0">
                <a:sym typeface="Wingdings"/>
              </a:rPr>
              <a:t>.</a:t>
            </a:r>
            <a:endParaRPr lang="en-US" sz="2400" dirty="0" smtClean="0">
              <a:sym typeface="Wingdings"/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2461037" y="4162374"/>
            <a:ext cx="6880586" cy="894027"/>
            <a:chOff x="3293966" y="1788848"/>
            <a:chExt cx="5408428" cy="894027"/>
          </a:xfrm>
        </p:grpSpPr>
        <p:sp>
          <p:nvSpPr>
            <p:cNvPr id="7" name="TextBox 6"/>
            <p:cNvSpPr txBox="1"/>
            <p:nvPr/>
          </p:nvSpPr>
          <p:spPr>
            <a:xfrm>
              <a:off x="3391683" y="1788848"/>
              <a:ext cx="2265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GPUs are faster  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93966" y="2313543"/>
              <a:ext cx="5408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dirty="0" smtClean="0"/>
                <a:t>Matrix Vector Multiplication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1160" y="5420187"/>
            <a:ext cx="16421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3.1 ms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56973" y="5480659"/>
            <a:ext cx="20962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54.8 ms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37707" y="3455030"/>
            <a:ext cx="49494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"/>
              </a:rPr>
              <a:t>So?  Just do Everything on CPU?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6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speed up with smearing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38" y="1690688"/>
            <a:ext cx="635000" cy="43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7186" y="1753156"/>
            <a:ext cx="416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Lattice and 60 eigenvectors  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6462" y="2639008"/>
            <a:ext cx="7118350" cy="1101559"/>
            <a:chOff x="96462" y="2639008"/>
            <a:chExt cx="7118350" cy="1101559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62" y="2639008"/>
              <a:ext cx="7118350" cy="5207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33851" y="3278902"/>
              <a:ext cx="1679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  = 130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95479" y="3526932"/>
              <a:ext cx="1332278" cy="16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6462" y="4549227"/>
            <a:ext cx="7329488" cy="1141315"/>
            <a:chOff x="96462" y="4549227"/>
            <a:chExt cx="7329488" cy="1141315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62" y="4549227"/>
              <a:ext cx="7329488" cy="51117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695479" y="5464376"/>
              <a:ext cx="1332278" cy="16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76878" y="5228877"/>
              <a:ext cx="1173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n</a:t>
              </a:r>
              <a:r>
                <a:rPr lang="en-US" sz="2400" dirty="0" smtClean="0"/>
                <a:t>  = 42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18731" y="6032171"/>
            <a:ext cx="514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Overall factor of 3 speedup in this case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390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322"/>
            <a:ext cx="8229600" cy="5862841"/>
          </a:xfrm>
        </p:spPr>
        <p:txBody>
          <a:bodyPr/>
          <a:lstStyle/>
          <a:p>
            <a:r>
              <a:rPr lang="en-US" dirty="0" smtClean="0"/>
              <a:t>To construct overlap</a:t>
            </a:r>
          </a:p>
          <a:p>
            <a:pPr lvl="2"/>
            <a:r>
              <a:rPr lang="en-US" dirty="0" smtClean="0"/>
              <a:t>Smear links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Compute eigenvectors and </a:t>
            </a:r>
            <a:r>
              <a:rPr lang="en-US" dirty="0" err="1" smtClean="0"/>
              <a:t>eigenvalues</a:t>
            </a:r>
            <a:r>
              <a:rPr lang="en-US" dirty="0" smtClean="0"/>
              <a:t> of the small space.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Approximate the remaining large space via </a:t>
            </a:r>
            <a:r>
              <a:rPr lang="en-US" dirty="0" err="1"/>
              <a:t>C</a:t>
            </a:r>
            <a:r>
              <a:rPr lang="en-US" dirty="0" err="1" smtClean="0"/>
              <a:t>hebyshev</a:t>
            </a:r>
            <a:r>
              <a:rPr lang="en-US" dirty="0" smtClean="0"/>
              <a:t> polynomials.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2242696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Another Approximation Scheme is the </a:t>
            </a:r>
            <a:r>
              <a:rPr lang="en-US" sz="2400" b="1" dirty="0" err="1" smtClean="0"/>
              <a:t>Zolotarev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en-US" sz="2400" b="1" dirty="0" smtClean="0"/>
              <a:t>Rational)  Approximation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45789"/>
            <a:ext cx="7178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Needs larger memory ~ 15 additional vectors</a:t>
            </a:r>
          </a:p>
          <a:p>
            <a:endParaRPr lang="en-US" dirty="0" smtClean="0"/>
          </a:p>
          <a:p>
            <a:r>
              <a:rPr lang="en-US" dirty="0" smtClean="0"/>
              <a:t>-&gt; Overall slower than Polynomial approximation</a:t>
            </a:r>
          </a:p>
          <a:p>
            <a:endParaRPr lang="en-US" dirty="0" smtClean="0"/>
          </a:p>
          <a:p>
            <a:r>
              <a:rPr lang="en-US" dirty="0" smtClean="0"/>
              <a:t>-&gt; Can’t estimate how many </a:t>
            </a:r>
            <a:r>
              <a:rPr lang="en-US" dirty="0" err="1" smtClean="0"/>
              <a:t>Hwilson</a:t>
            </a:r>
            <a:r>
              <a:rPr lang="en-US" dirty="0" smtClean="0"/>
              <a:t> eigenvectors are “necessary”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7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_plot_comparis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07" y="820946"/>
            <a:ext cx="6606111" cy="41642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6210852" y="1657398"/>
            <a:ext cx="1332008" cy="805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64089" y="1288066"/>
            <a:ext cx="210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rational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27711" y="4104729"/>
            <a:ext cx="836383" cy="764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02136" y="4745128"/>
            <a:ext cx="145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polynomial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0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 of Overlap</a:t>
            </a:r>
            <a:endParaRPr lang="en-US" dirty="0"/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p:blipFill>
          <a:blip r:embed="rId2"/>
          <a:srcRect t="-47553" b="-47553"/>
          <a:stretch>
            <a:fillRect/>
          </a:stretch>
        </p:blipFill>
        <p:spPr>
          <a:xfrm>
            <a:off x="1045762" y="1342122"/>
            <a:ext cx="1742161" cy="958122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62" y="2519743"/>
            <a:ext cx="2903795" cy="4822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54565" y="3438681"/>
            <a:ext cx="11461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78150" y="3225837"/>
            <a:ext cx="456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Allows us to use multi-shifter cg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7815" y="3756320"/>
            <a:ext cx="744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this form there are two overlap multiplications per cg  iteration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7815" y="4652352"/>
            <a:ext cx="773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can reduce to one if we use </a:t>
            </a:r>
            <a:r>
              <a:rPr lang="en-US" sz="2000" dirty="0" err="1" smtClean="0"/>
              <a:t>milc</a:t>
            </a:r>
            <a:r>
              <a:rPr lang="en-US" sz="2000" dirty="0" smtClean="0"/>
              <a:t> (</a:t>
            </a:r>
            <a:r>
              <a:rPr lang="en-US" sz="2000" dirty="0" err="1" smtClean="0"/>
              <a:t>chiral</a:t>
            </a:r>
            <a:r>
              <a:rPr lang="en-US" sz="2000" dirty="0" smtClean="0"/>
              <a:t>) basis in our calculations.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890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989" y="-166506"/>
            <a:ext cx="686869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Construct </a:t>
            </a:r>
            <a:r>
              <a:rPr lang="en-US" sz="3200" dirty="0" err="1" smtClean="0"/>
              <a:t>Chiral</a:t>
            </a:r>
            <a:r>
              <a:rPr lang="en-US" sz="3200" dirty="0" smtClean="0"/>
              <a:t> Source Vectors</a:t>
            </a:r>
            <a:endParaRPr lang="en-US" sz="32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00" y="1042360"/>
            <a:ext cx="3898900" cy="1244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00" y="2646947"/>
            <a:ext cx="2438400" cy="444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138989" y="2914316"/>
            <a:ext cx="94648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114" y="3489163"/>
            <a:ext cx="744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cg algorithm iterate until convergence ~ 10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~ 10</a:t>
            </a:r>
            <a:r>
              <a:rPr lang="en-US" sz="2000" baseline="30000" dirty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iteartions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1444" y="4184315"/>
            <a:ext cx="350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source vector is not chiral:</a:t>
            </a:r>
            <a:endParaRPr lang="en-US" sz="2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436" y="4170947"/>
            <a:ext cx="5026527" cy="4078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002421" y="4578759"/>
            <a:ext cx="855579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98045" y="4597479"/>
            <a:ext cx="855579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9314" y="5058587"/>
            <a:ext cx="314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source vector is </a:t>
            </a:r>
            <a:r>
              <a:rPr lang="en-US" sz="2000" dirty="0" err="1" smtClean="0"/>
              <a:t>chiral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436" y="5085323"/>
            <a:ext cx="4079778" cy="3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448"/>
          </a:xfrm>
        </p:spPr>
        <p:txBody>
          <a:bodyPr/>
          <a:lstStyle/>
          <a:p>
            <a:r>
              <a:rPr lang="en-US" dirty="0" smtClean="0"/>
              <a:t>Deflation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60" y="1278855"/>
            <a:ext cx="39116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46761"/>
            <a:ext cx="3375055" cy="107714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056719" y="3386478"/>
            <a:ext cx="196205" cy="5593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8817" y="3945852"/>
            <a:ext cx="337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Exactly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2320517"/>
            <a:ext cx="927100" cy="5715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032999" y="3118787"/>
            <a:ext cx="196564" cy="6305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11652" y="3925356"/>
            <a:ext cx="299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C.G.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98925"/>
              </p:ext>
            </p:extLst>
          </p:nvPr>
        </p:nvGraphicFramePr>
        <p:xfrm>
          <a:off x="1912960" y="4825829"/>
          <a:ext cx="5420384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192"/>
                <a:gridCol w="2710192"/>
              </a:tblGrid>
              <a:tr h="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Overlap Iterations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With</a:t>
                      </a:r>
                      <a:r>
                        <a:rPr lang="en-US" b="0" baseline="0" dirty="0" smtClean="0"/>
                        <a:t>out Deflation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  30,000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Deflation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  2,700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7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211"/>
          </a:xfrm>
        </p:spPr>
        <p:txBody>
          <a:bodyPr/>
          <a:lstStyle/>
          <a:p>
            <a:r>
              <a:rPr lang="en-US" dirty="0" smtClean="0"/>
              <a:t>Deflation cont.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93" y="1433985"/>
            <a:ext cx="622300" cy="4699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162203" y="1572292"/>
            <a:ext cx="1466668" cy="13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2962" y="1418867"/>
            <a:ext cx="3477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Very expensive to compute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5393" y="2304563"/>
            <a:ext cx="8321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Cost depends on:  Lattice size, precision, zero modes.</a:t>
            </a:r>
          </a:p>
          <a:p>
            <a:endParaRPr lang="en-US" sz="2000" dirty="0"/>
          </a:p>
          <a:p>
            <a:r>
              <a:rPr lang="en-US" sz="2000" dirty="0" smtClean="0"/>
              <a:t>Spend more iterations on eigenvectors than on a propagator calculation. </a:t>
            </a:r>
          </a:p>
          <a:p>
            <a:endParaRPr lang="en-US" sz="2000" dirty="0"/>
          </a:p>
          <a:p>
            <a:r>
              <a:rPr lang="en-US" sz="2000" dirty="0" smtClean="0"/>
              <a:t>Multiple sources, you’ll usually always win by using deflation.</a:t>
            </a:r>
          </a:p>
          <a:p>
            <a:endParaRPr lang="en-US" sz="2000" dirty="0"/>
          </a:p>
          <a:p>
            <a:r>
              <a:rPr lang="en-US" sz="2000" dirty="0" smtClean="0"/>
              <a:t>Again storing vectors is not trivial. </a:t>
            </a:r>
          </a:p>
          <a:p>
            <a:endParaRPr lang="en-US" sz="2000" dirty="0"/>
          </a:p>
          <a:p>
            <a:r>
              <a:rPr lang="en-US" sz="2000" dirty="0" smtClean="0"/>
              <a:t>          using 100 eigenvectors maybe just as good as 200 eigenvectors?  </a:t>
            </a:r>
          </a:p>
        </p:txBody>
      </p:sp>
    </p:spTree>
    <p:extLst>
      <p:ext uri="{BB962C8B-B14F-4D97-AF65-F5344CB8AC3E}">
        <p14:creationId xmlns:p14="http://schemas.microsoft.com/office/powerpoint/2010/main" val="167812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3630"/>
          </a:xfrm>
        </p:spPr>
        <p:txBody>
          <a:bodyPr/>
          <a:lstStyle/>
          <a:p>
            <a:r>
              <a:rPr lang="en-US" dirty="0" smtClean="0"/>
              <a:t>Sum It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compute propagators with overlap</a:t>
            </a:r>
          </a:p>
          <a:p>
            <a:endParaRPr lang="en-US" dirty="0"/>
          </a:p>
          <a:p>
            <a:r>
              <a:rPr lang="en-US" dirty="0" smtClean="0"/>
              <a:t>Use a Polynomial approximation to get </a:t>
            </a:r>
            <a:r>
              <a:rPr lang="en-US" dirty="0" err="1" smtClean="0"/>
              <a:t>D_ov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a C.G. to get the inverse times vector</a:t>
            </a:r>
          </a:p>
          <a:p>
            <a:endParaRPr lang="en-US" dirty="0"/>
          </a:p>
          <a:p>
            <a:r>
              <a:rPr lang="en-US" dirty="0" smtClean="0"/>
              <a:t>Use low mode projection and deflation to speed up the calculations</a:t>
            </a:r>
          </a:p>
        </p:txBody>
      </p:sp>
    </p:spTree>
    <p:extLst>
      <p:ext uri="{BB962C8B-B14F-4D97-AF65-F5344CB8AC3E}">
        <p14:creationId xmlns:p14="http://schemas.microsoft.com/office/powerpoint/2010/main" val="282168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8511"/>
          </a:xfrm>
        </p:spPr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Overlap onto the GPU. We’ve faced memory challenges and data storage issues.</a:t>
            </a:r>
          </a:p>
          <a:p>
            <a:endParaRPr lang="en-US" dirty="0"/>
          </a:p>
          <a:p>
            <a:r>
              <a:rPr lang="en-US" dirty="0" smtClean="0"/>
              <a:t>I use overlap for my research project, which is computing electric </a:t>
            </a:r>
            <a:r>
              <a:rPr lang="en-US" dirty="0" err="1" smtClean="0"/>
              <a:t>polarizabilities</a:t>
            </a:r>
            <a:r>
              <a:rPr lang="en-US" dirty="0" smtClean="0"/>
              <a:t> in lattice QCD</a:t>
            </a:r>
          </a:p>
          <a:p>
            <a:endParaRPr lang="en-US" dirty="0"/>
          </a:p>
          <a:p>
            <a:r>
              <a:rPr lang="en-US" dirty="0" smtClean="0"/>
              <a:t>I’ve used it for computing Delta Mix on DWF and Overlap.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8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7714"/>
            <a:ext cx="8229600" cy="1600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Approximating the Overlap Operator</a:t>
            </a:r>
          </a:p>
          <a:p>
            <a:pPr lvl="1"/>
            <a:r>
              <a:rPr lang="en-US" dirty="0" smtClean="0"/>
              <a:t>Polynomial Approximation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Mode Projection for Sign Function</a:t>
            </a:r>
          </a:p>
          <a:p>
            <a:endParaRPr lang="en-US" dirty="0" smtClean="0"/>
          </a:p>
          <a:p>
            <a:r>
              <a:rPr lang="en-US" dirty="0" smtClean="0"/>
              <a:t>Smearing effects</a:t>
            </a:r>
          </a:p>
          <a:p>
            <a:endParaRPr lang="en-US" dirty="0"/>
          </a:p>
          <a:p>
            <a:r>
              <a:rPr lang="en-US" dirty="0" smtClean="0"/>
              <a:t>Inverting Overlap</a:t>
            </a:r>
          </a:p>
          <a:p>
            <a:endParaRPr lang="en-US" dirty="0"/>
          </a:p>
          <a:p>
            <a:r>
              <a:rPr lang="en-US" dirty="0" smtClean="0"/>
              <a:t>Timings</a:t>
            </a:r>
          </a:p>
        </p:txBody>
      </p:sp>
    </p:spTree>
    <p:extLst>
      <p:ext uri="{BB962C8B-B14F-4D97-AF65-F5344CB8AC3E}">
        <p14:creationId xmlns:p14="http://schemas.microsoft.com/office/powerpoint/2010/main" val="285696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5974"/>
            <a:ext cx="8229600" cy="16002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4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16916"/>
            <a:ext cx="7498080" cy="738244"/>
          </a:xfrm>
        </p:spPr>
        <p:txBody>
          <a:bodyPr>
            <a:noAutofit/>
          </a:bodyPr>
          <a:lstStyle/>
          <a:p>
            <a:r>
              <a:rPr lang="en-US" sz="4400" dirty="0" smtClean="0"/>
              <a:t>Quantum Mechanical Example</a:t>
            </a:r>
            <a:endParaRPr lang="en-US" sz="4400" dirty="0"/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2555459" y="3441262"/>
            <a:ext cx="4120211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08100" y="1379568"/>
            <a:ext cx="7465763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fera_linii_subtir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450" y="1381157"/>
            <a:ext cx="2790417" cy="1993154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2050683" y="1791540"/>
            <a:ext cx="1069187" cy="1015241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79" y="2985938"/>
            <a:ext cx="3080268" cy="65299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983742" y="4073316"/>
            <a:ext cx="2753799" cy="307777"/>
            <a:chOff x="983742" y="3483714"/>
            <a:chExt cx="2753799" cy="307777"/>
          </a:xfrm>
        </p:grpSpPr>
        <p:grpSp>
          <p:nvGrpSpPr>
            <p:cNvPr id="6" name="Group 31"/>
            <p:cNvGrpSpPr/>
            <p:nvPr/>
          </p:nvGrpSpPr>
          <p:grpSpPr>
            <a:xfrm>
              <a:off x="983742" y="3483714"/>
              <a:ext cx="2304090" cy="307777"/>
              <a:chOff x="983742" y="3483714"/>
              <a:chExt cx="2304090" cy="307777"/>
            </a:xfrm>
          </p:grpSpPr>
          <p:sp>
            <p:nvSpPr>
              <p:cNvPr id="68" name="Right Arrow 67"/>
              <p:cNvSpPr/>
              <p:nvPr/>
            </p:nvSpPr>
            <p:spPr>
              <a:xfrm>
                <a:off x="2668354" y="3605613"/>
                <a:ext cx="619478" cy="154896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983742" y="3483714"/>
                <a:ext cx="1591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urier"/>
                    <a:cs typeface="Courier"/>
                  </a:rPr>
                  <a:t>Ground state</a:t>
                </a:r>
                <a:endParaRPr lang="en-US" sz="1400" dirty="0">
                  <a:latin typeface="Courier"/>
                  <a:cs typeface="Courier"/>
                </a:endParaRPr>
              </a:p>
            </p:txBody>
          </p:sp>
        </p:grp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6633" y="3560257"/>
              <a:ext cx="290908" cy="231234"/>
            </a:xfrm>
            <a:prstGeom prst="rect">
              <a:avLst/>
            </a:prstGeom>
          </p:spPr>
        </p:pic>
      </p:grp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479" y="3484030"/>
            <a:ext cx="2835070" cy="74216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208100" y="5437819"/>
            <a:ext cx="7465763" cy="1176055"/>
            <a:chOff x="1208100" y="4879197"/>
            <a:chExt cx="7465763" cy="1176055"/>
          </a:xfrm>
        </p:grpSpPr>
        <p:grpSp>
          <p:nvGrpSpPr>
            <p:cNvPr id="5" name="Group 35"/>
            <p:cNvGrpSpPr/>
            <p:nvPr/>
          </p:nvGrpSpPr>
          <p:grpSpPr>
            <a:xfrm>
              <a:off x="1208100" y="4879197"/>
              <a:ext cx="7465763" cy="1176055"/>
              <a:chOff x="1208100" y="4910177"/>
              <a:chExt cx="7465763" cy="117605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062216" y="5070569"/>
                <a:ext cx="44296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An external electric field changes the energy.  We want to calculate this energy or mass shift.</a:t>
                </a:r>
                <a:endParaRPr lang="en-US" sz="2000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208100" y="4910177"/>
                <a:ext cx="7465763" cy="158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47038" y="5148019"/>
              <a:ext cx="2374394" cy="71135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646538" y="4334623"/>
            <a:ext cx="3805912" cy="307777"/>
            <a:chOff x="4646538" y="3745021"/>
            <a:chExt cx="3805912" cy="307777"/>
          </a:xfrm>
        </p:grpSpPr>
        <p:grpSp>
          <p:nvGrpSpPr>
            <p:cNvPr id="3" name="Group 33"/>
            <p:cNvGrpSpPr/>
            <p:nvPr/>
          </p:nvGrpSpPr>
          <p:grpSpPr>
            <a:xfrm>
              <a:off x="4646538" y="3745021"/>
              <a:ext cx="1748880" cy="307777"/>
              <a:chOff x="4646538" y="3745021"/>
              <a:chExt cx="1748880" cy="307777"/>
            </a:xfrm>
          </p:grpSpPr>
          <p:sp>
            <p:nvSpPr>
              <p:cNvPr id="84" name="Right Arrow 83"/>
              <p:cNvSpPr/>
              <p:nvPr/>
            </p:nvSpPr>
            <p:spPr>
              <a:xfrm>
                <a:off x="5775940" y="3868941"/>
                <a:ext cx="619478" cy="154896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646538" y="3745021"/>
                <a:ext cx="11013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urier"/>
                    <a:cs typeface="Courier"/>
                  </a:rPr>
                  <a:t>1</a:t>
                </a:r>
                <a:r>
                  <a:rPr lang="en-US" sz="1400" baseline="30000" dirty="0" smtClean="0">
                    <a:latin typeface="Courier"/>
                    <a:cs typeface="Courier"/>
                  </a:rPr>
                  <a:t>st</a:t>
                </a:r>
                <a:r>
                  <a:rPr lang="en-US" sz="1400" dirty="0" smtClean="0">
                    <a:latin typeface="Courier"/>
                    <a:cs typeface="Courier"/>
                  </a:rPr>
                  <a:t> order</a:t>
                </a:r>
                <a:endParaRPr lang="en-US" sz="1400" dirty="0">
                  <a:latin typeface="Courier"/>
                  <a:cs typeface="Courier"/>
                </a:endParaRPr>
              </a:p>
            </p:txBody>
          </p:sp>
        </p:grpSp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72304" y="3760897"/>
              <a:ext cx="1880146" cy="279032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675033" y="4877078"/>
            <a:ext cx="4336095" cy="521042"/>
            <a:chOff x="4675033" y="4287476"/>
            <a:chExt cx="4336095" cy="521042"/>
          </a:xfrm>
        </p:grpSpPr>
        <p:grpSp>
          <p:nvGrpSpPr>
            <p:cNvPr id="4" name="Group 34"/>
            <p:cNvGrpSpPr/>
            <p:nvPr/>
          </p:nvGrpSpPr>
          <p:grpSpPr>
            <a:xfrm>
              <a:off x="4675033" y="4315651"/>
              <a:ext cx="1764369" cy="307777"/>
              <a:chOff x="4675033" y="4315651"/>
              <a:chExt cx="1764369" cy="307777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4675033" y="4315651"/>
                <a:ext cx="13540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urier"/>
                    <a:cs typeface="Courier"/>
                  </a:rPr>
                  <a:t>2</a:t>
                </a:r>
                <a:r>
                  <a:rPr lang="en-US" sz="1400" baseline="30000" dirty="0" smtClean="0">
                    <a:latin typeface="Courier"/>
                    <a:cs typeface="Courier"/>
                  </a:rPr>
                  <a:t>nd</a:t>
                </a:r>
                <a:r>
                  <a:rPr lang="en-US" sz="1400" dirty="0" smtClean="0">
                    <a:latin typeface="Courier"/>
                    <a:cs typeface="Courier"/>
                  </a:rPr>
                  <a:t> order</a:t>
                </a:r>
                <a:endParaRPr lang="en-US" sz="1400" dirty="0">
                  <a:latin typeface="Courier"/>
                  <a:cs typeface="Courier"/>
                </a:endParaRPr>
              </a:p>
            </p:txBody>
          </p:sp>
          <p:sp>
            <p:nvSpPr>
              <p:cNvPr id="88" name="Right Arrow 87"/>
              <p:cNvSpPr/>
              <p:nvPr/>
            </p:nvSpPr>
            <p:spPr>
              <a:xfrm>
                <a:off x="5819924" y="4439571"/>
                <a:ext cx="619478" cy="154896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72304" y="4287476"/>
              <a:ext cx="2438824" cy="52104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0045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201"/>
          </a:xfrm>
        </p:spPr>
        <p:txBody>
          <a:bodyPr/>
          <a:lstStyle/>
          <a:p>
            <a:r>
              <a:rPr lang="en-US" sz="3200" dirty="0" smtClean="0"/>
              <a:t>Some Results For </a:t>
            </a:r>
            <a:r>
              <a:rPr lang="en-US" sz="3200" dirty="0" err="1" smtClean="0"/>
              <a:t>Polarizability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19247" y="5714685"/>
            <a:ext cx="503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Polarizability</a:t>
            </a:r>
            <a:r>
              <a:rPr lang="en-US" sz="2400" dirty="0" smtClean="0"/>
              <a:t> =  0.62(5)*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fm</a:t>
            </a:r>
            <a:r>
              <a:rPr lang="en-US" sz="2400" baseline="30000" dirty="0" smtClean="0"/>
              <a:t>3</a:t>
            </a:r>
            <a:endParaRPr lang="en-US" sz="2400" dirty="0"/>
          </a:p>
        </p:txBody>
      </p:sp>
      <p:pic>
        <p:nvPicPr>
          <p:cNvPr id="10" name="Picture 9" descr="elec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4" y="878229"/>
            <a:ext cx="7396878" cy="47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3850" y="604730"/>
            <a:ext cx="6875620" cy="533400"/>
            <a:chOff x="483850" y="604730"/>
            <a:chExt cx="6875620" cy="533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5170" y="604730"/>
              <a:ext cx="2654300" cy="533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83850" y="619849"/>
              <a:ext cx="3795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Compute Correlation Functions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9938" y="1741195"/>
            <a:ext cx="5654992" cy="1047599"/>
            <a:chOff x="619938" y="1967965"/>
            <a:chExt cx="5654992" cy="10475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170" y="1967965"/>
              <a:ext cx="812800" cy="520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50176" y="2101432"/>
              <a:ext cx="2252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Propagator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9938" y="2615454"/>
              <a:ext cx="565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Cannot store the inverse matrix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9700" y="3474354"/>
            <a:ext cx="6084548" cy="462578"/>
            <a:chOff x="589700" y="3474354"/>
            <a:chExt cx="6084548" cy="4625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4148" y="3474354"/>
              <a:ext cx="2070100" cy="431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9700" y="3536822"/>
              <a:ext cx="3689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Solve the point to all problem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9700" y="4663446"/>
            <a:ext cx="544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Iterative methods: e.g. Conjugant Gradient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231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5879" y="5635576"/>
            <a:ext cx="591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Need a fast and optimal overlap construction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138857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[x] = </a:t>
            </a:r>
            <a:r>
              <a:rPr lang="en-US" dirty="0" err="1"/>
              <a:t>conjgrad</a:t>
            </a:r>
            <a:r>
              <a:rPr lang="en-US" dirty="0"/>
              <a:t>(</a:t>
            </a:r>
            <a:r>
              <a:rPr lang="en-US" dirty="0" err="1"/>
              <a:t>A,b,x</a:t>
            </a:r>
            <a:r>
              <a:rPr lang="en-US" dirty="0"/>
              <a:t>)</a:t>
            </a:r>
          </a:p>
          <a:p>
            <a:r>
              <a:rPr lang="en-US" dirty="0"/>
              <a:t>    r=b-A*x;</a:t>
            </a:r>
          </a:p>
          <a:p>
            <a:r>
              <a:rPr lang="en-US" dirty="0"/>
              <a:t>    p=r;</a:t>
            </a:r>
          </a:p>
          <a:p>
            <a:r>
              <a:rPr lang="tr-TR" dirty="0"/>
              <a:t>    </a:t>
            </a:r>
            <a:r>
              <a:rPr lang="tr-TR" dirty="0" err="1"/>
              <a:t>rsold</a:t>
            </a:r>
            <a:r>
              <a:rPr lang="tr-TR" dirty="0"/>
              <a:t>=r'*r;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for </a:t>
            </a:r>
            <a:r>
              <a:rPr lang="en-US" dirty="0" err="1"/>
              <a:t>i</a:t>
            </a:r>
            <a:r>
              <a:rPr lang="en-US" dirty="0"/>
              <a:t>=1:size(A)(1)</a:t>
            </a:r>
          </a:p>
          <a:p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     </a:t>
            </a:r>
            <a:r>
              <a:rPr lang="en-US" b="1" dirty="0" err="1">
                <a:solidFill>
                  <a:srgbClr val="FF0000"/>
                </a:solidFill>
              </a:rPr>
              <a:t>Ap</a:t>
            </a:r>
            <a:r>
              <a:rPr lang="en-US" b="1" dirty="0">
                <a:solidFill>
                  <a:srgbClr val="FF0000"/>
                </a:solidFill>
              </a:rPr>
              <a:t>=A*p;</a:t>
            </a:r>
          </a:p>
          <a:p>
            <a:r>
              <a:rPr lang="fr-FR" dirty="0"/>
              <a:t>        alpha=</a:t>
            </a:r>
            <a:r>
              <a:rPr lang="fr-FR" dirty="0" err="1"/>
              <a:t>rsold</a:t>
            </a:r>
            <a:r>
              <a:rPr lang="fr-FR" dirty="0"/>
              <a:t>/(p'*</a:t>
            </a:r>
            <a:r>
              <a:rPr lang="fr-FR" dirty="0" err="1"/>
              <a:t>Ap</a:t>
            </a:r>
            <a:r>
              <a:rPr lang="fr-FR" dirty="0"/>
              <a:t>);</a:t>
            </a:r>
          </a:p>
          <a:p>
            <a:r>
              <a:rPr lang="en-US" dirty="0"/>
              <a:t>        x=</a:t>
            </a:r>
            <a:r>
              <a:rPr lang="en-US" dirty="0" err="1"/>
              <a:t>x+alpha</a:t>
            </a:r>
            <a:r>
              <a:rPr lang="en-US" dirty="0"/>
              <a:t>*p;</a:t>
            </a:r>
          </a:p>
          <a:p>
            <a:r>
              <a:rPr lang="en-US" dirty="0"/>
              <a:t>        r=r-alpha*</a:t>
            </a:r>
            <a:r>
              <a:rPr lang="en-US" dirty="0" err="1"/>
              <a:t>Ap</a:t>
            </a:r>
            <a:r>
              <a:rPr lang="en-US" dirty="0"/>
              <a:t>;</a:t>
            </a:r>
          </a:p>
          <a:p>
            <a:r>
              <a:rPr lang="en-US" dirty="0"/>
              <a:t>        </a:t>
            </a:r>
            <a:r>
              <a:rPr lang="en-US" dirty="0" err="1"/>
              <a:t>rsnew</a:t>
            </a:r>
            <a:r>
              <a:rPr lang="en-US" dirty="0"/>
              <a:t>=r'*r;</a:t>
            </a:r>
          </a:p>
          <a:p>
            <a:r>
              <a:rPr lang="en-US" dirty="0"/>
              <a:t>        if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rsnew</a:t>
            </a:r>
            <a:r>
              <a:rPr lang="en-US" dirty="0"/>
              <a:t>)&lt;1e-10</a:t>
            </a:r>
          </a:p>
          <a:p>
            <a:r>
              <a:rPr lang="en-US" dirty="0"/>
              <a:t>              break;</a:t>
            </a:r>
          </a:p>
          <a:p>
            <a:r>
              <a:rPr lang="en-US" dirty="0"/>
              <a:t>        end</a:t>
            </a:r>
          </a:p>
          <a:p>
            <a:r>
              <a:rPr lang="en-US" dirty="0"/>
              <a:t>        p=</a:t>
            </a:r>
            <a:r>
              <a:rPr lang="en-US" dirty="0" err="1"/>
              <a:t>r+rsnew</a:t>
            </a:r>
            <a:r>
              <a:rPr lang="en-US" dirty="0"/>
              <a:t>/</a:t>
            </a:r>
            <a:r>
              <a:rPr lang="en-US" dirty="0" err="1"/>
              <a:t>rsold</a:t>
            </a:r>
            <a:r>
              <a:rPr lang="en-US" dirty="0"/>
              <a:t>*p;</a:t>
            </a:r>
          </a:p>
          <a:p>
            <a:r>
              <a:rPr lang="en-US" dirty="0"/>
              <a:t>        </a:t>
            </a:r>
            <a:r>
              <a:rPr lang="en-US" dirty="0" err="1"/>
              <a:t>rsold</a:t>
            </a:r>
            <a:r>
              <a:rPr lang="en-US" dirty="0"/>
              <a:t>=</a:t>
            </a:r>
            <a:r>
              <a:rPr lang="en-US" dirty="0" err="1"/>
              <a:t>rsnew</a:t>
            </a:r>
            <a:r>
              <a:rPr lang="en-US" dirty="0"/>
              <a:t>;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end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587631" y="1904895"/>
            <a:ext cx="1088662" cy="166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2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558" y="345476"/>
            <a:ext cx="3505200" cy="469900"/>
          </a:xfrm>
          <a:prstGeom prst="rect">
            <a:avLst/>
          </a:prstGeom>
        </p:spPr>
      </p:pic>
      <p:pic>
        <p:nvPicPr>
          <p:cNvPr id="12" name="Picture 11" descr="true_sign_funct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55" y="2001229"/>
            <a:ext cx="4574084" cy="3061685"/>
          </a:xfrm>
          <a:prstGeom prst="rect">
            <a:avLst/>
          </a:prstGeom>
        </p:spPr>
      </p:pic>
      <p:pic>
        <p:nvPicPr>
          <p:cNvPr id="13" name="Picture 12" descr="approximat_sign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62" y="2016347"/>
            <a:ext cx="4508500" cy="297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90" y="1358397"/>
            <a:ext cx="901700" cy="469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8831" y="1388633"/>
            <a:ext cx="58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sign function. </a:t>
            </a:r>
            <a:r>
              <a:rPr lang="en-US" dirty="0"/>
              <a:t>C</a:t>
            </a:r>
            <a:r>
              <a:rPr lang="en-US" dirty="0" smtClean="0"/>
              <a:t>annot be computed exactly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11345" y="5093150"/>
            <a:ext cx="329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Polynomial Approximation</a:t>
            </a:r>
          </a:p>
          <a:p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6313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915" y="398812"/>
            <a:ext cx="734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Polynomial Approximation:</a:t>
            </a:r>
          </a:p>
          <a:p>
            <a:r>
              <a:rPr lang="en-US" sz="2400" dirty="0" smtClean="0"/>
              <a:t>      </a:t>
            </a:r>
            <a:r>
              <a:rPr lang="en-US" sz="2400" dirty="0"/>
              <a:t>*</a:t>
            </a:r>
            <a:r>
              <a:rPr lang="en-US" sz="2400" dirty="0" smtClean="0"/>
              <a:t> We use </a:t>
            </a:r>
            <a:r>
              <a:rPr lang="en-US" sz="2400" dirty="0" err="1" smtClean="0"/>
              <a:t>Chebyshev</a:t>
            </a:r>
            <a:r>
              <a:rPr lang="en-US" sz="2400" dirty="0" smtClean="0"/>
              <a:t> Polynomials as a basis.</a:t>
            </a:r>
            <a:endParaRPr lang="en-US" sz="24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75" y="1517546"/>
            <a:ext cx="2724279" cy="935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53" y="3025730"/>
            <a:ext cx="3048962" cy="4883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798" y="2844314"/>
            <a:ext cx="1526840" cy="8071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4331" y="4323809"/>
            <a:ext cx="672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Larger n, better approximation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09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20" y="-196534"/>
            <a:ext cx="7087829" cy="952444"/>
          </a:xfrm>
        </p:spPr>
        <p:txBody>
          <a:bodyPr/>
          <a:lstStyle/>
          <a:p>
            <a:r>
              <a:rPr lang="en-US" dirty="0" smtClean="0"/>
              <a:t>Low Mode Projection</a:t>
            </a:r>
            <a:endParaRPr lang="en-US" dirty="0"/>
          </a:p>
        </p:txBody>
      </p:sp>
      <p:pic>
        <p:nvPicPr>
          <p:cNvPr id="5" name="Picture 4" descr="0.01sig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007" y="685318"/>
            <a:ext cx="4616690" cy="2857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00" y="5737279"/>
            <a:ext cx="41021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400" y="4458861"/>
            <a:ext cx="4723129" cy="1158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477" y="3792427"/>
            <a:ext cx="444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8" y="716291"/>
            <a:ext cx="2724279" cy="935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29" y="727968"/>
            <a:ext cx="2084223" cy="923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653" y="2071195"/>
            <a:ext cx="821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larger the max eigenvalue in the  small space the smaller n</a:t>
            </a:r>
          </a:p>
          <a:p>
            <a:r>
              <a:rPr lang="en-US" b="1" dirty="0" smtClean="0">
                <a:sym typeface="Wingdings"/>
              </a:rPr>
              <a:t> Leading to smaller order of the polynomial needed to give a certain approximations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10" y="3060308"/>
            <a:ext cx="3505100" cy="418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985" y="4169380"/>
            <a:ext cx="634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more eigenvectors of H is always better ??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576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wilson_eval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436" y="24088"/>
            <a:ext cx="5542162" cy="3417452"/>
          </a:xfrm>
          <a:prstGeom prst="rect">
            <a:avLst/>
          </a:prstGeom>
        </p:spPr>
      </p:pic>
      <p:pic>
        <p:nvPicPr>
          <p:cNvPr id="3" name="Picture 2" descr="hwilson_eval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84" y="3254352"/>
            <a:ext cx="5359400" cy="34290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08" y="551503"/>
            <a:ext cx="1676400" cy="431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21308" y="5886030"/>
            <a:ext cx="3767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419" y="5236299"/>
            <a:ext cx="3083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enough?</a:t>
            </a:r>
          </a:p>
          <a:p>
            <a:endParaRPr lang="en-US" dirty="0" smtClean="0"/>
          </a:p>
          <a:p>
            <a:r>
              <a:rPr lang="en-US" dirty="0" smtClean="0"/>
              <a:t>-&gt; Half the memory storage and only 15 % slow down in computation.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8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0.6|8.9|5.5|3.8|8.5|6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2205</TotalTime>
  <Words>734</Words>
  <Application>Microsoft Macintosh PowerPoint</Application>
  <PresentationFormat>On-screen Show (4:3)</PresentationFormat>
  <Paragraphs>137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Numerical Implementation of the Overlap Operator</vt:lpstr>
      <vt:lpstr>Outline</vt:lpstr>
      <vt:lpstr>PowerPoint Presentation</vt:lpstr>
      <vt:lpstr>PowerPoint Presentation</vt:lpstr>
      <vt:lpstr>PowerPoint Presentation</vt:lpstr>
      <vt:lpstr>PowerPoint Presentation</vt:lpstr>
      <vt:lpstr>Low Mode Projection</vt:lpstr>
      <vt:lpstr>PowerPoint Presentation</vt:lpstr>
      <vt:lpstr>PowerPoint Presentation</vt:lpstr>
      <vt:lpstr>Memory Issues</vt:lpstr>
      <vt:lpstr>Improve speed up with smearing</vt:lpstr>
      <vt:lpstr>PowerPoint Presentation</vt:lpstr>
      <vt:lpstr>PowerPoint Presentation</vt:lpstr>
      <vt:lpstr>Inversion of Overlap</vt:lpstr>
      <vt:lpstr>Construct Chiral Source Vectors</vt:lpstr>
      <vt:lpstr>Deflation</vt:lpstr>
      <vt:lpstr>Deflation cont. </vt:lpstr>
      <vt:lpstr>Sum It Up</vt:lpstr>
      <vt:lpstr>Projects</vt:lpstr>
      <vt:lpstr>Extra Slides</vt:lpstr>
      <vt:lpstr>Quantum Mechanical Example</vt:lpstr>
      <vt:lpstr>Some Results For Polarizability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 Lujan</dc:creator>
  <cp:lastModifiedBy>Michael  Lujan</cp:lastModifiedBy>
  <cp:revision>43</cp:revision>
  <dcterms:created xsi:type="dcterms:W3CDTF">2011-03-16T04:08:36Z</dcterms:created>
  <dcterms:modified xsi:type="dcterms:W3CDTF">2011-03-18T05:21:05Z</dcterms:modified>
</cp:coreProperties>
</file>