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683" r:id="rId2"/>
    <p:sldId id="711" r:id="rId3"/>
    <p:sldId id="703" r:id="rId4"/>
    <p:sldId id="603" r:id="rId5"/>
    <p:sldId id="581" r:id="rId6"/>
    <p:sldId id="582" r:id="rId7"/>
    <p:sldId id="597" r:id="rId8"/>
    <p:sldId id="583" r:id="rId9"/>
    <p:sldId id="584" r:id="rId10"/>
    <p:sldId id="704" r:id="rId11"/>
    <p:sldId id="620" r:id="rId12"/>
    <p:sldId id="706" r:id="rId13"/>
    <p:sldId id="588" r:id="rId14"/>
    <p:sldId id="598" r:id="rId15"/>
    <p:sldId id="614" r:id="rId16"/>
    <p:sldId id="601" r:id="rId17"/>
    <p:sldId id="616" r:id="rId18"/>
    <p:sldId id="617" r:id="rId19"/>
    <p:sldId id="700" r:id="rId20"/>
    <p:sldId id="693" r:id="rId21"/>
    <p:sldId id="694" r:id="rId22"/>
    <p:sldId id="695" r:id="rId23"/>
    <p:sldId id="701" r:id="rId24"/>
    <p:sldId id="702" r:id="rId25"/>
    <p:sldId id="697" r:id="rId26"/>
    <p:sldId id="698" r:id="rId27"/>
    <p:sldId id="705" r:id="rId28"/>
    <p:sldId id="707" r:id="rId29"/>
    <p:sldId id="708" r:id="rId30"/>
    <p:sldId id="690" r:id="rId31"/>
    <p:sldId id="684" r:id="rId32"/>
    <p:sldId id="686" r:id="rId33"/>
    <p:sldId id="685" r:id="rId34"/>
    <p:sldId id="687" r:id="rId35"/>
    <p:sldId id="688" r:id="rId36"/>
    <p:sldId id="689" r:id="rId37"/>
    <p:sldId id="710" r:id="rId38"/>
    <p:sldId id="709" r:id="rId39"/>
    <p:sldId id="712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3750"/>
  </p:normalViewPr>
  <p:slideViewPr>
    <p:cSldViewPr>
      <p:cViewPr varScale="1">
        <p:scale>
          <a:sx n="106" d="100"/>
          <a:sy n="106" d="100"/>
        </p:scale>
        <p:origin x="1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F49C6E-0565-0140-95DE-2C422F817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35FAA-F0D9-4D4B-A395-056EB5F93E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442D3220-DADB-5C46-A4F4-D21A77A46F26}" type="datetimeFigureOut">
              <a:rPr lang="en-US"/>
              <a:pPr>
                <a:defRPr/>
              </a:pPr>
              <a:t>1/30/20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3FE64-DE38-334C-8C82-1422C457AB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96F50F-BEFA-6F41-AD98-41C5406E8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9CB5E5AC-41B5-CD48-9E59-C58F3868F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68A609-4173-8A47-9C4B-CB6DC66090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1EE40-5027-4C42-BDEC-50310D0C4F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9484DE95-2B65-944F-A2C3-F0112928DAC8}" type="datetime1">
              <a:rPr lang="en-US" altLang="x-none"/>
              <a:pPr>
                <a:defRPr/>
              </a:pPr>
              <a:t>1/30/20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11E550-4FF2-D646-A9AB-F06AB0C25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A3C9FD5-CB80-574E-9755-72CA1057C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altLang="x-none" noProof="0"/>
              <a:t>Click to edit Master text styles</a:t>
            </a:r>
          </a:p>
          <a:p>
            <a:pPr lvl="1"/>
            <a:r>
              <a:rPr lang="de-AT" altLang="x-none" noProof="0"/>
              <a:t>Second level</a:t>
            </a:r>
          </a:p>
          <a:p>
            <a:pPr lvl="2"/>
            <a:r>
              <a:rPr lang="de-AT" altLang="x-none" noProof="0"/>
              <a:t>Third level</a:t>
            </a:r>
          </a:p>
          <a:p>
            <a:pPr lvl="3"/>
            <a:r>
              <a:rPr lang="de-AT" altLang="x-none" noProof="0"/>
              <a:t>Fourth level</a:t>
            </a:r>
          </a:p>
          <a:p>
            <a:pPr lvl="4"/>
            <a:r>
              <a:rPr lang="de-AT" altLang="x-none" noProof="0"/>
              <a:t>Fifth level</a:t>
            </a:r>
            <a:endParaRPr lang="en-US" altLang="x-non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2C6C8-0CA5-3B41-8F1E-216B3CEF26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9A8DE-0ECA-8A42-B103-116B8C977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00C55CA6-1953-2543-A4E0-BF40A20D8AC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55CA6-1953-2543-A4E0-BF40A20D8AC9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6161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AT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3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076450" cy="6477000"/>
          </a:xfrm>
        </p:spPr>
        <p:txBody>
          <a:bodyPr vert="eaVert"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1" y="0"/>
            <a:ext cx="6076950" cy="6477000"/>
          </a:xfrm>
        </p:spPr>
        <p:txBody>
          <a:bodyPr vert="eaVert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2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366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0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6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79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47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3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0A8FBC2-04C2-4E41-BE9B-D8CEC3B59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608EA0-0428-7D47-9067-6F3AB5B61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2804" y="1456928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/>
              <a:t>Mastertextformat</a:t>
            </a:r>
            <a:r>
              <a:rPr lang="en-US" altLang="en-US" dirty="0"/>
              <a:t> </a:t>
            </a:r>
            <a:r>
              <a:rPr lang="en-US" altLang="en-US" dirty="0" err="1"/>
              <a:t>bearbeiten</a:t>
            </a:r>
            <a:endParaRPr lang="en-US" altLang="en-US" dirty="0"/>
          </a:p>
          <a:p>
            <a:pPr lvl="1"/>
            <a:r>
              <a:rPr lang="en-US" altLang="en-US" dirty="0" err="1"/>
              <a:t>Zweite</a:t>
            </a:r>
            <a:r>
              <a:rPr lang="en-US" altLang="en-US" dirty="0"/>
              <a:t> </a:t>
            </a:r>
            <a:r>
              <a:rPr lang="en-US" altLang="en-US" dirty="0" err="1"/>
              <a:t>Ebene</a:t>
            </a:r>
            <a:endParaRPr lang="en-US" altLang="en-US" dirty="0"/>
          </a:p>
          <a:p>
            <a:pPr lvl="2"/>
            <a:r>
              <a:rPr lang="en-US" altLang="en-US" dirty="0" err="1"/>
              <a:t>Dritte</a:t>
            </a:r>
            <a:r>
              <a:rPr lang="en-US" altLang="en-US" dirty="0"/>
              <a:t> </a:t>
            </a:r>
            <a:r>
              <a:rPr lang="en-US" altLang="en-US" dirty="0" err="1"/>
              <a:t>Ebene</a:t>
            </a:r>
            <a:endParaRPr lang="en-US" altLang="en-US" dirty="0"/>
          </a:p>
          <a:p>
            <a:pPr lvl="3"/>
            <a:r>
              <a:rPr lang="en-US" altLang="en-US" dirty="0" err="1"/>
              <a:t>Vierte</a:t>
            </a:r>
            <a:r>
              <a:rPr lang="en-US" altLang="en-US" dirty="0"/>
              <a:t> </a:t>
            </a:r>
            <a:r>
              <a:rPr lang="en-US" altLang="en-US" dirty="0" err="1"/>
              <a:t>Ebene</a:t>
            </a:r>
            <a:endParaRPr lang="en-US" altLang="en-US" dirty="0"/>
          </a:p>
          <a:p>
            <a:pPr lvl="4"/>
            <a:r>
              <a:rPr lang="en-US" altLang="en-US" dirty="0" err="1"/>
              <a:t>Vierte</a:t>
            </a:r>
            <a:r>
              <a:rPr lang="en-US" altLang="en-US" dirty="0"/>
              <a:t> </a:t>
            </a:r>
            <a:r>
              <a:rPr lang="en-US" altLang="en-US" dirty="0" err="1"/>
              <a:t>Ebene</a:t>
            </a:r>
            <a:endParaRPr lang="en-US" altLang="en-US" dirty="0"/>
          </a:p>
        </p:txBody>
      </p:sp>
      <p:pic>
        <p:nvPicPr>
          <p:cNvPr id="1028" name="Picture 3" descr="vetmed_logo_RGB.jpg">
            <a:extLst>
              <a:ext uri="{FF2B5EF4-FFF2-40B4-BE49-F238E27FC236}">
                <a16:creationId xmlns:a16="http://schemas.microsoft.com/office/drawing/2014/main" id="{336C963F-95B0-D54D-8E84-165DEAAFBB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232886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logo_PG.jpg">
            <a:extLst>
              <a:ext uri="{FF2B5EF4-FFF2-40B4-BE49-F238E27FC236}">
                <a16:creationId xmlns:a16="http://schemas.microsoft.com/office/drawing/2014/main" id="{B3DD5436-7221-E04E-916E-0070E0BFA4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798513" cy="8016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A01646"/>
          </a:solidFill>
          <a:effectLst>
            <a:outerShdw blurRad="38100" dist="38100" dir="2700000" algn="tl">
              <a:srgbClr val="DDDDDD"/>
            </a:outerShdw>
          </a:effectLst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A0164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A0164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A0164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A01646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FF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>
          <a:solidFill>
            <a:srgbClr val="7F7F7F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A6A6A6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100E5A-1A2B-1641-A025-9BD694CD8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35225"/>
            <a:ext cx="7772400" cy="1470025"/>
          </a:xfrm>
        </p:spPr>
        <p:txBody>
          <a:bodyPr/>
          <a:lstStyle/>
          <a:p>
            <a:r>
              <a:rPr lang="en-US" dirty="0">
                <a:effectLst/>
              </a:rPr>
              <a:t>Understanding polygenic adaptation with experimental evolution</a:t>
            </a:r>
            <a:endParaRPr lang="en-US" dirty="0"/>
          </a:p>
        </p:txBody>
      </p:sp>
      <p:sp>
        <p:nvSpPr>
          <p:cNvPr id="4098" name="Subtitle 4">
            <a:extLst>
              <a:ext uri="{FF2B5EF4-FFF2-40B4-BE49-F238E27FC236}">
                <a16:creationId xmlns:a16="http://schemas.microsoft.com/office/drawing/2014/main" id="{74D2CDEE-1AB1-4745-A6CE-3C2EA9E10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Christian Schlötterer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099" name="Picture 8" descr="Unknown.jpeg">
            <a:extLst>
              <a:ext uri="{FF2B5EF4-FFF2-40B4-BE49-F238E27FC236}">
                <a16:creationId xmlns:a16="http://schemas.microsoft.com/office/drawing/2014/main" id="{E22AEEB6-B4C7-3647-85ED-19A26C5F8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8"/>
            <a:ext cx="14859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Unknown-1.jpeg">
            <a:extLst>
              <a:ext uri="{FF2B5EF4-FFF2-40B4-BE49-F238E27FC236}">
                <a16:creationId xmlns:a16="http://schemas.microsoft.com/office/drawing/2014/main" id="{5B1207D1-218D-3140-BEB7-ABC44535F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438"/>
            <a:ext cx="37338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88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BCBB-6F13-B745-8DBB-2C771FC7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5ECD-2B46-FB43-ABE2-91A2E5B69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AE5A6-E160-B848-A3A9-5EBD8E49A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280"/>
            <a:ext cx="9144000" cy="57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6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0AA0-46D6-1F41-810B-1B9CE4B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and </a:t>
            </a:r>
            <a:r>
              <a:rPr lang="en-US" i="1" dirty="0"/>
              <a:t>s</a:t>
            </a:r>
            <a:r>
              <a:rPr lang="en-US" dirty="0"/>
              <a:t> of selected loci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B2F77-ECDB-0A4C-9B18-2A6600531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3700B-9F82-EB4A-BB42-780ECCFEB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615677"/>
            <a:ext cx="3240360" cy="51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8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E26B-A585-7343-8A8C-6D8F4141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relationship between </a:t>
            </a:r>
            <a:r>
              <a:rPr lang="en-US" i="1" dirty="0"/>
              <a:t>s</a:t>
            </a:r>
            <a:r>
              <a:rPr lang="en-US" dirty="0"/>
              <a:t> and starting frequency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698344-704C-F843-A741-8B8757EB5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075" y="1476650"/>
            <a:ext cx="6724650" cy="5209529"/>
          </a:xfrm>
        </p:spPr>
      </p:pic>
      <p:sp>
        <p:nvSpPr>
          <p:cNvPr id="4" name="AutoShape 2" descr="SAF_S_cor_0.75_0.35_0.1AFC_scatterplot.png">
            <a:extLst>
              <a:ext uri="{FF2B5EF4-FFF2-40B4-BE49-F238E27FC236}">
                <a16:creationId xmlns:a16="http://schemas.microsoft.com/office/drawing/2014/main" id="{1F5FD3F0-B702-3740-91E6-12FD25D2E9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6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 convergence on the gene level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altLang="x-none">
              <a:latin typeface="Arial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1534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reconcile phenotypic convergence with no genetic convergence?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targets of selection</a:t>
            </a:r>
          </a:p>
          <a:p>
            <a:pPr lvl="1"/>
            <a:r>
              <a:rPr lang="en-US" dirty="0"/>
              <a:t>99 candidate loci</a:t>
            </a:r>
          </a:p>
          <a:p>
            <a:pPr lvl="1"/>
            <a:endParaRPr lang="en-US" dirty="0"/>
          </a:p>
          <a:p>
            <a:r>
              <a:rPr lang="en-US" dirty="0"/>
              <a:t>Small effective population size</a:t>
            </a:r>
          </a:p>
          <a:p>
            <a:pPr lvl="1"/>
            <a:r>
              <a:rPr lang="en-US" dirty="0"/>
              <a:t>about 300</a:t>
            </a:r>
          </a:p>
          <a:p>
            <a:pPr lvl="1"/>
            <a:endParaRPr lang="en-US" dirty="0"/>
          </a:p>
          <a:p>
            <a:r>
              <a:rPr lang="en-US" dirty="0"/>
              <a:t>Low starting frequency</a:t>
            </a:r>
          </a:p>
          <a:p>
            <a:pPr lvl="1"/>
            <a:r>
              <a:rPr lang="en-US" dirty="0"/>
              <a:t>median: 0.1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75806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68C1-B20D-7C4F-99C5-B725641D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 frequency spectrum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8F5453-342D-B241-B4C0-5B20ABBCA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241" y="2274094"/>
            <a:ext cx="5410200" cy="3009900"/>
          </a:xfrm>
        </p:spPr>
      </p:pic>
    </p:spTree>
    <p:extLst>
      <p:ext uri="{BB962C8B-B14F-4D97-AF65-F5344CB8AC3E}">
        <p14:creationId xmlns:p14="http://schemas.microsoft.com/office/powerpoint/2010/main" val="397562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04" y="30062"/>
            <a:ext cx="8686800" cy="1447800"/>
          </a:xfrm>
        </p:spPr>
        <p:txBody>
          <a:bodyPr/>
          <a:lstStyle/>
          <a:p>
            <a:r>
              <a:rPr lang="en-US" dirty="0"/>
              <a:t>No fit to sweep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linked loci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930AB-64FA-744A-8A66-898DFC93D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04864"/>
            <a:ext cx="75819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5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fit to a QTL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E4CC21-EDF9-A340-91AC-3002DE738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4864"/>
            <a:ext cx="6096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9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7A8C-40E0-5A40-BFA5-DBD27B81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Jaccard index</a:t>
            </a:r>
          </a:p>
        </p:txBody>
      </p:sp>
      <p:sp>
        <p:nvSpPr>
          <p:cNvPr id="4" name="AutoShape 2" descr="jaccard_index_violinplot.png">
            <a:extLst>
              <a:ext uri="{FF2B5EF4-FFF2-40B4-BE49-F238E27FC236}">
                <a16:creationId xmlns:a16="http://schemas.microsoft.com/office/drawing/2014/main" id="{89114E64-1F83-4445-BD54-3D7EB22E71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177711-94D7-2746-B0BE-B12672C4D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DB6E33-D86E-3841-A1A5-10BD3D778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85" y="1196752"/>
            <a:ext cx="801863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84D7-6DCB-484A-A742-57A8A2B36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infinitesimal model is not sufficient to explain E&amp;R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43501-C1E8-D54C-B464-BD1CB3FE6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6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FD52-5701-A24F-9838-95E33D2E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approaches to study </a:t>
            </a:r>
            <a:r>
              <a:rPr lang="en-US"/>
              <a:t>polygenic adaptation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A3E1EA-A49A-4042-952C-0B0A41F5B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38" y="2564283"/>
            <a:ext cx="8534400" cy="2662883"/>
          </a:xfrm>
        </p:spPr>
      </p:pic>
    </p:spTree>
    <p:extLst>
      <p:ext uri="{BB962C8B-B14F-4D97-AF65-F5344CB8AC3E}">
        <p14:creationId xmlns:p14="http://schemas.microsoft.com/office/powerpoint/2010/main" val="211667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BA72-C81F-E249-8FE6-0247DFA9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Mice: selection for tibia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502A-09C5-2943-930F-5D65F18F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Castro et al.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38AAE-CBBE-CF45-9075-E8FD4BF8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41078"/>
            <a:ext cx="54991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77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BA72-C81F-E249-8FE6-0247DFA9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Mice: selection for tibia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502A-09C5-2943-930F-5D65F18F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Loci with strong, parallel response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Castro et al.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8D4C5-68C3-EE4A-B144-9D1D6E23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060848"/>
            <a:ext cx="5992143" cy="39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BA72-C81F-E249-8FE6-0247DFA9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Mice: selection for tibia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3502A-09C5-2943-930F-5D65F18FB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selection signatures are lineage specific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Castro et al.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E3A3C-F54C-4841-99AC-B736EC86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10978"/>
            <a:ext cx="68199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9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A006-2CE7-9C4C-B107-55D01C418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Many selection targets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12F66-C912-C445-B367-7B3424F43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09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290F9-7FDB-144D-8AD3-48355A6E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haplotype blocks from single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7259C-2799-8D42-A3C1-7B39AA135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Reducing the number of founder haplotypes</a:t>
            </a:r>
          </a:p>
          <a:p>
            <a:pPr lvl="1"/>
            <a:r>
              <a:rPr lang="en-US" dirty="0"/>
              <a:t>Recombination breaks haplotypes of beneficial and deleterious alleles</a:t>
            </a:r>
          </a:p>
          <a:p>
            <a:pPr lvl="1"/>
            <a:r>
              <a:rPr lang="en-US" dirty="0"/>
              <a:t>The pattern of recombination events sheds some light on the number of </a:t>
            </a:r>
            <a:r>
              <a:rPr lang="en-US"/>
              <a:t>selection targets</a:t>
            </a:r>
          </a:p>
        </p:txBody>
      </p:sp>
    </p:spTree>
    <p:extLst>
      <p:ext uri="{BB962C8B-B14F-4D97-AF65-F5344CB8AC3E}">
        <p14:creationId xmlns:p14="http://schemas.microsoft.com/office/powerpoint/2010/main" val="672784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DB48-AB7E-BD4C-BFC3-65148FDA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adaptation of 2 genotypes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AA80-7922-3945-879C-38545F50B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Samarkand vs. Oregon</a:t>
            </a:r>
          </a:p>
          <a:p>
            <a:r>
              <a:rPr lang="en-US" dirty="0"/>
              <a:t>Recombination separates alleles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43943-FFDF-3C4A-8DF5-D91B2BE65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5"/>
          <a:stretch/>
        </p:blipFill>
        <p:spPr>
          <a:xfrm>
            <a:off x="827584" y="3356992"/>
            <a:ext cx="7725077" cy="1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93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DB48-AB7E-BD4C-BFC3-65148FDA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adaptation of 2 genotypes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AA80-7922-3945-879C-38545F50B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Samarkand vs. Oregon</a:t>
            </a:r>
          </a:p>
          <a:p>
            <a:r>
              <a:rPr lang="en-US" dirty="0"/>
              <a:t>Recombination </a:t>
            </a:r>
            <a:r>
              <a:rPr lang="en-US"/>
              <a:t>separates alleles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ACAED-CF94-434E-9F5D-E0E402E8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2" y="2564904"/>
            <a:ext cx="887678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62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77FC6C-17F7-5347-8737-9BC7D1601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1" y="1844824"/>
            <a:ext cx="8666959" cy="4633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002D10-3E45-5D4A-8ACC-0E5616D7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E0A2-5CF5-D842-B7E7-374D3D3A9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Haploid, frequent recombination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257300" lvl="3" indent="0">
              <a:buNone/>
            </a:pPr>
            <a:r>
              <a:rPr lang="en-US" dirty="0"/>
              <a:t>Kosheleva &amp; Desai 2017</a:t>
            </a:r>
          </a:p>
        </p:txBody>
      </p:sp>
    </p:spTree>
    <p:extLst>
      <p:ext uri="{BB962C8B-B14F-4D97-AF65-F5344CB8AC3E}">
        <p14:creationId xmlns:p14="http://schemas.microsoft.com/office/powerpoint/2010/main" val="3793675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2D10-3E45-5D4A-8ACC-0E5616D7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E0A2-5CF5-D842-B7E7-374D3D3A9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257300" lvl="3" indent="0">
              <a:buNone/>
            </a:pPr>
            <a:r>
              <a:rPr lang="en-US" dirty="0"/>
              <a:t>Kosheleva &amp; Desai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38D50-2604-7940-A45C-3C1AE0A22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80728"/>
            <a:ext cx="507638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2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2D10-3E45-5D4A-8ACC-0E5616D7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E0A2-5CF5-D842-B7E7-374D3D3A9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Simulations suggest a model of diminishing returns</a:t>
            </a:r>
          </a:p>
          <a:p>
            <a:endParaRPr lang="en-US" dirty="0"/>
          </a:p>
          <a:p>
            <a:r>
              <a:rPr lang="en-US" dirty="0"/>
              <a:t>300-1200 loci with </a:t>
            </a:r>
            <a:r>
              <a:rPr lang="en-US" i="1" dirty="0"/>
              <a:t>s</a:t>
            </a:r>
            <a:r>
              <a:rPr lang="en-US" dirty="0"/>
              <a:t> between 0.075 and 0.15%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257300" lvl="3" indent="0">
              <a:buNone/>
            </a:pPr>
            <a:r>
              <a:rPr lang="en-US" dirty="0"/>
              <a:t>Kosheleva &amp; Desai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BC419-4D5E-A24D-9118-FFABCC27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16" y="3140968"/>
            <a:ext cx="6156176" cy="28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7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DA3C-EE19-EB46-BE01-33AB2F731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Temperature adaptation is polygenic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AFE94-6CE5-C243-9DBA-CB88CA6DBD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8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DD7E-BBEB-A045-984E-C28F0885A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 expression as a polygenic trait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B0CC3-A197-D145-8B4C-5E63FB51BE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20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CE3D-7290-284B-8D95-02EFA0F8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847F9-F4B8-F049-81D3-8B4F4A655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88A4F-77DD-7A48-A672-3F62DCB69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70" y="1628262"/>
            <a:ext cx="5309468" cy="47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25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CE3D-7290-284B-8D95-02EFA0F8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847F9-F4B8-F049-81D3-8B4F4A655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936A5-3CAF-3649-A9DE-413FB3847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628800"/>
            <a:ext cx="4237445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65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724A-84CE-864D-BF1A-D74F630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E7B14-8509-7842-BF97-767B4BB93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 with higher variance change more in expression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0D4F0-6093-ED4E-B4D3-D9CD3B250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231628"/>
            <a:ext cx="65278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1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724A-84CE-864D-BF1A-D74F630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E7B14-8509-7842-BF97-767B4BB93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in a small set of genes </a:t>
            </a:r>
            <a:r>
              <a:rPr lang="en-US"/>
              <a:t>variance evolves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52114-FF62-2F46-9A70-564D2062C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904" y="2276872"/>
            <a:ext cx="3881597" cy="44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72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724A-84CE-864D-BF1A-D74F630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E7B14-8509-7842-BF97-767B4BB93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 regulated genes are enriched in midgut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A6E48-0E56-DE4C-A48D-575F23421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54" y="2780928"/>
            <a:ext cx="63627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6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7724A-84CE-864D-BF1A-D74F6307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E7B14-8509-7842-BF97-767B4BB93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simple genetic architecture changes in variance are expected for selected genes</a:t>
            </a:r>
          </a:p>
          <a:p>
            <a:r>
              <a:rPr lang="en-US" dirty="0"/>
              <a:t>Differentially and non-differentially expressed genes have similar changes in variance</a:t>
            </a:r>
          </a:p>
          <a:p>
            <a:r>
              <a:rPr lang="en-US">
                <a:sym typeface="Wingdings" pitchFamily="2" charset="2"/>
              </a:rPr>
              <a:t> </a:t>
            </a:r>
            <a:r>
              <a:rPr lang="en-US"/>
              <a:t>Gene </a:t>
            </a:r>
            <a:r>
              <a:rPr lang="en-US" dirty="0"/>
              <a:t>expression is polygenic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6454F-C73F-0D49-9361-F3D33367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3717032"/>
            <a:ext cx="63373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00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3B0B-08F5-C24A-B16A-E455632D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Wolbachia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B2C58-4DDC-B342-AC8B-1B9FF9F4B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Martins et al. 2014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2D71F-9ED9-EA46-981C-DA1700B23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901700"/>
            <a:ext cx="7023100" cy="505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FC33E-F0DF-3A4C-9773-A392D3154F59}"/>
              </a:ext>
            </a:extLst>
          </p:cNvPr>
          <p:cNvSpPr txBox="1"/>
          <p:nvPr/>
        </p:nvSpPr>
        <p:spPr>
          <a:xfrm>
            <a:off x="4270282" y="2708920"/>
            <a:ext cx="603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  <a:latin typeface="Abadi MT Condensed Light" panose="020B0306030101010103" pitchFamily="34" charset="77"/>
                <a:cs typeface="Al Bayan Plain" pitchFamily="2" charset="-78"/>
              </a:rPr>
              <a:t>pastrel</a:t>
            </a:r>
            <a:endParaRPr lang="en-US" sz="1400" dirty="0">
              <a:solidFill>
                <a:srgbClr val="C00000"/>
              </a:solidFill>
              <a:latin typeface="Abadi MT Condensed Light" panose="020B0306030101010103" pitchFamily="34" charset="77"/>
              <a:cs typeface="Al Bayan Plain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D760E5-FAB6-5F43-B032-A272A047B2B6}"/>
              </a:ext>
            </a:extLst>
          </p:cNvPr>
          <p:cNvSpPr txBox="1"/>
          <p:nvPr/>
        </p:nvSpPr>
        <p:spPr>
          <a:xfrm>
            <a:off x="6588224" y="458112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badi MT Condensed Light" panose="020B0306030101010103" pitchFamily="34" charset="77"/>
                <a:cs typeface="Al Bayan Plain" pitchFamily="2" charset="-78"/>
              </a:rPr>
              <a:t>Ubc-E2H</a:t>
            </a:r>
          </a:p>
        </p:txBody>
      </p:sp>
    </p:spTree>
    <p:extLst>
      <p:ext uri="{BB962C8B-B14F-4D97-AF65-F5344CB8AC3E}">
        <p14:creationId xmlns:p14="http://schemas.microsoft.com/office/powerpoint/2010/main" val="2662657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E424-DF3C-9B48-8C21-AB5C3263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Wolbachia resistance is polygenic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7B218-6BC8-9B41-922F-825B15DE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 err="1"/>
              <a:t>Faria</a:t>
            </a:r>
            <a:r>
              <a:rPr lang="en-US" dirty="0"/>
              <a:t> et al.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B0258-08F4-654A-874C-F7B677A2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71721"/>
            <a:ext cx="6435010" cy="42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5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3AF6-BD06-A743-B5E0-62727EC9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98621-AD74-F94C-B3EF-A2903C4D2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EE2E2-8C8C-B14A-BB9D-9F385D49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915" y="1196753"/>
            <a:ext cx="9185915" cy="44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0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entagon 39"/>
          <p:cNvSpPr/>
          <p:nvPr/>
        </p:nvSpPr>
        <p:spPr>
          <a:xfrm>
            <a:off x="2553321" y="2362200"/>
            <a:ext cx="1105474" cy="302605"/>
          </a:xfrm>
          <a:prstGeom prst="homePlate">
            <a:avLst>
              <a:gd name="adj" fmla="val 77670"/>
            </a:avLst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687" dir="1440000" rotWithShape="0">
              <a:schemeClr val="tx1">
                <a:alpha val="38000"/>
              </a:schemeClr>
            </a:outerShdw>
          </a:effectLst>
          <a:scene3d>
            <a:camera prst="obliqueTopRigh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Experimental design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altLang="x-none">
              <a:latin typeface="Arial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400921" y="4345595"/>
            <a:ext cx="1105474" cy="302605"/>
          </a:xfrm>
          <a:prstGeom prst="homePlate">
            <a:avLst>
              <a:gd name="adj" fmla="val 77670"/>
            </a:avLst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687" dir="1440000" rotWithShape="0">
              <a:schemeClr val="tx1">
                <a:alpha val="38000"/>
              </a:schemeClr>
            </a:outerShdw>
          </a:effectLst>
          <a:scene3d>
            <a:camera prst="obliqueTopRigh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40506" y="2246783"/>
            <a:ext cx="1485393" cy="2531403"/>
          </a:xfrm>
          <a:prstGeom prst="round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algn="r" rotWithShape="0">
              <a:srgbClr val="000000">
                <a:alpha val="43000"/>
              </a:srgbClr>
            </a:outerShdw>
            <a:reflection stA="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(base population)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56025" y="1219200"/>
            <a:ext cx="5237163" cy="2003425"/>
          </a:xfrm>
          <a:prstGeom prst="roundRect">
            <a:avLst>
              <a:gd name="adj" fmla="val 11996"/>
            </a:avLst>
          </a:prstGeom>
          <a:solidFill>
            <a:srgbClr val="E889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1512" name="TextBox 104"/>
          <p:cNvSpPr txBox="1">
            <a:spLocks noChangeArrowheads="1"/>
          </p:cNvSpPr>
          <p:nvPr/>
        </p:nvSpPr>
        <p:spPr bwMode="auto">
          <a:xfrm>
            <a:off x="4359275" y="2895600"/>
            <a:ext cx="3570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Calibri" charset="0"/>
              </a:rPr>
              <a:t>Incubation at </a:t>
            </a:r>
            <a:r>
              <a:rPr lang="en-US" altLang="x-none" sz="1600" b="1">
                <a:latin typeface="Calibri" charset="0"/>
              </a:rPr>
              <a:t>hot </a:t>
            </a:r>
            <a:r>
              <a:rPr lang="en-US" altLang="x-none" sz="1600">
                <a:latin typeface="Calibri" charset="0"/>
              </a:rPr>
              <a:t>temperature: 18-28°C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16200000" flipH="1">
            <a:off x="4264819" y="3302794"/>
            <a:ext cx="2047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>
            <a:off x="5077619" y="3302794"/>
            <a:ext cx="2032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>
            <a:off x="7515225" y="3300413"/>
            <a:ext cx="204788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>
            <a:off x="6699250" y="3303588"/>
            <a:ext cx="204787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5889625" y="3302000"/>
            <a:ext cx="204788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4093886" y="3495673"/>
            <a:ext cx="4270038" cy="5641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Pool-Seq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830638" y="1290638"/>
            <a:ext cx="4298950" cy="35083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Replicate 1: 1000 flies</a:t>
            </a:r>
          </a:p>
        </p:txBody>
      </p:sp>
      <p:sp>
        <p:nvSpPr>
          <p:cNvPr id="21522" name="TextBox 66"/>
          <p:cNvSpPr txBox="1">
            <a:spLocks noChangeArrowheads="1"/>
          </p:cNvSpPr>
          <p:nvPr/>
        </p:nvSpPr>
        <p:spPr bwMode="auto">
          <a:xfrm>
            <a:off x="1725613" y="2382838"/>
            <a:ext cx="1098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600">
                <a:latin typeface="Comic Sans MS" charset="0"/>
              </a:rPr>
              <a:t>200</a:t>
            </a:r>
            <a:br>
              <a:rPr lang="en-US" altLang="x-none" sz="1600">
                <a:latin typeface="Comic Sans MS" charset="0"/>
              </a:rPr>
            </a:br>
            <a:r>
              <a:rPr lang="en-US" altLang="x-none" sz="1600">
                <a:latin typeface="Comic Sans MS" charset="0"/>
              </a:rPr>
              <a:t>isofemale</a:t>
            </a:r>
            <a:br>
              <a:rPr lang="en-US" altLang="x-none" sz="1600">
                <a:latin typeface="Comic Sans MS" charset="0"/>
              </a:rPr>
            </a:br>
            <a:r>
              <a:rPr lang="en-US" altLang="x-none" sz="1600">
                <a:latin typeface="Comic Sans MS" charset="0"/>
              </a:rPr>
              <a:t>lines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830638" y="1851025"/>
            <a:ext cx="4298950" cy="35083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Replicate 2: 1000 flies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830638" y="2403475"/>
            <a:ext cx="4298950" cy="35083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Replicate 3: 1000 flies</a:t>
            </a:r>
          </a:p>
        </p:txBody>
      </p:sp>
      <p:grpSp>
        <p:nvGrpSpPr>
          <p:cNvPr id="21525" name="Group 80"/>
          <p:cNvGrpSpPr>
            <a:grpSpLocks/>
          </p:cNvGrpSpPr>
          <p:nvPr/>
        </p:nvGrpSpPr>
        <p:grpSpPr bwMode="auto">
          <a:xfrm>
            <a:off x="2151063" y="3306763"/>
            <a:ext cx="258762" cy="481012"/>
            <a:chOff x="1517650" y="3660841"/>
            <a:chExt cx="334280" cy="662482"/>
          </a:xfrm>
        </p:grpSpPr>
        <p:pic>
          <p:nvPicPr>
            <p:cNvPr id="21551" name="Picture 81" descr="Bottle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0841"/>
              <a:ext cx="334280" cy="66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75" descr="Droso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458" y="3843071"/>
              <a:ext cx="194768" cy="35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Chevron 21"/>
          <p:cNvSpPr/>
          <p:nvPr/>
        </p:nvSpPr>
        <p:spPr>
          <a:xfrm>
            <a:off x="1160463" y="3355860"/>
            <a:ext cx="463550" cy="581554"/>
          </a:xfrm>
          <a:prstGeom prst="chevron">
            <a:avLst>
              <a:gd name="adj" fmla="val 43956"/>
            </a:avLst>
          </a:prstGeom>
          <a:solidFill>
            <a:schemeClr val="bg1">
              <a:lumMod val="75000"/>
            </a:schemeClr>
          </a:solidFill>
          <a:effectLst>
            <a:outerShdw blurRad="50800" dist="38100" algn="r" rotWithShape="0">
              <a:srgbClr val="000000">
                <a:alpha val="43000"/>
              </a:srgbClr>
            </a:outerShdw>
            <a:reflection stA="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2450" y="1295400"/>
            <a:ext cx="1144861" cy="4592787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50800" dist="38100" algn="r" rotWithShape="0">
              <a:srgbClr val="000000">
                <a:alpha val="43000"/>
              </a:srgbClr>
            </a:outerShdw>
            <a:reflection stA="0" endPos="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anchor="ctr">
            <a:prstTxWarp prst="textArchDow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28" name="TextBox 72"/>
          <p:cNvSpPr txBox="1">
            <a:spLocks noChangeArrowheads="1"/>
          </p:cNvSpPr>
          <p:nvPr/>
        </p:nvSpPr>
        <p:spPr bwMode="auto">
          <a:xfrm>
            <a:off x="109538" y="3362325"/>
            <a:ext cx="1131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600">
                <a:latin typeface="Comic Sans MS" charset="0"/>
              </a:rPr>
              <a:t>natural</a:t>
            </a:r>
            <a:br>
              <a:rPr lang="en-US" altLang="x-none" sz="1600">
                <a:latin typeface="Comic Sans MS" charset="0"/>
              </a:rPr>
            </a:br>
            <a:r>
              <a:rPr lang="en-US" altLang="x-none" sz="1600">
                <a:latin typeface="Comic Sans MS" charset="0"/>
              </a:rPr>
              <a:t>population</a:t>
            </a:r>
          </a:p>
        </p:txBody>
      </p:sp>
      <p:pic>
        <p:nvPicPr>
          <p:cNvPr id="25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00276">
            <a:off x="769938" y="4500563"/>
            <a:ext cx="196850" cy="357187"/>
          </a:xfrm>
          <a:prstGeom prst="rect">
            <a:avLst/>
          </a:prstGeom>
          <a:noFill/>
          <a:ln>
            <a:noFill/>
          </a:ln>
          <a:effectLst>
            <a:outerShdw blurRad="50800" dist="38100" dir="12539981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5000">
            <a:off x="487363" y="3048000"/>
            <a:ext cx="209550" cy="377825"/>
          </a:xfrm>
          <a:prstGeom prst="rect">
            <a:avLst/>
          </a:prstGeom>
          <a:noFill/>
          <a:ln>
            <a:noFill/>
          </a:ln>
          <a:effectLst>
            <a:outerShdw blurRad="50800" dist="38100" dir="1980036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7710">
            <a:off x="377031" y="4769644"/>
            <a:ext cx="204788" cy="368300"/>
          </a:xfrm>
          <a:prstGeom prst="rect">
            <a:avLst/>
          </a:prstGeom>
          <a:noFill/>
          <a:ln>
            <a:noFill/>
          </a:ln>
          <a:effectLst>
            <a:outerShdw blurRad="50800" dist="38100" dir="20939984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7235">
            <a:off x="690563" y="4029075"/>
            <a:ext cx="192087" cy="344488"/>
          </a:xfrm>
          <a:prstGeom prst="rect">
            <a:avLst/>
          </a:prstGeom>
          <a:noFill/>
          <a:ln>
            <a:noFill/>
          </a:ln>
          <a:effectLst>
            <a:outerShdw blurRad="50800" dist="38100" dir="4260005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222">
            <a:off x="319882" y="4209256"/>
            <a:ext cx="203200" cy="369887"/>
          </a:xfrm>
          <a:prstGeom prst="rect">
            <a:avLst/>
          </a:prstGeom>
          <a:noFill/>
          <a:ln>
            <a:noFill/>
          </a:ln>
          <a:effectLst>
            <a:outerShdw blurRad="50800" dist="38100" dir="2880003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5000">
            <a:off x="750888" y="2422525"/>
            <a:ext cx="209550" cy="377825"/>
          </a:xfrm>
          <a:prstGeom prst="rect">
            <a:avLst/>
          </a:prstGeom>
          <a:noFill/>
          <a:ln>
            <a:noFill/>
          </a:ln>
          <a:effectLst>
            <a:outerShdw blurRad="50800" dist="38100" dir="1980036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5000">
            <a:off x="585788" y="4956175"/>
            <a:ext cx="209550" cy="377825"/>
          </a:xfrm>
          <a:prstGeom prst="rect">
            <a:avLst/>
          </a:prstGeom>
          <a:noFill/>
          <a:ln>
            <a:noFill/>
          </a:ln>
          <a:effectLst>
            <a:outerShdw blurRad="50800" dist="38100" dir="1980036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7710">
            <a:off x="572294" y="1785144"/>
            <a:ext cx="204788" cy="368300"/>
          </a:xfrm>
          <a:prstGeom prst="rect">
            <a:avLst/>
          </a:prstGeom>
          <a:noFill/>
          <a:ln>
            <a:noFill/>
          </a:ln>
          <a:effectLst>
            <a:outerShdw blurRad="50800" dist="38100" dir="20939984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900276">
            <a:off x="354013" y="2319338"/>
            <a:ext cx="196850" cy="357187"/>
          </a:xfrm>
          <a:prstGeom prst="rect">
            <a:avLst/>
          </a:prstGeom>
          <a:noFill/>
          <a:ln>
            <a:noFill/>
          </a:ln>
          <a:effectLst>
            <a:outerShdw blurRad="50800" dist="38100" dir="12539981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7235">
            <a:off x="865188" y="2933700"/>
            <a:ext cx="190500" cy="344488"/>
          </a:xfrm>
          <a:prstGeom prst="rect">
            <a:avLst/>
          </a:prstGeom>
          <a:noFill/>
          <a:ln>
            <a:noFill/>
          </a:ln>
          <a:effectLst>
            <a:outerShdw blurRad="50800" dist="38100" dir="4260005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 descr="Dros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7710">
            <a:off x="292894" y="2802732"/>
            <a:ext cx="204787" cy="368300"/>
          </a:xfrm>
          <a:prstGeom prst="rect">
            <a:avLst/>
          </a:prstGeom>
          <a:noFill/>
          <a:ln>
            <a:noFill/>
          </a:ln>
          <a:effectLst>
            <a:outerShdw blurRad="50800" dist="38100" dir="20939984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3810000" y="4310063"/>
            <a:ext cx="5237163" cy="2003425"/>
          </a:xfrm>
          <a:prstGeom prst="roundRect">
            <a:avLst>
              <a:gd name="adj" fmla="val 11996"/>
            </a:avLst>
          </a:prstGeom>
          <a:solidFill>
            <a:srgbClr val="1F81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1541" name="TextBox 104"/>
          <p:cNvSpPr txBox="1">
            <a:spLocks noChangeArrowheads="1"/>
          </p:cNvSpPr>
          <p:nvPr/>
        </p:nvSpPr>
        <p:spPr bwMode="auto">
          <a:xfrm>
            <a:off x="4413250" y="5986463"/>
            <a:ext cx="355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1600">
                <a:latin typeface="Calibri" charset="0"/>
              </a:rPr>
              <a:t>Incubation at </a:t>
            </a:r>
            <a:r>
              <a:rPr lang="en-US" altLang="x-none" sz="1600" b="1">
                <a:latin typeface="Calibri" charset="0"/>
              </a:rPr>
              <a:t>cold </a:t>
            </a:r>
            <a:r>
              <a:rPr lang="en-US" altLang="x-none" sz="1600">
                <a:latin typeface="Calibri" charset="0"/>
              </a:rPr>
              <a:t>temperature: 10-20°C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3884613" y="4381500"/>
            <a:ext cx="4298950" cy="35083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Replicate 1: 1000 flies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3884613" y="4941888"/>
            <a:ext cx="4298950" cy="35083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Replicate 2: 1000 flies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3884613" y="5494338"/>
            <a:ext cx="4298950" cy="35083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>
                <a:solidFill>
                  <a:srgbClr val="FFFFFF"/>
                </a:solidFill>
                <a:ea typeface="ＭＳ Ｐゴシック" pitchFamily="4" charset="-128"/>
                <a:cs typeface="ＭＳ Ｐゴシック" pitchFamily="4" charset="-128"/>
              </a:rPr>
              <a:t>Replicate 3: 1000 flies</a:t>
            </a:r>
          </a:p>
        </p:txBody>
      </p:sp>
      <p:grpSp>
        <p:nvGrpSpPr>
          <p:cNvPr id="21545" name="Group 51"/>
          <p:cNvGrpSpPr>
            <a:grpSpLocks/>
          </p:cNvGrpSpPr>
          <p:nvPr/>
        </p:nvGrpSpPr>
        <p:grpSpPr bwMode="auto">
          <a:xfrm rot="10800000">
            <a:off x="4418013" y="4114800"/>
            <a:ext cx="3252787" cy="206375"/>
            <a:chOff x="4367213" y="4114800"/>
            <a:chExt cx="3252787" cy="206375"/>
          </a:xfrm>
        </p:grpSpPr>
        <p:cxnSp>
          <p:nvCxnSpPr>
            <p:cNvPr id="47" name="Straight Arrow Connector 46"/>
            <p:cNvCxnSpPr>
              <a:cxnSpLocks noChangeShapeType="1"/>
            </p:cNvCxnSpPr>
            <p:nvPr/>
          </p:nvCxnSpPr>
          <p:spPr bwMode="auto">
            <a:xfrm rot="16200000" flipH="1">
              <a:off x="4264820" y="4242593"/>
              <a:ext cx="204787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0800" dist="38100" dir="2700000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Straight Arrow Connector 47"/>
            <p:cNvCxnSpPr>
              <a:cxnSpLocks noChangeShapeType="1"/>
            </p:cNvCxnSpPr>
            <p:nvPr/>
          </p:nvCxnSpPr>
          <p:spPr bwMode="auto">
            <a:xfrm rot="5400000">
              <a:off x="5090319" y="4229893"/>
              <a:ext cx="2032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0800" dist="38100" dir="2700000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 rot="5400000">
              <a:off x="7527926" y="4240212"/>
              <a:ext cx="204787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0800" dist="38100" dir="2700000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Straight Arrow Connector 49"/>
            <p:cNvCxnSpPr>
              <a:cxnSpLocks noChangeShapeType="1"/>
            </p:cNvCxnSpPr>
            <p:nvPr/>
          </p:nvCxnSpPr>
          <p:spPr bwMode="auto">
            <a:xfrm rot="5400000">
              <a:off x="6711950" y="4243387"/>
              <a:ext cx="204788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0800" dist="38100" dir="2700000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 rot="5400000">
              <a:off x="5902326" y="4241799"/>
              <a:ext cx="204787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0800" dist="38100" dir="2700000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3989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Fitness increase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altLang="x-none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A2188-6CDE-E34D-AFC5-C320D0EAB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521594"/>
            <a:ext cx="3959107" cy="482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4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fitness increase across replicates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6F711-3E75-DD48-A4D9-DAF009FD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137368"/>
            <a:ext cx="6190580" cy="4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5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response for high-level phenotypes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30" y="1268760"/>
            <a:ext cx="8534400" cy="4416896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E60C2-A6B6-874B-BD29-913A78C82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00" y="1268760"/>
            <a:ext cx="5819328" cy="52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9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Complex selection response, with many putative targets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x-none" dirty="0">
              <a:latin typeface="Arial" charset="0"/>
            </a:endParaRPr>
          </a:p>
          <a:p>
            <a:endParaRPr lang="en-US" altLang="x-none" dirty="0">
              <a:latin typeface="Arial" charset="0"/>
            </a:endParaRPr>
          </a:p>
          <a:p>
            <a:endParaRPr lang="en-US" altLang="x-none" dirty="0">
              <a:latin typeface="Arial" charset="0"/>
            </a:endParaRPr>
          </a:p>
          <a:p>
            <a:endParaRPr lang="en-US" altLang="x-none" dirty="0">
              <a:latin typeface="Arial" charset="0"/>
            </a:endParaRPr>
          </a:p>
          <a:p>
            <a:endParaRPr lang="en-US" altLang="x-none" dirty="0">
              <a:latin typeface="Arial" charset="0"/>
            </a:endParaRPr>
          </a:p>
          <a:p>
            <a:endParaRPr lang="en-US" altLang="x-none" dirty="0">
              <a:latin typeface="Arial" charset="0"/>
            </a:endParaRPr>
          </a:p>
          <a:p>
            <a:endParaRPr lang="en-US" altLang="x-none" dirty="0">
              <a:latin typeface="Arial" charset="0"/>
            </a:endParaRPr>
          </a:p>
          <a:p>
            <a:endParaRPr lang="en-US" altLang="x-none" dirty="0">
              <a:latin typeface="Arial" charset="0"/>
            </a:endParaRPr>
          </a:p>
          <a:p>
            <a:endParaRPr lang="en-US" altLang="x-none" dirty="0">
              <a:latin typeface="Arial" charset="0"/>
            </a:endParaRPr>
          </a:p>
          <a:p>
            <a:endParaRPr lang="en-US" altLang="x-none" dirty="0">
              <a:latin typeface="Arial" charset="0"/>
            </a:endParaRPr>
          </a:p>
          <a:p>
            <a:endParaRPr lang="en-US" altLang="x-none" dirty="0">
              <a:latin typeface="Arial" charset="0"/>
            </a:endParaRPr>
          </a:p>
          <a:p>
            <a:r>
              <a:rPr lang="en-US" altLang="x-none" dirty="0">
                <a:latin typeface="Arial" charset="0"/>
              </a:rPr>
              <a:t>CMH test: 10 replicates, comparison generation 0 vs. 60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1629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35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Reconstruction of selected haplotype blocks from Pool-</a:t>
            </a:r>
            <a:r>
              <a:rPr lang="en-US" altLang="x-none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Seq</a:t>
            </a:r>
            <a:endParaRPr lang="en-US" altLang="x-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4800" y="1502734"/>
            <a:ext cx="8534400" cy="4876800"/>
          </a:xfrm>
        </p:spPr>
        <p:txBody>
          <a:bodyPr/>
          <a:lstStyle/>
          <a:p>
            <a:r>
              <a:rPr lang="en-US" altLang="x-none" dirty="0">
                <a:latin typeface="Arial" charset="0"/>
              </a:rPr>
              <a:t>Idea: linked alleles have correlated frequency trajectories</a:t>
            </a: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1115616" y="2138925"/>
            <a:ext cx="6156325" cy="2392363"/>
            <a:chOff x="1191619" y="2451843"/>
            <a:chExt cx="6157448" cy="2391084"/>
          </a:xfrm>
        </p:grpSpPr>
        <p:pic>
          <p:nvPicPr>
            <p:cNvPr id="24607" name="Picture 4" descr="Marker_freqs_single_trajectories_clid6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420" y="2451843"/>
              <a:ext cx="5719580" cy="215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8" name="TextBox 5"/>
            <p:cNvSpPr txBox="1">
              <a:spLocks noChangeArrowheads="1"/>
            </p:cNvSpPr>
            <p:nvPr/>
          </p:nvSpPr>
          <p:spPr bwMode="auto">
            <a:xfrm>
              <a:off x="3928534" y="4565928"/>
              <a:ext cx="9460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Generation </a:t>
              </a:r>
            </a:p>
          </p:txBody>
        </p:sp>
        <p:sp>
          <p:nvSpPr>
            <p:cNvPr id="24609" name="TextBox 6"/>
            <p:cNvSpPr txBox="1">
              <a:spLocks noChangeArrowheads="1"/>
            </p:cNvSpPr>
            <p:nvPr/>
          </p:nvSpPr>
          <p:spPr bwMode="auto">
            <a:xfrm>
              <a:off x="2389795" y="2489202"/>
              <a:ext cx="49592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R1		    R2		         R3		   R4		      R5</a:t>
              </a:r>
            </a:p>
          </p:txBody>
        </p:sp>
        <p:sp>
          <p:nvSpPr>
            <p:cNvPr id="24610" name="TextBox 7"/>
            <p:cNvSpPr txBox="1">
              <a:spLocks noChangeArrowheads="1"/>
            </p:cNvSpPr>
            <p:nvPr/>
          </p:nvSpPr>
          <p:spPr bwMode="auto">
            <a:xfrm rot="-5400000">
              <a:off x="639102" y="3293317"/>
              <a:ext cx="138203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Marker frequency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519954" y="4653136"/>
            <a:ext cx="2335212" cy="1681162"/>
            <a:chOff x="2999321" y="5096930"/>
            <a:chExt cx="2336267" cy="1682467"/>
          </a:xfrm>
        </p:grpSpPr>
        <p:grpSp>
          <p:nvGrpSpPr>
            <p:cNvPr id="24582" name="Group 16"/>
            <p:cNvGrpSpPr>
              <a:grpSpLocks/>
            </p:cNvGrpSpPr>
            <p:nvPr/>
          </p:nvGrpSpPr>
          <p:grpSpPr bwMode="auto">
            <a:xfrm>
              <a:off x="3430588" y="5096931"/>
              <a:ext cx="1905000" cy="1405467"/>
              <a:chOff x="3429000" y="5147733"/>
              <a:chExt cx="1905000" cy="1405467"/>
            </a:xfrm>
          </p:grpSpPr>
          <p:cxnSp>
            <p:nvCxnSpPr>
              <p:cNvPr id="33" name="Straight Arrow Connector 32"/>
              <p:cNvCxnSpPr>
                <a:cxnSpLocks noChangeShapeType="1"/>
              </p:cNvCxnSpPr>
              <p:nvPr/>
            </p:nvCxnSpPr>
            <p:spPr bwMode="auto">
              <a:xfrm>
                <a:off x="3429728" y="6545816"/>
                <a:ext cx="1904272" cy="7943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731481" y="5845980"/>
                <a:ext cx="1398084" cy="1588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583" name="TextBox 10"/>
            <p:cNvSpPr txBox="1">
              <a:spLocks noChangeArrowheads="1"/>
            </p:cNvSpPr>
            <p:nvPr/>
          </p:nvSpPr>
          <p:spPr bwMode="auto">
            <a:xfrm>
              <a:off x="3733798" y="6502398"/>
              <a:ext cx="13564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Frequency SNP1</a:t>
              </a:r>
            </a:p>
          </p:txBody>
        </p:sp>
        <p:sp>
          <p:nvSpPr>
            <p:cNvPr id="24584" name="TextBox 11"/>
            <p:cNvSpPr txBox="1">
              <a:spLocks noChangeArrowheads="1"/>
            </p:cNvSpPr>
            <p:nvPr/>
          </p:nvSpPr>
          <p:spPr bwMode="auto">
            <a:xfrm rot="-5400000">
              <a:off x="2459578" y="5636673"/>
              <a:ext cx="13564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r>
                <a:rPr lang="en-US" altLang="x-none" sz="1200"/>
                <a:t>Frequency SNP2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733077" y="6213808"/>
              <a:ext cx="46058" cy="46074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39315" y="6366327"/>
              <a:ext cx="46058" cy="46074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91784" y="6274180"/>
              <a:ext cx="46058" cy="46074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844253" y="6180445"/>
              <a:ext cx="46058" cy="46073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96721" y="6088299"/>
              <a:ext cx="44470" cy="44485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149190" y="5994563"/>
              <a:ext cx="44470" cy="46074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95076" y="6088299"/>
              <a:ext cx="46058" cy="44485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640961" y="6180445"/>
              <a:ext cx="46058" cy="46073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590138" y="6332964"/>
              <a:ext cx="46058" cy="46073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903016" y="6129606"/>
              <a:ext cx="46059" cy="46073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928428" y="6188389"/>
              <a:ext cx="46059" cy="46074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801370" y="6205865"/>
              <a:ext cx="46059" cy="46073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47544" y="6112129"/>
              <a:ext cx="44470" cy="46074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546245" y="5740366"/>
              <a:ext cx="46058" cy="46074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834723" y="6104186"/>
              <a:ext cx="46058" cy="46073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945898" y="6045403"/>
              <a:ext cx="46058" cy="46074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979251" y="6137549"/>
              <a:ext cx="46059" cy="46074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60423" y="5816625"/>
              <a:ext cx="46059" cy="46074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825771" y="5452806"/>
              <a:ext cx="46058" cy="46073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72956" y="6002507"/>
              <a:ext cx="44470" cy="46073"/>
            </a:xfrm>
            <a:prstGeom prst="ellips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DF7E27-4CB0-BA46-B38D-EC3025F07B21}"/>
              </a:ext>
            </a:extLst>
          </p:cNvPr>
          <p:cNvSpPr txBox="1"/>
          <p:nvPr/>
        </p:nvSpPr>
        <p:spPr>
          <a:xfrm>
            <a:off x="4390844" y="5301208"/>
            <a:ext cx="452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 selected haplotype blocks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B07C5F-412B-3D4F-AD91-BBBEA8B41A33}"/>
              </a:ext>
            </a:extLst>
          </p:cNvPr>
          <p:cNvSpPr txBox="1"/>
          <p:nvPr/>
        </p:nvSpPr>
        <p:spPr>
          <a:xfrm>
            <a:off x="228600" y="6427159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Franssen et al., MBE, 2016</a:t>
            </a:r>
          </a:p>
        </p:txBody>
      </p:sp>
    </p:spTree>
    <p:extLst>
      <p:ext uri="{BB962C8B-B14F-4D97-AF65-F5344CB8AC3E}">
        <p14:creationId xmlns:p14="http://schemas.microsoft.com/office/powerpoint/2010/main" val="13082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vetmed_popge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vetmed_popgen.pot</Template>
  <TotalTime>35268</TotalTime>
  <Words>453</Words>
  <Application>Microsoft Macintosh PowerPoint</Application>
  <PresentationFormat>On-screen Show (4:3)</PresentationFormat>
  <Paragraphs>202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Abadi MT Condensed Light</vt:lpstr>
      <vt:lpstr>Al Bayan Plain</vt:lpstr>
      <vt:lpstr>Arial</vt:lpstr>
      <vt:lpstr>Calibri</vt:lpstr>
      <vt:lpstr>Comic Sans MS</vt:lpstr>
      <vt:lpstr>Times</vt:lpstr>
      <vt:lpstr>Wingdings</vt:lpstr>
      <vt:lpstr>vetmed_popgen</vt:lpstr>
      <vt:lpstr>Understanding polygenic adaptation with experimental evolution</vt:lpstr>
      <vt:lpstr>Different approaches to study polygenic adaptation</vt:lpstr>
      <vt:lpstr>Temperature adaptation is polygenic</vt:lpstr>
      <vt:lpstr>Experimental design</vt:lpstr>
      <vt:lpstr>Fitness increase</vt:lpstr>
      <vt:lpstr>Parallel fitness increase across replicates</vt:lpstr>
      <vt:lpstr>Parallel response for high-level phenotypes</vt:lpstr>
      <vt:lpstr>Complex selection response, with many putative targets</vt:lpstr>
      <vt:lpstr>Reconstruction of selected haplotype blocks from Pool-Seq</vt:lpstr>
      <vt:lpstr>Clustering</vt:lpstr>
      <vt:lpstr>Frequency and s of selected loci</vt:lpstr>
      <vt:lpstr>Inverse relationship between s and starting frequency</vt:lpstr>
      <vt:lpstr>No convergence on the gene level</vt:lpstr>
      <vt:lpstr>How to reconcile phenotypic convergence with no genetic convergence?</vt:lpstr>
      <vt:lpstr>Replicate frequency spectrum</vt:lpstr>
      <vt:lpstr>No fit to sweep model</vt:lpstr>
      <vt:lpstr>Good fit to a QTL model</vt:lpstr>
      <vt:lpstr>Jaccard index</vt:lpstr>
      <vt:lpstr>The infinitesimal model is not sufficient to explain E&amp;R data</vt:lpstr>
      <vt:lpstr>Mice: selection for tibia length</vt:lpstr>
      <vt:lpstr>Mice: selection for tibia length</vt:lpstr>
      <vt:lpstr>Mice: selection for tibia length</vt:lpstr>
      <vt:lpstr>Many selection targets</vt:lpstr>
      <vt:lpstr>Distinguishing haplotype blocks from single targets</vt:lpstr>
      <vt:lpstr>Temperature adaptation of 2 genotypes</vt:lpstr>
      <vt:lpstr>Temperature adaptation of 2 genotypes</vt:lpstr>
      <vt:lpstr>yeast</vt:lpstr>
      <vt:lpstr>yeast</vt:lpstr>
      <vt:lpstr>yeast</vt:lpstr>
      <vt:lpstr>Gene expression as a polygenic trait</vt:lpstr>
      <vt:lpstr>Evolution of variance</vt:lpstr>
      <vt:lpstr>Evolution of variance</vt:lpstr>
      <vt:lpstr>Variance evolution</vt:lpstr>
      <vt:lpstr>Variance evolution</vt:lpstr>
      <vt:lpstr>Variance evolution</vt:lpstr>
      <vt:lpstr>Variance evolution</vt:lpstr>
      <vt:lpstr>Wolbachia resistance</vt:lpstr>
      <vt:lpstr>Wolbachia resistance is polygenic</vt:lpstr>
      <vt:lpstr>PowerPoint Presentation</vt:lpstr>
    </vt:vector>
  </TitlesOfParts>
  <Manager/>
  <Company>MS Beagle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genotype and phenotype</dc:title>
  <dc:subject/>
  <dc:creator>Charles Darwin</dc:creator>
  <cp:keywords/>
  <dc:description/>
  <cp:lastModifiedBy>Gregor Mendel</cp:lastModifiedBy>
  <cp:revision>306</cp:revision>
  <cp:lastPrinted>2012-02-16T08:47:03Z</cp:lastPrinted>
  <dcterms:created xsi:type="dcterms:W3CDTF">2017-11-04T16:05:39Z</dcterms:created>
  <dcterms:modified xsi:type="dcterms:W3CDTF">2020-01-30T11:10:14Z</dcterms:modified>
  <cp:category/>
</cp:coreProperties>
</file>