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embeddings/oleObject1.bin" ContentType="application/vnd.openxmlformats-officedocument.oleObject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1" r:id="rId1"/>
  </p:sldMasterIdLst>
  <p:notesMasterIdLst>
    <p:notesMasterId r:id="rId49"/>
  </p:notesMasterIdLst>
  <p:handoutMasterIdLst>
    <p:handoutMasterId r:id="rId50"/>
  </p:handoutMasterIdLst>
  <p:sldIdLst>
    <p:sldId id="625" r:id="rId2"/>
    <p:sldId id="932" r:id="rId3"/>
    <p:sldId id="942" r:id="rId4"/>
    <p:sldId id="933" r:id="rId5"/>
    <p:sldId id="943" r:id="rId6"/>
    <p:sldId id="972" r:id="rId7"/>
    <p:sldId id="939" r:id="rId8"/>
    <p:sldId id="940" r:id="rId9"/>
    <p:sldId id="945" r:id="rId10"/>
    <p:sldId id="682" r:id="rId11"/>
    <p:sldId id="774" r:id="rId12"/>
    <p:sldId id="627" r:id="rId13"/>
    <p:sldId id="628" r:id="rId14"/>
    <p:sldId id="841" r:id="rId15"/>
    <p:sldId id="921" r:id="rId16"/>
    <p:sldId id="925" r:id="rId17"/>
    <p:sldId id="642" r:id="rId18"/>
    <p:sldId id="929" r:id="rId19"/>
    <p:sldId id="930" r:id="rId20"/>
    <p:sldId id="946" r:id="rId21"/>
    <p:sldId id="910" r:id="rId22"/>
    <p:sldId id="931" r:id="rId23"/>
    <p:sldId id="743" r:id="rId24"/>
    <p:sldId id="744" r:id="rId25"/>
    <p:sldId id="927" r:id="rId26"/>
    <p:sldId id="853" r:id="rId27"/>
    <p:sldId id="854" r:id="rId28"/>
    <p:sldId id="852" r:id="rId29"/>
    <p:sldId id="855" r:id="rId30"/>
    <p:sldId id="856" r:id="rId31"/>
    <p:sldId id="950" r:id="rId32"/>
    <p:sldId id="973" r:id="rId33"/>
    <p:sldId id="965" r:id="rId34"/>
    <p:sldId id="966" r:id="rId35"/>
    <p:sldId id="978" r:id="rId36"/>
    <p:sldId id="979" r:id="rId37"/>
    <p:sldId id="967" r:id="rId38"/>
    <p:sldId id="968" r:id="rId39"/>
    <p:sldId id="857" r:id="rId40"/>
    <p:sldId id="869" r:id="rId41"/>
    <p:sldId id="969" r:id="rId42"/>
    <p:sldId id="971" r:id="rId43"/>
    <p:sldId id="935" r:id="rId44"/>
    <p:sldId id="938" r:id="rId45"/>
    <p:sldId id="936" r:id="rId46"/>
    <p:sldId id="937" r:id="rId47"/>
    <p:sldId id="683" r:id="rId48"/>
  </p:sldIdLst>
  <p:sldSz cx="9144000" cy="6858000" type="screen4x3"/>
  <p:notesSz cx="6746875" cy="98679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00CC00"/>
    <a:srgbClr val="FF0000"/>
    <a:srgbClr val="003366"/>
    <a:srgbClr val="FFFF00"/>
    <a:srgbClr val="FAFAFA"/>
    <a:srgbClr val="D3D3D3"/>
    <a:srgbClr val="1300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89" d="100"/>
          <a:sy n="89" d="100"/>
        </p:scale>
        <p:origin x="-584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7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handoutMaster" Target="handoutMasters/handoutMaster1.xml"/><Relationship Id="rId51" Type="http://schemas.openxmlformats.org/officeDocument/2006/relationships/printerSettings" Target="printerSettings/printerSettings1.bin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4175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22700" y="0"/>
            <a:ext cx="2924175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5775"/>
            <a:ext cx="2924175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31" tIns="45715" rIns="91431" bIns="45715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22700" y="9375775"/>
            <a:ext cx="2924175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31" tIns="45715" rIns="91431" bIns="45715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DFD526D2-EC32-0943-AD57-7BBA937A2D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8965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4175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22700" y="0"/>
            <a:ext cx="2924175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4875" y="739775"/>
            <a:ext cx="4935538" cy="3702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25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0113" y="4687888"/>
            <a:ext cx="4946650" cy="444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5775"/>
            <a:ext cx="2924175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31" tIns="45715" rIns="91431" bIns="45715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25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22700" y="9375775"/>
            <a:ext cx="2924175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31" tIns="45715" rIns="91431" bIns="45715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CD7B81DE-5F66-E341-9361-5BA2DDACBDF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149806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F8DC8D7-85D5-834E-A018-16772F06BF6C}" type="slidenum">
              <a:rPr lang="en-GB"/>
              <a:pPr>
                <a:defRPr/>
              </a:pPr>
              <a:t>1</a:t>
            </a:fld>
            <a:endParaRPr lang="en-GB"/>
          </a:p>
        </p:txBody>
      </p:sp>
      <p:sp>
        <p:nvSpPr>
          <p:cNvPr id="5652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652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7CE3D8E-0504-FC4F-99CF-E2C5003B83DE}" type="slidenum">
              <a:rPr lang="en-GB"/>
              <a:pPr>
                <a:defRPr/>
              </a:pPr>
              <a:t>10</a:t>
            </a:fld>
            <a:endParaRPr lang="en-GB"/>
          </a:p>
        </p:txBody>
      </p:sp>
      <p:sp>
        <p:nvSpPr>
          <p:cNvPr id="6809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809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F12E0CD-6757-C642-B987-5ED4979AE448}" type="slidenum">
              <a:rPr lang="en-GB"/>
              <a:pPr>
                <a:defRPr/>
              </a:pPr>
              <a:t>11</a:t>
            </a:fld>
            <a:endParaRPr lang="en-GB"/>
          </a:p>
        </p:txBody>
      </p:sp>
      <p:sp>
        <p:nvSpPr>
          <p:cNvPr id="868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68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5848D05-8B74-7141-B035-4D6F5DF9A485}" type="slidenum">
              <a:rPr lang="en-GB"/>
              <a:pPr>
                <a:defRPr/>
              </a:pPr>
              <a:t>12</a:t>
            </a:fld>
            <a:endParaRPr lang="en-GB"/>
          </a:p>
        </p:txBody>
      </p:sp>
      <p:sp>
        <p:nvSpPr>
          <p:cNvPr id="5693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693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B7FA37F-F52D-0F47-AEA4-CEA9519A2A15}" type="slidenum">
              <a:rPr lang="en-GB"/>
              <a:pPr>
                <a:defRPr/>
              </a:pPr>
              <a:t>13</a:t>
            </a:fld>
            <a:endParaRPr lang="en-GB"/>
          </a:p>
        </p:txBody>
      </p:sp>
      <p:sp>
        <p:nvSpPr>
          <p:cNvPr id="5713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713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837FF019-70CF-3E4B-AB20-2C845ADB8C3A}" type="slidenum">
              <a:rPr lang="en-US" sz="1200" b="0"/>
              <a:pPr eaLnBrk="1" hangingPunct="1">
                <a:defRPr/>
              </a:pPr>
              <a:t>14</a:t>
            </a:fld>
            <a:endParaRPr lang="en-US" sz="1200" b="0"/>
          </a:p>
        </p:txBody>
      </p:sp>
      <p:sp>
        <p:nvSpPr>
          <p:cNvPr id="4198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018CC5-6BC3-034C-A398-41F72B3F95AC}" type="slidenum">
              <a:rPr lang="en-US"/>
              <a:pPr>
                <a:defRPr/>
              </a:pPr>
              <a:t>15</a:t>
            </a:fld>
            <a:endParaRPr lang="en-US"/>
          </a:p>
        </p:txBody>
      </p:sp>
      <p:sp>
        <p:nvSpPr>
          <p:cNvPr id="1351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E8C8ECDF-8F64-F746-87B5-54E3CBD12F1E}" type="slidenum">
              <a:rPr lang="en-US" b="0"/>
              <a:pPr eaLnBrk="1" hangingPunct="1">
                <a:defRPr/>
              </a:pPr>
              <a:t>16</a:t>
            </a:fld>
            <a:endParaRPr lang="en-US" b="0"/>
          </a:p>
        </p:txBody>
      </p:sp>
      <p:sp>
        <p:nvSpPr>
          <p:cNvPr id="747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45B8655-329D-694F-A9A9-DFA2082242EC}" type="slidenum">
              <a:rPr lang="en-GB"/>
              <a:pPr>
                <a:defRPr/>
              </a:pPr>
              <a:t>17</a:t>
            </a:fld>
            <a:endParaRPr lang="en-GB"/>
          </a:p>
        </p:txBody>
      </p:sp>
      <p:sp>
        <p:nvSpPr>
          <p:cNvPr id="5980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980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7"/>
          <p:cNvSpPr txBox="1">
            <a:spLocks noGrp="1" noChangeArrowheads="1"/>
          </p:cNvSpPr>
          <p:nvPr/>
        </p:nvSpPr>
        <p:spPr bwMode="auto">
          <a:xfrm>
            <a:off x="3822700" y="9374188"/>
            <a:ext cx="2924175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 eaLnBrk="1" hangingPunct="1"/>
            <a:fld id="{F734D384-DA78-9C46-8A27-3B66DFEF5641}" type="slidenum">
              <a:rPr lang="en-US" sz="1200">
                <a:latin typeface="Arial" charset="0"/>
              </a:rPr>
              <a:pPr algn="r" eaLnBrk="1" hangingPunct="1"/>
              <a:t>18</a:t>
            </a:fld>
            <a:endParaRPr lang="en-US" sz="1200">
              <a:latin typeface="Arial" charset="0"/>
            </a:endParaRPr>
          </a:p>
        </p:txBody>
      </p:sp>
      <p:sp>
        <p:nvSpPr>
          <p:cNvPr id="942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66709021-2282-2346-B3AB-0DDEA9ACA411}" type="slidenum">
              <a:rPr lang="en-US" b="0"/>
              <a:pPr eaLnBrk="1" hangingPunct="1">
                <a:defRPr/>
              </a:pPr>
              <a:t>19</a:t>
            </a:fld>
            <a:endParaRPr lang="en-US" b="0"/>
          </a:p>
        </p:txBody>
      </p:sp>
      <p:sp>
        <p:nvSpPr>
          <p:cNvPr id="931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168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B1BC3DE-55D5-054A-B0BC-C190841064DE}" type="slidenum">
              <a:rPr lang="en-GB"/>
              <a:pPr>
                <a:defRPr/>
              </a:pPr>
              <a:t>2</a:t>
            </a:fld>
            <a:endParaRPr lang="en-GB"/>
          </a:p>
        </p:txBody>
      </p:sp>
      <p:sp>
        <p:nvSpPr>
          <p:cNvPr id="5775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775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A8CB8E4F-95F4-7842-A382-14476CEF3BEA}" type="slidenum">
              <a:rPr lang="en-US" b="0"/>
              <a:pPr eaLnBrk="1" hangingPunct="1">
                <a:defRPr/>
              </a:pPr>
              <a:t>20</a:t>
            </a:fld>
            <a:endParaRPr lang="en-US" b="0"/>
          </a:p>
        </p:txBody>
      </p:sp>
      <p:sp>
        <p:nvSpPr>
          <p:cNvPr id="911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396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B7B027C-987C-4649-9CC6-BEE2C69E9B31}" type="slidenum">
              <a:rPr lang="en-GB"/>
              <a:pPr>
                <a:defRPr/>
              </a:pPr>
              <a:t>21</a:t>
            </a:fld>
            <a:endParaRPr lang="en-GB"/>
          </a:p>
        </p:txBody>
      </p:sp>
      <p:sp>
        <p:nvSpPr>
          <p:cNvPr id="6246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246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1FA124F9-1EA0-6043-983F-F1C85E00B62F}" type="slidenum">
              <a:rPr lang="en-US" b="0"/>
              <a:pPr eaLnBrk="1" hangingPunct="1">
                <a:defRPr/>
              </a:pPr>
              <a:t>22</a:t>
            </a:fld>
            <a:endParaRPr lang="en-US" b="0"/>
          </a:p>
        </p:txBody>
      </p:sp>
      <p:sp>
        <p:nvSpPr>
          <p:cNvPr id="768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DE4E195-9E4C-3B4F-B604-7FFAD390ECAB}" type="slidenum">
              <a:rPr lang="en-GB"/>
              <a:pPr>
                <a:defRPr/>
              </a:pPr>
              <a:t>23</a:t>
            </a:fld>
            <a:endParaRPr lang="en-GB"/>
          </a:p>
        </p:txBody>
      </p:sp>
      <p:sp>
        <p:nvSpPr>
          <p:cNvPr id="8058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906463" y="739775"/>
            <a:ext cx="4933950" cy="3700463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058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FEBE8BF-97BD-604E-BAC8-9A479D36A984}" type="slidenum">
              <a:rPr lang="en-GB"/>
              <a:pPr>
                <a:defRPr/>
              </a:pPr>
              <a:t>24</a:t>
            </a:fld>
            <a:endParaRPr lang="en-GB"/>
          </a:p>
        </p:txBody>
      </p:sp>
      <p:sp>
        <p:nvSpPr>
          <p:cNvPr id="8079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906463" y="739775"/>
            <a:ext cx="4933950" cy="3700463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079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/>
          <p:cNvSpPr txBox="1">
            <a:spLocks noGrp="1" noChangeArrowheads="1"/>
          </p:cNvSpPr>
          <p:nvPr/>
        </p:nvSpPr>
        <p:spPr bwMode="auto">
          <a:xfrm>
            <a:off x="3822700" y="9374188"/>
            <a:ext cx="2924175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 eaLnBrk="1" hangingPunct="1"/>
            <a:fld id="{C9B420B2-A3EB-7F44-969B-A5B1926C9F5A}" type="slidenum">
              <a:rPr lang="en-US" sz="1200">
                <a:latin typeface="Arial" charset="0"/>
              </a:rPr>
              <a:pPr algn="r" eaLnBrk="1" hangingPunct="1"/>
              <a:t>25</a:t>
            </a:fld>
            <a:endParaRPr lang="en-US" sz="1200">
              <a:latin typeface="Arial" charset="0"/>
            </a:endParaRPr>
          </a:p>
        </p:txBody>
      </p:sp>
      <p:sp>
        <p:nvSpPr>
          <p:cNvPr id="378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/>
          <p:cNvSpPr txBox="1">
            <a:spLocks noGrp="1" noChangeArrowheads="1"/>
          </p:cNvSpPr>
          <p:nvPr/>
        </p:nvSpPr>
        <p:spPr bwMode="auto">
          <a:xfrm>
            <a:off x="3822700" y="9374188"/>
            <a:ext cx="2924175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 eaLnBrk="1" hangingPunct="1"/>
            <a:fld id="{1CB762BD-DED7-5F4C-B2D4-758DD8C1D07D}" type="slidenum">
              <a:rPr lang="en-US" sz="1200">
                <a:latin typeface="Arial" charset="0"/>
              </a:rPr>
              <a:pPr algn="r" eaLnBrk="1" hangingPunct="1"/>
              <a:t>26</a:t>
            </a:fld>
            <a:endParaRPr lang="en-US" sz="1200">
              <a:latin typeface="Arial" charset="0"/>
            </a:endParaRPr>
          </a:p>
        </p:txBody>
      </p:sp>
      <p:sp>
        <p:nvSpPr>
          <p:cNvPr id="1054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/>
          <p:cNvSpPr txBox="1">
            <a:spLocks noGrp="1" noChangeArrowheads="1"/>
          </p:cNvSpPr>
          <p:nvPr/>
        </p:nvSpPr>
        <p:spPr bwMode="auto">
          <a:xfrm>
            <a:off x="3822700" y="9374188"/>
            <a:ext cx="2924175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 eaLnBrk="1" hangingPunct="1"/>
            <a:fld id="{2FAB096B-521E-AC4E-8606-D0BA77626F83}" type="slidenum">
              <a:rPr lang="en-US" sz="1200">
                <a:latin typeface="Arial" charset="0"/>
              </a:rPr>
              <a:pPr algn="r" eaLnBrk="1" hangingPunct="1"/>
              <a:t>27</a:t>
            </a:fld>
            <a:endParaRPr lang="en-US" sz="1200">
              <a:latin typeface="Arial" charset="0"/>
            </a:endParaRPr>
          </a:p>
        </p:txBody>
      </p:sp>
      <p:sp>
        <p:nvSpPr>
          <p:cNvPr id="1075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7"/>
          <p:cNvSpPr txBox="1">
            <a:spLocks noGrp="1" noChangeArrowheads="1"/>
          </p:cNvSpPr>
          <p:nvPr/>
        </p:nvSpPr>
        <p:spPr bwMode="auto">
          <a:xfrm>
            <a:off x="3822700" y="9374188"/>
            <a:ext cx="2924175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 eaLnBrk="1" hangingPunct="1"/>
            <a:fld id="{3274887B-4CA9-7649-A3FC-CD16E8CEA3E5}" type="slidenum">
              <a:rPr lang="en-US" sz="1200">
                <a:latin typeface="Arial" charset="0"/>
              </a:rPr>
              <a:pPr algn="r" eaLnBrk="1" hangingPunct="1"/>
              <a:t>28</a:t>
            </a:fld>
            <a:endParaRPr lang="en-US" sz="1200">
              <a:latin typeface="Arial" charset="0"/>
            </a:endParaRPr>
          </a:p>
        </p:txBody>
      </p:sp>
      <p:sp>
        <p:nvSpPr>
          <p:cNvPr id="1034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 txBox="1">
            <a:spLocks noGrp="1" noChangeArrowheads="1"/>
          </p:cNvSpPr>
          <p:nvPr/>
        </p:nvSpPr>
        <p:spPr bwMode="auto">
          <a:xfrm>
            <a:off x="3822700" y="9374188"/>
            <a:ext cx="2924175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 eaLnBrk="1" hangingPunct="1"/>
            <a:fld id="{DA95E2EC-0617-7548-9046-CD6F2EE200A5}" type="slidenum">
              <a:rPr lang="en-US" sz="1200">
                <a:latin typeface="Arial" charset="0"/>
              </a:rPr>
              <a:pPr algn="r" eaLnBrk="1" hangingPunct="1"/>
              <a:t>43</a:t>
            </a:fld>
            <a:endParaRPr lang="en-US" sz="1200">
              <a:latin typeface="Arial" charset="0"/>
            </a:endParaRPr>
          </a:p>
        </p:txBody>
      </p:sp>
      <p:sp>
        <p:nvSpPr>
          <p:cNvPr id="1822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B83BF969-BF4E-0B43-81A5-B5AF1385D836}" type="slidenum">
              <a:rPr lang="en-GB" b="0"/>
              <a:pPr eaLnBrk="1" hangingPunct="1">
                <a:defRPr/>
              </a:pPr>
              <a:t>3</a:t>
            </a:fld>
            <a:endParaRPr lang="en-GB" b="0"/>
          </a:p>
        </p:txBody>
      </p:sp>
      <p:sp>
        <p:nvSpPr>
          <p:cNvPr id="5222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1027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DBDE7849-0C64-6348-9F26-D3878BC41B84}" type="slidenum">
              <a:rPr lang="en-US" b="0"/>
              <a:pPr eaLnBrk="1" hangingPunct="1">
                <a:defRPr/>
              </a:pPr>
              <a:t>45</a:t>
            </a:fld>
            <a:endParaRPr lang="en-US" b="0"/>
          </a:p>
        </p:txBody>
      </p:sp>
      <p:sp>
        <p:nvSpPr>
          <p:cNvPr id="1157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771DDFAD-5960-9743-BE1D-7ADF0A3213ED}" type="slidenum">
              <a:rPr lang="en-US" b="0"/>
              <a:pPr eaLnBrk="1" hangingPunct="1">
                <a:defRPr/>
              </a:pPr>
              <a:t>46</a:t>
            </a:fld>
            <a:endParaRPr lang="en-US" b="0"/>
          </a:p>
        </p:txBody>
      </p:sp>
      <p:sp>
        <p:nvSpPr>
          <p:cNvPr id="1177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5C87FE4-8541-B443-8495-71F9DC6FD02D}" type="slidenum">
              <a:rPr lang="en-GB"/>
              <a:pPr>
                <a:defRPr/>
              </a:pPr>
              <a:t>47</a:t>
            </a:fld>
            <a:endParaRPr lang="en-GB"/>
          </a:p>
        </p:txBody>
      </p:sp>
      <p:sp>
        <p:nvSpPr>
          <p:cNvPr id="6830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830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56769C-DF13-1D42-9C56-8A51178C1AF9}" type="slidenum">
              <a:rPr lang="en-GB"/>
              <a:pPr>
                <a:defRPr/>
              </a:pPr>
              <a:t>4</a:t>
            </a:fld>
            <a:endParaRPr lang="en-GB"/>
          </a:p>
        </p:txBody>
      </p:sp>
      <p:sp>
        <p:nvSpPr>
          <p:cNvPr id="5795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795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4576588E-8391-7147-BBEB-890C51938C85}" type="slidenum">
              <a:rPr lang="en-US" b="0"/>
              <a:pPr eaLnBrk="1" hangingPunct="1">
                <a:defRPr/>
              </a:pPr>
              <a:t>5</a:t>
            </a:fld>
            <a:endParaRPr lang="en-US" b="0"/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2443ECE1-EB67-2B4E-B7FF-E0AFE6CAEB46}" type="slidenum">
              <a:rPr lang="en-US" sz="1200" b="0" smtClean="0">
                <a:latin typeface="Times New Roman" charset="0"/>
                <a:cs typeface="Times New Roman" charset="0"/>
              </a:rPr>
              <a:pPr eaLnBrk="1" hangingPunct="1">
                <a:defRPr/>
              </a:pPr>
              <a:t>6</a:t>
            </a:fld>
            <a:endParaRPr lang="en-US" sz="1200" b="0" smtClean="0">
              <a:latin typeface="Times New Roman" charset="0"/>
              <a:cs typeface="Times New Roman" charset="0"/>
            </a:endParaRPr>
          </a:p>
        </p:txBody>
      </p:sp>
      <p:sp>
        <p:nvSpPr>
          <p:cNvPr id="245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795DC0F8-DEBF-1D49-8433-99E73DDA4830}" type="slidenum">
              <a:rPr lang="en-US" b="0" smtClean="0"/>
              <a:pPr eaLnBrk="1" hangingPunct="1">
                <a:defRPr/>
              </a:pPr>
              <a:t>7</a:t>
            </a:fld>
            <a:endParaRPr lang="en-US" b="0" smtClean="0"/>
          </a:p>
        </p:txBody>
      </p:sp>
      <p:sp>
        <p:nvSpPr>
          <p:cNvPr id="358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567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/>
          <p:cNvSpPr txBox="1">
            <a:spLocks noGrp="1" noChangeArrowheads="1"/>
          </p:cNvSpPr>
          <p:nvPr/>
        </p:nvSpPr>
        <p:spPr bwMode="auto">
          <a:xfrm>
            <a:off x="3822700" y="9374188"/>
            <a:ext cx="2924175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 eaLnBrk="1" hangingPunct="1"/>
            <a:fld id="{B1DB640A-1B9A-A14D-888C-D96C92B90DCD}" type="slidenum">
              <a:rPr lang="en-US" sz="1200">
                <a:latin typeface="Arial" charset="0"/>
              </a:rPr>
              <a:pPr algn="r" eaLnBrk="1" hangingPunct="1"/>
              <a:t>8</a:t>
            </a:fld>
            <a:endParaRPr lang="en-US" sz="1200">
              <a:latin typeface="Arial" charset="0"/>
            </a:endParaRPr>
          </a:p>
        </p:txBody>
      </p:sp>
      <p:sp>
        <p:nvSpPr>
          <p:cNvPr id="378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E100C32A-D6A3-8645-BED0-C23297B44D0A}" type="slidenum">
              <a:rPr lang="en-US" b="0"/>
              <a:pPr eaLnBrk="1" hangingPunct="1">
                <a:defRPr/>
              </a:pPr>
              <a:t>9</a:t>
            </a:fld>
            <a:endParaRPr lang="en-US" b="0"/>
          </a:p>
        </p:txBody>
      </p:sp>
      <p:sp>
        <p:nvSpPr>
          <p:cNvPr id="419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608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CEC237-4F7B-6F44-98C3-36CA8E3664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851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13C52C-64A9-C049-AB84-1B7CE8F743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17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D3793D-04EE-6C48-9AAD-107177ECFF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2595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D5F600-987B-624E-A2CE-A3B2DBBBB8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1841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CC3B1D-56B3-9B41-8365-CDEE10582A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488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077DC8-1448-9D47-B591-ED4F2FF9E1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720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E67F77-90E5-E545-8F7D-7C40A2C464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6723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06DC8B-93ED-0E44-9211-A16B7D3A37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470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F23B91-BF32-964C-941C-5355CFF823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059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CE4FD0-37DF-DB4B-B476-A54BC761FF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947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FAC8B3-F28E-C04F-9EB4-6D67184661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1918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81750B-3115-4E48-99B8-E3BF35B49A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788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83BC20C7-8493-2047-87B5-EA2D77D4EF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FFFF0C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FFFF0C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FF0C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FF0C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0C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0C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0C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0C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0C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5" Type="http://schemas.openxmlformats.org/officeDocument/2006/relationships/image" Target="../media/image20.jpeg"/><Relationship Id="rId6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28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jpe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Relationship Id="rId3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Relationship Id="rId3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Relationship Id="rId3" Type="http://schemas.openxmlformats.org/officeDocument/2006/relationships/image" Target="../media/image5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ng"/><Relationship Id="rId3" Type="http://schemas.openxmlformats.org/officeDocument/2006/relationships/image" Target="../media/image5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9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6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6" Type="http://schemas.openxmlformats.org/officeDocument/2006/relationships/image" Target="../media/image65.png"/><Relationship Id="rId7" Type="http://schemas.openxmlformats.org/officeDocument/2006/relationships/image" Target="../media/image6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6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232" name="Text Box 8"/>
          <p:cNvSpPr txBox="1">
            <a:spLocks noChangeArrowheads="1"/>
          </p:cNvSpPr>
          <p:nvPr/>
        </p:nvSpPr>
        <p:spPr bwMode="auto">
          <a:xfrm>
            <a:off x="0" y="0"/>
            <a:ext cx="9144000" cy="70294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  <a:p>
            <a:pPr>
              <a:defRPr/>
            </a:pPr>
            <a:endParaRPr lang="en-US">
              <a:cs typeface="+mn-cs"/>
            </a:endParaRPr>
          </a:p>
          <a:p>
            <a:pPr>
              <a:defRPr/>
            </a:pPr>
            <a:endParaRPr lang="en-US">
              <a:cs typeface="+mn-cs"/>
            </a:endParaRPr>
          </a:p>
          <a:p>
            <a:pPr>
              <a:defRPr/>
            </a:pPr>
            <a:endParaRPr lang="en-US">
              <a:cs typeface="+mn-cs"/>
            </a:endParaRPr>
          </a:p>
          <a:p>
            <a:pPr>
              <a:defRPr/>
            </a:pPr>
            <a:endParaRPr lang="en-US">
              <a:cs typeface="+mn-cs"/>
            </a:endParaRPr>
          </a:p>
          <a:p>
            <a:pPr>
              <a:defRPr/>
            </a:pPr>
            <a:endParaRPr lang="en-US">
              <a:cs typeface="+mn-cs"/>
            </a:endParaRPr>
          </a:p>
          <a:p>
            <a:pPr>
              <a:defRPr/>
            </a:pPr>
            <a:endParaRPr lang="en-US">
              <a:cs typeface="+mn-cs"/>
            </a:endParaRPr>
          </a:p>
          <a:p>
            <a:pPr>
              <a:defRPr/>
            </a:pPr>
            <a:endParaRPr lang="en-US">
              <a:cs typeface="+mn-cs"/>
            </a:endParaRPr>
          </a:p>
          <a:p>
            <a:pPr>
              <a:defRPr/>
            </a:pPr>
            <a:endParaRPr lang="en-US">
              <a:cs typeface="+mn-cs"/>
            </a:endParaRPr>
          </a:p>
          <a:p>
            <a:pPr>
              <a:defRPr/>
            </a:pPr>
            <a:endParaRPr lang="en-US">
              <a:cs typeface="+mn-cs"/>
            </a:endParaRPr>
          </a:p>
          <a:p>
            <a:pPr>
              <a:defRPr/>
            </a:pPr>
            <a:endParaRPr lang="en-US">
              <a:cs typeface="+mn-cs"/>
            </a:endParaRPr>
          </a:p>
          <a:p>
            <a:pPr>
              <a:defRPr/>
            </a:pPr>
            <a:endParaRPr lang="en-US">
              <a:cs typeface="+mn-cs"/>
            </a:endParaRPr>
          </a:p>
          <a:p>
            <a:pPr>
              <a:defRPr/>
            </a:pPr>
            <a:endParaRPr lang="en-US">
              <a:cs typeface="+mn-cs"/>
            </a:endParaRPr>
          </a:p>
          <a:p>
            <a:pPr>
              <a:defRPr/>
            </a:pPr>
            <a:endParaRPr lang="en-US">
              <a:cs typeface="+mn-cs"/>
            </a:endParaRPr>
          </a:p>
          <a:p>
            <a:pPr>
              <a:defRPr/>
            </a:pPr>
            <a:endParaRPr lang="en-US">
              <a:cs typeface="+mn-cs"/>
            </a:endParaRPr>
          </a:p>
          <a:p>
            <a:pPr>
              <a:defRPr/>
            </a:pPr>
            <a:endParaRPr lang="en-US">
              <a:cs typeface="+mn-cs"/>
            </a:endParaRPr>
          </a:p>
          <a:p>
            <a:pPr>
              <a:defRPr/>
            </a:pPr>
            <a:endParaRPr lang="en-US">
              <a:cs typeface="+mn-cs"/>
            </a:endParaRPr>
          </a:p>
          <a:p>
            <a:pPr>
              <a:defRPr/>
            </a:pPr>
            <a:endParaRPr lang="en-US">
              <a:cs typeface="+mn-cs"/>
            </a:endParaRPr>
          </a:p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0" b="2592"/>
          <a:stretch>
            <a:fillRect/>
          </a:stretch>
        </p:blipFill>
        <p:spPr bwMode="auto">
          <a:xfrm>
            <a:off x="-50800" y="0"/>
            <a:ext cx="93472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7" descr="Snapshot 2007-02-25 22-44-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268413"/>
            <a:ext cx="7775575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4230" name="Text Box 6"/>
          <p:cNvSpPr txBox="1">
            <a:spLocks noChangeArrowheads="1"/>
          </p:cNvSpPr>
          <p:nvPr/>
        </p:nvSpPr>
        <p:spPr bwMode="auto">
          <a:xfrm>
            <a:off x="146050" y="6156325"/>
            <a:ext cx="3562350" cy="708025"/>
          </a:xfrm>
          <a:prstGeom prst="rect">
            <a:avLst/>
          </a:prstGeom>
          <a:solidFill>
            <a:srgbClr val="13007C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i="1" dirty="0">
                <a:solidFill>
                  <a:srgbClr val="FFFF0C"/>
                </a:solidFill>
                <a:cs typeface="+mn-cs"/>
              </a:rPr>
              <a:t>John Ellis</a:t>
            </a:r>
          </a:p>
          <a:p>
            <a:pPr>
              <a:defRPr/>
            </a:pPr>
            <a:r>
              <a:rPr lang="en-US" sz="2000" i="1" dirty="0">
                <a:solidFill>
                  <a:srgbClr val="FFFF0C"/>
                </a:solidFill>
                <a:cs typeface="+mn-cs"/>
              </a:rPr>
              <a:t>King’s College London &amp; CERN</a:t>
            </a:r>
            <a:endParaRPr lang="en-US" sz="2000" dirty="0">
              <a:cs typeface="+mn-cs"/>
            </a:endParaRPr>
          </a:p>
        </p:txBody>
      </p:sp>
      <p:sp>
        <p:nvSpPr>
          <p:cNvPr id="564233" name="Rectangle 9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412875"/>
          </a:xfrm>
          <a:solidFill>
            <a:schemeClr val="accent1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  <a:cs typeface="+mj-cs"/>
              </a:rPr>
              <a:t>Particle Physics &amp; Cosmology</a:t>
            </a:r>
            <a:br>
              <a:rPr lang="en-US" dirty="0" smtClean="0">
                <a:solidFill>
                  <a:srgbClr val="000000"/>
                </a:solidFill>
                <a:cs typeface="+mj-cs"/>
              </a:rPr>
            </a:br>
            <a:r>
              <a:rPr lang="en-US" dirty="0" smtClean="0">
                <a:solidFill>
                  <a:srgbClr val="000000"/>
                </a:solidFill>
                <a:cs typeface="+mj-cs"/>
              </a:rPr>
              <a:t>in Light of the LHC</a:t>
            </a:r>
            <a:endParaRPr lang="en-US" sz="4000" dirty="0" smtClean="0">
              <a:solidFill>
                <a:srgbClr val="000000"/>
              </a:solidFill>
              <a:cs typeface="+mj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938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accent1"/>
          </a:solidFill>
          <a:ln>
            <a:solidFill>
              <a:srgbClr val="000000"/>
            </a:solidFill>
          </a:ln>
        </p:spPr>
        <p:txBody>
          <a:bodyPr/>
          <a:lstStyle/>
          <a:p>
            <a:pPr>
              <a:defRPr/>
            </a:pPr>
            <a:r>
              <a:rPr lang="en-US" smtClean="0">
                <a:solidFill>
                  <a:schemeClr val="tx1"/>
                </a:solidFill>
                <a:cs typeface="+mj-cs"/>
              </a:rPr>
              <a:t>The Higgs Boson and Cosmology</a:t>
            </a:r>
          </a:p>
        </p:txBody>
      </p:sp>
      <p:sp>
        <p:nvSpPr>
          <p:cNvPr id="67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2057400"/>
            <a:ext cx="8458200" cy="4114800"/>
          </a:xfrm>
          <a:solidFill>
            <a:srgbClr val="000066"/>
          </a:solidFill>
        </p:spPr>
        <p:txBody>
          <a:bodyPr/>
          <a:lstStyle/>
          <a:p>
            <a:pPr>
              <a:defRPr/>
            </a:pPr>
            <a:r>
              <a:rPr lang="en-US" smtClean="0">
                <a:cs typeface="+mn-cs"/>
              </a:rPr>
              <a:t>Changed the state of the Universe when it was about 10</a:t>
            </a:r>
            <a:r>
              <a:rPr lang="en-US" baseline="30000" smtClean="0">
                <a:cs typeface="+mn-cs"/>
              </a:rPr>
              <a:t>-12</a:t>
            </a:r>
            <a:r>
              <a:rPr lang="en-US" smtClean="0">
                <a:cs typeface="+mn-cs"/>
              </a:rPr>
              <a:t> seconds old</a:t>
            </a:r>
          </a:p>
          <a:p>
            <a:pPr>
              <a:defRPr/>
            </a:pPr>
            <a:r>
              <a:rPr lang="en-US" smtClean="0">
                <a:cs typeface="+mn-cs"/>
              </a:rPr>
              <a:t>May have generated then the matter in the Universe</a:t>
            </a:r>
            <a:endParaRPr lang="en-US" smtClean="0">
              <a:solidFill>
                <a:srgbClr val="FF0000"/>
              </a:solidFill>
              <a:cs typeface="+mn-cs"/>
            </a:endParaRPr>
          </a:p>
          <a:p>
            <a:pPr>
              <a:defRPr/>
            </a:pPr>
            <a:r>
              <a:rPr lang="en-US" smtClean="0">
                <a:cs typeface="+mn-cs"/>
              </a:rPr>
              <a:t>Contributes (too much) to today’s </a:t>
            </a:r>
            <a:r>
              <a:rPr lang="en-US" smtClean="0">
                <a:solidFill>
                  <a:srgbClr val="FF0000"/>
                </a:solidFill>
                <a:cs typeface="+mn-cs"/>
              </a:rPr>
              <a:t>dark energy</a:t>
            </a:r>
          </a:p>
          <a:p>
            <a:pPr>
              <a:defRPr/>
            </a:pPr>
            <a:r>
              <a:rPr lang="en-US" smtClean="0">
                <a:cs typeface="+mn-cs"/>
              </a:rPr>
              <a:t>A related </a:t>
            </a:r>
            <a:r>
              <a:rPr lang="en-US" smtClean="0">
                <a:solidFill>
                  <a:srgbClr val="FF0000"/>
                </a:solidFill>
                <a:cs typeface="+mn-cs"/>
              </a:rPr>
              <a:t>inflaton</a:t>
            </a:r>
            <a:r>
              <a:rPr lang="en-US" smtClean="0">
                <a:cs typeface="+mn-cs"/>
              </a:rPr>
              <a:t> might have expanded the Universe when it was about 10</a:t>
            </a:r>
            <a:r>
              <a:rPr lang="en-US" baseline="30000" smtClean="0">
                <a:cs typeface="+mn-cs"/>
              </a:rPr>
              <a:t>-35</a:t>
            </a:r>
            <a:r>
              <a:rPr lang="en-US" smtClean="0">
                <a:cs typeface="+mn-cs"/>
              </a:rPr>
              <a:t> seconds old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7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7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7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7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7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7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7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7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7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330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accent1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smtClean="0">
                <a:solidFill>
                  <a:schemeClr val="tx1"/>
                </a:solidFill>
                <a:cs typeface="+mj-cs"/>
              </a:rPr>
              <a:t>A Strange Recipe for a Universe</a:t>
            </a:r>
          </a:p>
        </p:txBody>
      </p:sp>
      <p:pic>
        <p:nvPicPr>
          <p:cNvPr id="8673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81200"/>
            <a:ext cx="8763000" cy="401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67332" name="Text Box 4"/>
          <p:cNvSpPr txBox="1">
            <a:spLocks noChangeArrowheads="1"/>
          </p:cNvSpPr>
          <p:nvPr/>
        </p:nvSpPr>
        <p:spPr bwMode="auto">
          <a:xfrm>
            <a:off x="1541463" y="5791200"/>
            <a:ext cx="5853112" cy="94615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>
                <a:solidFill>
                  <a:srgbClr val="FFFF00"/>
                </a:solidFill>
                <a:cs typeface="+mn-cs"/>
              </a:rPr>
              <a:t>The ‘Concordance Model’</a:t>
            </a:r>
          </a:p>
          <a:p>
            <a:pPr algn="ctr">
              <a:defRPr/>
            </a:pPr>
            <a:r>
              <a:rPr lang="en-US" sz="2800">
                <a:solidFill>
                  <a:srgbClr val="FFFF00"/>
                </a:solidFill>
                <a:cs typeface="+mn-cs"/>
              </a:rPr>
              <a:t>prompted by astrophysics &amp; cosmology</a:t>
            </a:r>
          </a:p>
        </p:txBody>
      </p:sp>
      <p:sp>
        <p:nvSpPr>
          <p:cNvPr id="867333" name="Oval 5"/>
          <p:cNvSpPr>
            <a:spLocks noChangeArrowheads="1"/>
          </p:cNvSpPr>
          <p:nvPr/>
        </p:nvSpPr>
        <p:spPr bwMode="auto">
          <a:xfrm>
            <a:off x="2057400" y="1981200"/>
            <a:ext cx="1905000" cy="914400"/>
          </a:xfrm>
          <a:prstGeom prst="ellipse">
            <a:avLst/>
          </a:prstGeom>
          <a:solidFill>
            <a:srgbClr val="FF0000">
              <a:alpha val="20000"/>
            </a:srgbClr>
          </a:solidFill>
          <a:ln w="9525">
            <a:solidFill>
              <a:srgbClr val="000000">
                <a:alpha val="10001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323850" y="2636838"/>
            <a:ext cx="2192338" cy="914400"/>
          </a:xfrm>
          <a:prstGeom prst="ellipse">
            <a:avLst/>
          </a:prstGeom>
          <a:solidFill>
            <a:srgbClr val="FF0000">
              <a:alpha val="20000"/>
            </a:srgbClr>
          </a:solidFill>
          <a:ln w="9525">
            <a:solidFill>
              <a:srgbClr val="000000">
                <a:alpha val="10001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" name="Oval 5"/>
          <p:cNvSpPr>
            <a:spLocks noChangeArrowheads="1"/>
          </p:cNvSpPr>
          <p:nvPr/>
        </p:nvSpPr>
        <p:spPr bwMode="auto">
          <a:xfrm>
            <a:off x="6096000" y="5181600"/>
            <a:ext cx="2590800" cy="914400"/>
          </a:xfrm>
          <a:prstGeom prst="ellipse">
            <a:avLst/>
          </a:prstGeom>
          <a:solidFill>
            <a:srgbClr val="FF0000">
              <a:alpha val="20000"/>
            </a:srgbClr>
          </a:solidFill>
          <a:ln w="9525">
            <a:solidFill>
              <a:srgbClr val="000000">
                <a:alpha val="10001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67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67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7332" grpId="0" animBg="1"/>
      <p:bldP spid="867333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322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accent1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smtClean="0">
                <a:solidFill>
                  <a:schemeClr val="tx1"/>
                </a:solidFill>
                <a:cs typeface="+mj-cs"/>
              </a:rPr>
              <a:t>Open Cosmological Questions</a:t>
            </a:r>
          </a:p>
        </p:txBody>
      </p:sp>
      <p:sp>
        <p:nvSpPr>
          <p:cNvPr id="568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05000"/>
            <a:ext cx="7772400" cy="4038600"/>
          </a:xfrm>
          <a:solidFill>
            <a:srgbClr val="000066"/>
          </a:solidFill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sz="2800" smtClean="0">
                <a:solidFill>
                  <a:srgbClr val="FFFF00"/>
                </a:solidFill>
                <a:cs typeface="+mn-cs"/>
              </a:rPr>
              <a:t>Where did the matter come from?</a:t>
            </a:r>
          </a:p>
          <a:p>
            <a:pPr>
              <a:lnSpc>
                <a:spcPct val="90000"/>
              </a:lnSpc>
              <a:buFontTx/>
              <a:buNone/>
              <a:defRPr/>
            </a:pPr>
            <a:r>
              <a:rPr lang="en-US" sz="2800" smtClean="0">
                <a:cs typeface="+mn-cs"/>
              </a:rPr>
              <a:t>		</a:t>
            </a:r>
            <a:r>
              <a:rPr lang="en-US" sz="2800" smtClean="0">
                <a:solidFill>
                  <a:srgbClr val="FF0000"/>
                </a:solidFill>
                <a:cs typeface="+mn-cs"/>
              </a:rPr>
              <a:t>1 proton for every 1,000,000,000 photons</a:t>
            </a:r>
          </a:p>
          <a:p>
            <a:pPr>
              <a:lnSpc>
                <a:spcPct val="90000"/>
              </a:lnSpc>
              <a:defRPr/>
            </a:pPr>
            <a:r>
              <a:rPr lang="en-US" sz="2800" smtClean="0">
                <a:solidFill>
                  <a:srgbClr val="FFFF00"/>
                </a:solidFill>
                <a:cs typeface="+mn-cs"/>
              </a:rPr>
              <a:t>What is the dark matter?</a:t>
            </a:r>
          </a:p>
          <a:p>
            <a:pPr>
              <a:lnSpc>
                <a:spcPct val="90000"/>
              </a:lnSpc>
              <a:buFontTx/>
              <a:buNone/>
              <a:defRPr/>
            </a:pPr>
            <a:r>
              <a:rPr lang="en-US" sz="2800" smtClean="0">
                <a:solidFill>
                  <a:srgbClr val="FFFF00"/>
                </a:solidFill>
                <a:cs typeface="+mn-cs"/>
              </a:rPr>
              <a:t>		</a:t>
            </a:r>
            <a:r>
              <a:rPr lang="en-US" sz="2800" smtClean="0">
                <a:solidFill>
                  <a:srgbClr val="FF0000"/>
                </a:solidFill>
                <a:cs typeface="+mn-cs"/>
              </a:rPr>
              <a:t>Much more than the normal matter</a:t>
            </a:r>
          </a:p>
          <a:p>
            <a:pPr>
              <a:lnSpc>
                <a:spcPct val="90000"/>
              </a:lnSpc>
              <a:defRPr/>
            </a:pPr>
            <a:r>
              <a:rPr lang="en-US" sz="2800" smtClean="0">
                <a:solidFill>
                  <a:srgbClr val="FFFF00"/>
                </a:solidFill>
                <a:cs typeface="+mn-cs"/>
              </a:rPr>
              <a:t>What is the dark energy?</a:t>
            </a:r>
          </a:p>
          <a:p>
            <a:pPr>
              <a:lnSpc>
                <a:spcPct val="90000"/>
              </a:lnSpc>
              <a:buFontTx/>
              <a:buNone/>
              <a:defRPr/>
            </a:pPr>
            <a:r>
              <a:rPr lang="en-US" sz="2800" smtClean="0">
                <a:solidFill>
                  <a:srgbClr val="FFFF00"/>
                </a:solidFill>
                <a:cs typeface="+mn-cs"/>
              </a:rPr>
              <a:t>		</a:t>
            </a:r>
            <a:r>
              <a:rPr lang="en-US" sz="2800" smtClean="0">
                <a:solidFill>
                  <a:srgbClr val="FF0000"/>
                </a:solidFill>
                <a:cs typeface="+mn-cs"/>
              </a:rPr>
              <a:t>Even more than the dark matter</a:t>
            </a:r>
          </a:p>
          <a:p>
            <a:pPr>
              <a:lnSpc>
                <a:spcPct val="90000"/>
              </a:lnSpc>
              <a:defRPr/>
            </a:pPr>
            <a:r>
              <a:rPr lang="en-US" sz="2800" smtClean="0">
                <a:solidFill>
                  <a:srgbClr val="FFFF00"/>
                </a:solidFill>
                <a:cs typeface="+mn-cs"/>
              </a:rPr>
              <a:t>Why is the Universe so big and old?</a:t>
            </a:r>
          </a:p>
          <a:p>
            <a:pPr>
              <a:lnSpc>
                <a:spcPct val="90000"/>
              </a:lnSpc>
              <a:buFontTx/>
              <a:buNone/>
              <a:defRPr/>
            </a:pPr>
            <a:r>
              <a:rPr lang="en-US" sz="2800" smtClean="0">
                <a:solidFill>
                  <a:srgbClr val="FFFF00"/>
                </a:solidFill>
                <a:cs typeface="+mn-cs"/>
              </a:rPr>
              <a:t>		</a:t>
            </a:r>
            <a:r>
              <a:rPr lang="en-US" sz="2800" smtClean="0">
                <a:solidFill>
                  <a:srgbClr val="FF0000"/>
                </a:solidFill>
                <a:cs typeface="+mn-cs"/>
              </a:rPr>
              <a:t>Mechanism for cosmological inflation</a:t>
            </a:r>
          </a:p>
        </p:txBody>
      </p:sp>
      <p:sp>
        <p:nvSpPr>
          <p:cNvPr id="568324" name="Text Box 4"/>
          <p:cNvSpPr txBox="1">
            <a:spLocks noChangeArrowheads="1"/>
          </p:cNvSpPr>
          <p:nvPr/>
        </p:nvSpPr>
        <p:spPr bwMode="auto">
          <a:xfrm>
            <a:off x="593725" y="5943600"/>
            <a:ext cx="7926388" cy="579438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200">
                <a:solidFill>
                  <a:srgbClr val="FFFF00"/>
                </a:solidFill>
                <a:latin typeface="Times New Roman" charset="0"/>
                <a:cs typeface="+mn-cs"/>
              </a:rPr>
              <a:t>Need particle physics to answer these questions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68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8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68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68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8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68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68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68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68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3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683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683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683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3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683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683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683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3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683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683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683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68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68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68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83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3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32656"/>
            <a:ext cx="7772400" cy="1143000"/>
          </a:xfrm>
          <a:solidFill>
            <a:schemeClr val="accent1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smtClean="0">
                <a:solidFill>
                  <a:schemeClr val="tx1"/>
                </a:solidFill>
                <a:cs typeface="+mj-cs"/>
              </a:rPr>
              <a:t>The Very Early Universe</a:t>
            </a:r>
          </a:p>
        </p:txBody>
      </p:sp>
      <p:sp>
        <p:nvSpPr>
          <p:cNvPr id="570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28800"/>
            <a:ext cx="7772400" cy="4724400"/>
          </a:xfrm>
          <a:solidFill>
            <a:srgbClr val="000066"/>
          </a:solidFill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sz="2800" smtClean="0">
                <a:solidFill>
                  <a:srgbClr val="FFFF00"/>
                </a:solidFill>
                <a:cs typeface="+mn-cs"/>
              </a:rPr>
              <a:t>Size:</a:t>
            </a:r>
            <a:r>
              <a:rPr lang="en-US" sz="2800" smtClean="0">
                <a:cs typeface="+mn-cs"/>
              </a:rPr>
              <a:t> </a:t>
            </a:r>
            <a:r>
              <a:rPr lang="en-US" sz="2800" smtClean="0">
                <a:solidFill>
                  <a:srgbClr val="FF0000"/>
                </a:solidFill>
                <a:cs typeface="+mn-cs"/>
              </a:rPr>
              <a:t>a </a:t>
            </a:r>
            <a:r>
              <a:rPr lang="en-US" sz="2800" smtClean="0">
                <a:solidFill>
                  <a:srgbClr val="FF0000"/>
                </a:solidFill>
                <a:cs typeface="+mn-cs"/>
                <a:sym typeface="Wingdings" charset="0"/>
              </a:rPr>
              <a:t> zero</a:t>
            </a:r>
          </a:p>
          <a:p>
            <a:pPr>
              <a:lnSpc>
                <a:spcPct val="90000"/>
              </a:lnSpc>
              <a:defRPr/>
            </a:pPr>
            <a:r>
              <a:rPr lang="en-US" sz="2800" smtClean="0">
                <a:solidFill>
                  <a:srgbClr val="FFFF00"/>
                </a:solidFill>
                <a:cs typeface="+mn-cs"/>
                <a:sym typeface="Wingdings" charset="0"/>
              </a:rPr>
              <a:t>Age:</a:t>
            </a:r>
            <a:r>
              <a:rPr lang="en-US" sz="2800" smtClean="0">
                <a:cs typeface="+mn-cs"/>
                <a:sym typeface="Wingdings" charset="0"/>
              </a:rPr>
              <a:t> </a:t>
            </a:r>
            <a:r>
              <a:rPr lang="en-US" sz="2800" smtClean="0">
                <a:solidFill>
                  <a:srgbClr val="FF0000"/>
                </a:solidFill>
                <a:cs typeface="+mn-cs"/>
                <a:sym typeface="Wingdings" charset="0"/>
              </a:rPr>
              <a:t>t  zero</a:t>
            </a:r>
          </a:p>
          <a:p>
            <a:pPr>
              <a:lnSpc>
                <a:spcPct val="90000"/>
              </a:lnSpc>
              <a:defRPr/>
            </a:pPr>
            <a:r>
              <a:rPr lang="en-US" sz="2800" smtClean="0">
                <a:solidFill>
                  <a:srgbClr val="FFFF00"/>
                </a:solidFill>
                <a:cs typeface="+mn-cs"/>
                <a:sym typeface="Wingdings" charset="0"/>
              </a:rPr>
              <a:t>Temperature:</a:t>
            </a:r>
            <a:r>
              <a:rPr lang="en-US" sz="2800" smtClean="0">
                <a:cs typeface="+mn-cs"/>
                <a:sym typeface="Wingdings" charset="0"/>
              </a:rPr>
              <a:t> </a:t>
            </a:r>
            <a:r>
              <a:rPr lang="en-US" sz="2800" smtClean="0">
                <a:solidFill>
                  <a:srgbClr val="FF0000"/>
                </a:solidFill>
                <a:cs typeface="+mn-cs"/>
                <a:sym typeface="Wingdings" charset="0"/>
              </a:rPr>
              <a:t>T  large</a:t>
            </a:r>
          </a:p>
          <a:p>
            <a:pPr>
              <a:lnSpc>
                <a:spcPct val="90000"/>
              </a:lnSpc>
              <a:buFontTx/>
              <a:buNone/>
              <a:defRPr/>
            </a:pPr>
            <a:r>
              <a:rPr lang="en-US" sz="2800" smtClean="0">
                <a:solidFill>
                  <a:srgbClr val="FF0000"/>
                </a:solidFill>
                <a:cs typeface="+mn-cs"/>
              </a:rPr>
              <a:t>			T ~ 1/a, t ~ 1/T</a:t>
            </a:r>
            <a:r>
              <a:rPr lang="en-US" sz="2800" baseline="30000" smtClean="0">
                <a:solidFill>
                  <a:srgbClr val="FF0000"/>
                </a:solidFill>
                <a:cs typeface="+mn-cs"/>
              </a:rPr>
              <a:t>2</a:t>
            </a:r>
          </a:p>
          <a:p>
            <a:pPr>
              <a:lnSpc>
                <a:spcPct val="90000"/>
              </a:lnSpc>
              <a:defRPr/>
            </a:pPr>
            <a:r>
              <a:rPr lang="en-US" sz="2800" smtClean="0">
                <a:solidFill>
                  <a:srgbClr val="FFFF00"/>
                </a:solidFill>
                <a:cs typeface="+mn-cs"/>
              </a:rPr>
              <a:t>Energies:</a:t>
            </a:r>
            <a:r>
              <a:rPr lang="en-US" sz="2800" smtClean="0">
                <a:cs typeface="+mn-cs"/>
              </a:rPr>
              <a:t> </a:t>
            </a:r>
            <a:r>
              <a:rPr lang="en-US" sz="2800" smtClean="0">
                <a:solidFill>
                  <a:srgbClr val="FF0000"/>
                </a:solidFill>
                <a:cs typeface="+mn-cs"/>
              </a:rPr>
              <a:t>E ~ T</a:t>
            </a:r>
          </a:p>
          <a:p>
            <a:pPr>
              <a:lnSpc>
                <a:spcPct val="90000"/>
              </a:lnSpc>
              <a:defRPr/>
            </a:pPr>
            <a:r>
              <a:rPr lang="en-US" sz="2800" smtClean="0">
                <a:solidFill>
                  <a:srgbClr val="FFFF00"/>
                </a:solidFill>
                <a:cs typeface="+mn-cs"/>
              </a:rPr>
              <a:t>Rough magnitudes:</a:t>
            </a:r>
          </a:p>
          <a:p>
            <a:pPr>
              <a:lnSpc>
                <a:spcPct val="90000"/>
              </a:lnSpc>
              <a:buFontTx/>
              <a:buNone/>
              <a:defRPr/>
            </a:pPr>
            <a:r>
              <a:rPr lang="en-US" sz="2800" smtClean="0">
                <a:cs typeface="+mn-cs"/>
              </a:rPr>
              <a:t>		</a:t>
            </a:r>
            <a:r>
              <a:rPr lang="en-US" sz="2800" smtClean="0">
                <a:solidFill>
                  <a:srgbClr val="FF0000"/>
                </a:solidFill>
                <a:cs typeface="+mn-cs"/>
              </a:rPr>
              <a:t>T ~ 10,000,000,000 degrees</a:t>
            </a:r>
          </a:p>
          <a:p>
            <a:pPr>
              <a:lnSpc>
                <a:spcPct val="90000"/>
              </a:lnSpc>
              <a:buFontTx/>
              <a:buNone/>
              <a:defRPr/>
            </a:pPr>
            <a:r>
              <a:rPr lang="en-US" sz="2800" smtClean="0">
                <a:solidFill>
                  <a:srgbClr val="FF0000"/>
                </a:solidFill>
                <a:cs typeface="+mn-cs"/>
              </a:rPr>
              <a:t>		E ~ 1 MeV ~ mass of electron</a:t>
            </a:r>
          </a:p>
          <a:p>
            <a:pPr>
              <a:lnSpc>
                <a:spcPct val="90000"/>
              </a:lnSpc>
              <a:buFontTx/>
              <a:buNone/>
              <a:defRPr/>
            </a:pPr>
            <a:r>
              <a:rPr lang="en-US" sz="2800" smtClean="0">
                <a:solidFill>
                  <a:srgbClr val="FF0000"/>
                </a:solidFill>
                <a:cs typeface="+mn-cs"/>
              </a:rPr>
              <a:t>		t ~ 1 second</a:t>
            </a:r>
          </a:p>
          <a:p>
            <a:pPr>
              <a:lnSpc>
                <a:spcPct val="90000"/>
              </a:lnSpc>
              <a:buFontTx/>
              <a:buNone/>
              <a:defRPr/>
            </a:pPr>
            <a:r>
              <a:rPr lang="en-US" sz="2800" smtClean="0">
                <a:cs typeface="+mn-cs"/>
              </a:rPr>
              <a:t>			</a:t>
            </a:r>
          </a:p>
          <a:p>
            <a:pPr>
              <a:lnSpc>
                <a:spcPct val="90000"/>
              </a:lnSpc>
              <a:buFontTx/>
              <a:buNone/>
              <a:defRPr/>
            </a:pPr>
            <a:endParaRPr lang="en-US" sz="2400" smtClean="0">
              <a:cs typeface="+mn-cs"/>
            </a:endParaRPr>
          </a:p>
        </p:txBody>
      </p:sp>
      <p:sp>
        <p:nvSpPr>
          <p:cNvPr id="570372" name="Text Box 4"/>
          <p:cNvSpPr txBox="1">
            <a:spLocks noChangeArrowheads="1"/>
          </p:cNvSpPr>
          <p:nvPr/>
        </p:nvSpPr>
        <p:spPr bwMode="auto">
          <a:xfrm>
            <a:off x="1524000" y="5877272"/>
            <a:ext cx="6047299" cy="830997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FFFF00"/>
                </a:solidFill>
                <a:cs typeface="+mn-cs"/>
              </a:rPr>
              <a:t>Need particle physics to describe earlier </a:t>
            </a:r>
            <a:r>
              <a:rPr lang="en-US" dirty="0" smtClean="0">
                <a:solidFill>
                  <a:srgbClr val="FFFF00"/>
                </a:solidFill>
                <a:cs typeface="+mn-cs"/>
              </a:rPr>
              <a:t>history</a:t>
            </a:r>
          </a:p>
          <a:p>
            <a:pPr algn="ctr">
              <a:defRPr/>
            </a:pPr>
            <a:r>
              <a:rPr lang="en-US" dirty="0" smtClean="0">
                <a:solidFill>
                  <a:srgbClr val="FFFF00"/>
                </a:solidFill>
                <a:cs typeface="+mn-cs"/>
              </a:rPr>
              <a:t>LHC physics @ </a:t>
            </a:r>
            <a:r>
              <a:rPr lang="en-US" dirty="0" err="1" smtClean="0">
                <a:solidFill>
                  <a:srgbClr val="FFFF00"/>
                </a:solidFill>
                <a:cs typeface="+mn-cs"/>
              </a:rPr>
              <a:t>TeV</a:t>
            </a:r>
            <a:r>
              <a:rPr lang="en-US" dirty="0">
                <a:solidFill>
                  <a:srgbClr val="FFFF00"/>
                </a:solidFill>
                <a:cs typeface="+mn-cs"/>
              </a:rPr>
              <a:t>:</a:t>
            </a:r>
            <a:r>
              <a:rPr lang="en-US" dirty="0" smtClean="0">
                <a:solidFill>
                  <a:srgbClr val="FFFF00"/>
                </a:solidFill>
                <a:cs typeface="+mn-cs"/>
              </a:rPr>
              <a:t> t ~ 1 picosecond </a:t>
            </a:r>
            <a:endParaRPr lang="en-US" dirty="0">
              <a:solidFill>
                <a:srgbClr val="FFFF00"/>
              </a:solidFill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70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70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70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70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70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70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3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703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703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703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3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703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703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703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3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703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703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703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3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703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703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703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3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703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703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703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70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70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037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fr-FR">
              <a:latin typeface="Arial" charset="0"/>
              <a:ea typeface="ＭＳ Ｐゴシック" charset="0"/>
              <a:cs typeface="+mj-cs"/>
            </a:endParaRPr>
          </a:p>
        </p:txBody>
      </p:sp>
      <p:pic>
        <p:nvPicPr>
          <p:cNvPr id="4505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61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Text Box 4"/>
          <p:cNvSpPr txBox="1">
            <a:spLocks noChangeArrowheads="1"/>
          </p:cNvSpPr>
          <p:nvPr/>
        </p:nvSpPr>
        <p:spPr bwMode="auto">
          <a:xfrm>
            <a:off x="323493" y="304800"/>
            <a:ext cx="1518364" cy="107721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fr-FR" sz="3200" dirty="0" smtClean="0">
                <a:solidFill>
                  <a:srgbClr val="FFFF00"/>
                </a:solidFill>
              </a:rPr>
              <a:t>380,000</a:t>
            </a:r>
            <a:endParaRPr lang="fr-FR" sz="3200" dirty="0">
              <a:solidFill>
                <a:srgbClr val="FFFF00"/>
              </a:solidFill>
            </a:endParaRPr>
          </a:p>
          <a:p>
            <a:pPr algn="ctr"/>
            <a:r>
              <a:rPr lang="fr-FR" sz="3200" dirty="0" err="1">
                <a:solidFill>
                  <a:srgbClr val="FFFF00"/>
                </a:solidFill>
              </a:rPr>
              <a:t>years</a:t>
            </a:r>
            <a:endParaRPr lang="fr-FR" sz="3200" dirty="0">
              <a:solidFill>
                <a:srgbClr val="FFFF00"/>
              </a:solidFill>
            </a:endParaRPr>
          </a:p>
        </p:txBody>
      </p:sp>
      <p:sp>
        <p:nvSpPr>
          <p:cNvPr id="45060" name="Text Box 5"/>
          <p:cNvSpPr txBox="1">
            <a:spLocks noChangeArrowheads="1"/>
          </p:cNvSpPr>
          <p:nvPr/>
        </p:nvSpPr>
        <p:spPr bwMode="auto">
          <a:xfrm>
            <a:off x="228600" y="1905000"/>
            <a:ext cx="1657350" cy="107791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fr-FR" sz="3200">
                <a:solidFill>
                  <a:srgbClr val="FFFF00"/>
                </a:solidFill>
              </a:rPr>
              <a:t>3</a:t>
            </a:r>
          </a:p>
          <a:p>
            <a:pPr algn="ctr"/>
            <a:r>
              <a:rPr lang="fr-FR" sz="3200">
                <a:solidFill>
                  <a:srgbClr val="FFFF00"/>
                </a:solidFill>
              </a:rPr>
              <a:t>minutes</a:t>
            </a:r>
          </a:p>
        </p:txBody>
      </p:sp>
      <p:sp>
        <p:nvSpPr>
          <p:cNvPr id="45061" name="Text Box 6"/>
          <p:cNvSpPr txBox="1">
            <a:spLocks noChangeArrowheads="1"/>
          </p:cNvSpPr>
          <p:nvPr/>
        </p:nvSpPr>
        <p:spPr bwMode="auto">
          <a:xfrm>
            <a:off x="257175" y="3581400"/>
            <a:ext cx="1585913" cy="107791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fr-FR" sz="3200">
                <a:solidFill>
                  <a:srgbClr val="FFFF00"/>
                </a:solidFill>
              </a:rPr>
              <a:t>1 micro-</a:t>
            </a:r>
          </a:p>
          <a:p>
            <a:pPr algn="ctr"/>
            <a:r>
              <a:rPr lang="fr-FR" sz="3200">
                <a:solidFill>
                  <a:srgbClr val="FFFF00"/>
                </a:solidFill>
              </a:rPr>
              <a:t>second</a:t>
            </a:r>
          </a:p>
        </p:txBody>
      </p:sp>
      <p:sp>
        <p:nvSpPr>
          <p:cNvPr id="45062" name="Text Box 7"/>
          <p:cNvSpPr txBox="1">
            <a:spLocks noChangeArrowheads="1"/>
          </p:cNvSpPr>
          <p:nvPr/>
        </p:nvSpPr>
        <p:spPr bwMode="auto">
          <a:xfrm>
            <a:off x="228600" y="5029200"/>
            <a:ext cx="1752600" cy="107791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fr-FR" sz="3200">
                <a:solidFill>
                  <a:srgbClr val="FFFF00"/>
                </a:solidFill>
              </a:rPr>
              <a:t>1 pico-</a:t>
            </a:r>
          </a:p>
          <a:p>
            <a:pPr algn="ctr"/>
            <a:r>
              <a:rPr lang="fr-FR" sz="3200">
                <a:solidFill>
                  <a:srgbClr val="FFFF00"/>
                </a:solidFill>
              </a:rPr>
              <a:t>second</a:t>
            </a:r>
          </a:p>
        </p:txBody>
      </p:sp>
      <p:sp>
        <p:nvSpPr>
          <p:cNvPr id="45063" name="Text Box 8"/>
          <p:cNvSpPr txBox="1">
            <a:spLocks noChangeArrowheads="1"/>
          </p:cNvSpPr>
          <p:nvPr/>
        </p:nvSpPr>
        <p:spPr bwMode="auto">
          <a:xfrm>
            <a:off x="7062788" y="304800"/>
            <a:ext cx="1893887" cy="107791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fr-FR" sz="3200">
                <a:solidFill>
                  <a:srgbClr val="FFFF00"/>
                </a:solidFill>
              </a:rPr>
              <a:t>Formation</a:t>
            </a:r>
          </a:p>
          <a:p>
            <a:pPr algn="ctr"/>
            <a:r>
              <a:rPr lang="fr-FR" sz="3200">
                <a:solidFill>
                  <a:srgbClr val="FFFF00"/>
                </a:solidFill>
              </a:rPr>
              <a:t>of atoms</a:t>
            </a:r>
          </a:p>
        </p:txBody>
      </p:sp>
      <p:sp>
        <p:nvSpPr>
          <p:cNvPr id="45064" name="Text Box 9"/>
          <p:cNvSpPr txBox="1">
            <a:spLocks noChangeArrowheads="1"/>
          </p:cNvSpPr>
          <p:nvPr/>
        </p:nvSpPr>
        <p:spPr bwMode="auto">
          <a:xfrm>
            <a:off x="7062788" y="1828800"/>
            <a:ext cx="1893887" cy="107791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fr-FR" sz="3200">
                <a:solidFill>
                  <a:srgbClr val="FFFF00"/>
                </a:solidFill>
              </a:rPr>
              <a:t>Formation</a:t>
            </a:r>
          </a:p>
          <a:p>
            <a:pPr algn="ctr"/>
            <a:r>
              <a:rPr lang="fr-FR" sz="3200">
                <a:solidFill>
                  <a:srgbClr val="FFFF00"/>
                </a:solidFill>
              </a:rPr>
              <a:t>of nuclei</a:t>
            </a:r>
          </a:p>
        </p:txBody>
      </p:sp>
      <p:sp>
        <p:nvSpPr>
          <p:cNvPr id="45065" name="Text Box 10"/>
          <p:cNvSpPr txBox="1">
            <a:spLocks noChangeArrowheads="1"/>
          </p:cNvSpPr>
          <p:nvPr/>
        </p:nvSpPr>
        <p:spPr bwMode="auto">
          <a:xfrm>
            <a:off x="7023100" y="3352800"/>
            <a:ext cx="2019300" cy="157003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fr-FR" sz="3200">
                <a:solidFill>
                  <a:srgbClr val="FFFF00"/>
                </a:solidFill>
              </a:rPr>
              <a:t>Formation</a:t>
            </a:r>
          </a:p>
          <a:p>
            <a:pPr algn="ctr"/>
            <a:r>
              <a:rPr lang="fr-FR" sz="3200">
                <a:solidFill>
                  <a:srgbClr val="FFFF00"/>
                </a:solidFill>
              </a:rPr>
              <a:t>of protons</a:t>
            </a:r>
          </a:p>
          <a:p>
            <a:pPr algn="ctr"/>
            <a:r>
              <a:rPr lang="fr-FR" sz="3200">
                <a:solidFill>
                  <a:srgbClr val="FFFF00"/>
                </a:solidFill>
              </a:rPr>
              <a:t>&amp; neutrons</a:t>
            </a:r>
          </a:p>
        </p:txBody>
      </p:sp>
      <p:sp>
        <p:nvSpPr>
          <p:cNvPr id="45066" name="Text Box 11"/>
          <p:cNvSpPr txBox="1">
            <a:spLocks noChangeArrowheads="1"/>
          </p:cNvSpPr>
          <p:nvPr/>
        </p:nvSpPr>
        <p:spPr bwMode="auto">
          <a:xfrm>
            <a:off x="6967538" y="5029200"/>
            <a:ext cx="2144712" cy="107791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fr-FR" sz="3200">
                <a:solidFill>
                  <a:srgbClr val="FFFF00"/>
                </a:solidFill>
              </a:rPr>
              <a:t>Appearance</a:t>
            </a:r>
          </a:p>
          <a:p>
            <a:pPr algn="ctr"/>
            <a:r>
              <a:rPr lang="fr-FR" sz="3200">
                <a:solidFill>
                  <a:srgbClr val="FFFF00"/>
                </a:solidFill>
              </a:rPr>
              <a:t>of mass?</a:t>
            </a:r>
          </a:p>
        </p:txBody>
      </p:sp>
      <p:sp>
        <p:nvSpPr>
          <p:cNvPr id="849932" name="Text Box 12"/>
          <p:cNvSpPr txBox="1">
            <a:spLocks noChangeArrowheads="1"/>
          </p:cNvSpPr>
          <p:nvPr/>
        </p:nvSpPr>
        <p:spPr bwMode="auto">
          <a:xfrm>
            <a:off x="1971675" y="4343400"/>
            <a:ext cx="2695575" cy="1095375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dirty="0" smtClean="0">
                <a:solidFill>
                  <a:srgbClr val="FFFF00"/>
                </a:solidFill>
                <a:latin typeface="Times New Roman" charset="0"/>
              </a:rPr>
              <a:t>Freeze-out</a:t>
            </a:r>
            <a:endParaRPr lang="en-US" sz="3200" dirty="0">
              <a:solidFill>
                <a:srgbClr val="FFFF00"/>
              </a:solidFill>
              <a:latin typeface="Times New Roman" charset="0"/>
            </a:endParaRPr>
          </a:p>
          <a:p>
            <a:pPr algn="ctr" eaLnBrk="1" hangingPunct="1"/>
            <a:r>
              <a:rPr lang="en-US" sz="3200" dirty="0">
                <a:solidFill>
                  <a:srgbClr val="FFFF00"/>
                </a:solidFill>
                <a:latin typeface="Times New Roman" charset="0"/>
              </a:rPr>
              <a:t>of dark matter?</a:t>
            </a: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4211960" y="5638800"/>
            <a:ext cx="3070472" cy="1077218"/>
          </a:xfrm>
          <a:prstGeom prst="rect">
            <a:avLst/>
          </a:prstGeom>
          <a:solidFill>
            <a:srgbClr val="FF0000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dirty="0" smtClean="0">
                <a:solidFill>
                  <a:srgbClr val="FFFF00"/>
                </a:solidFill>
                <a:latin typeface="Times New Roman" charset="0"/>
              </a:rPr>
              <a:t>Matter-antimatter</a:t>
            </a:r>
          </a:p>
          <a:p>
            <a:pPr algn="ctr" eaLnBrk="1" hangingPunct="1"/>
            <a:r>
              <a:rPr lang="en-US" sz="3200" dirty="0" smtClean="0">
                <a:solidFill>
                  <a:srgbClr val="FFFF00"/>
                </a:solidFill>
                <a:latin typeface="Times New Roman" charset="0"/>
              </a:rPr>
              <a:t>asymmetry?</a:t>
            </a:r>
            <a:endParaRPr lang="en-US" sz="3200" dirty="0">
              <a:solidFill>
                <a:srgbClr val="FFFF00"/>
              </a:solidFill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499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499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32" grpId="0" animBg="1" autoUpdateAnimBg="0"/>
      <p:bldP spid="13" grpId="0" animBg="1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2" descr="june0500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47" name="Rectangle 3"/>
          <p:cNvSpPr>
            <a:spLocks noGrp="1" noChangeArrowheads="1"/>
          </p:cNvSpPr>
          <p:nvPr>
            <p:ph type="title"/>
          </p:nvPr>
        </p:nvSpPr>
        <p:spPr>
          <a:xfrm>
            <a:off x="1295400" y="609600"/>
            <a:ext cx="6553200" cy="762000"/>
          </a:xfrm>
          <a:solidFill>
            <a:schemeClr val="accent1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l" eaLnBrk="1" hangingPunct="1">
              <a:defRPr/>
            </a:pPr>
            <a:r>
              <a:rPr lang="fr-FR" sz="3600" smtClean="0">
                <a:solidFill>
                  <a:schemeClr val="tx1"/>
                </a:solidFill>
                <a:latin typeface="Times New Roman" charset="0"/>
                <a:cs typeface="+mj-cs"/>
              </a:rPr>
              <a:t>The Large Hadron Collider (LHC)</a:t>
            </a:r>
            <a:endParaRPr lang="en-GB" sz="3600" smtClean="0">
              <a:solidFill>
                <a:schemeClr val="tx1"/>
              </a:solidFill>
              <a:latin typeface="Times New Roman" charset="0"/>
              <a:cs typeface="+mj-cs"/>
            </a:endParaRPr>
          </a:p>
        </p:txBody>
      </p:sp>
      <p:sp>
        <p:nvSpPr>
          <p:cNvPr id="134157" name="Rectangle 13"/>
          <p:cNvSpPr>
            <a:spLocks noChangeArrowheads="1"/>
          </p:cNvSpPr>
          <p:nvPr/>
        </p:nvSpPr>
        <p:spPr bwMode="auto">
          <a:xfrm>
            <a:off x="6030913" y="4851400"/>
            <a:ext cx="3036887" cy="1930400"/>
          </a:xfrm>
          <a:prstGeom prst="rect">
            <a:avLst/>
          </a:prstGeom>
          <a:solidFill>
            <a:srgbClr val="FF0000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GB">
                <a:solidFill>
                  <a:srgbClr val="FFFF00"/>
                </a:solidFill>
                <a:cs typeface="+mn-cs"/>
              </a:rPr>
              <a:t>Primary targets: </a:t>
            </a:r>
          </a:p>
          <a:p>
            <a:pPr>
              <a:buFontTx/>
              <a:buChar char="•"/>
              <a:defRPr/>
            </a:pPr>
            <a:r>
              <a:rPr lang="en-GB">
                <a:solidFill>
                  <a:srgbClr val="FFFF00"/>
                </a:solidFill>
                <a:cs typeface="+mn-cs"/>
              </a:rPr>
              <a:t>Origin of mass</a:t>
            </a:r>
          </a:p>
          <a:p>
            <a:pPr>
              <a:buFontTx/>
              <a:buChar char="•"/>
              <a:defRPr/>
            </a:pPr>
            <a:r>
              <a:rPr lang="en-GB">
                <a:solidFill>
                  <a:srgbClr val="FFFF00"/>
                </a:solidFill>
                <a:cs typeface="+mn-cs"/>
              </a:rPr>
              <a:t>Nature of Dark Matter</a:t>
            </a:r>
          </a:p>
          <a:p>
            <a:pPr>
              <a:buFontTx/>
              <a:buChar char="•"/>
              <a:defRPr/>
            </a:pPr>
            <a:r>
              <a:rPr lang="en-GB">
                <a:solidFill>
                  <a:srgbClr val="FFFF00"/>
                </a:solidFill>
                <a:cs typeface="+mn-cs"/>
              </a:rPr>
              <a:t>Primordial Plasma</a:t>
            </a:r>
          </a:p>
          <a:p>
            <a:pPr>
              <a:buFontTx/>
              <a:buChar char="•"/>
              <a:defRPr/>
            </a:pPr>
            <a:r>
              <a:rPr lang="en-GB">
                <a:solidFill>
                  <a:srgbClr val="FFFF00"/>
                </a:solidFill>
                <a:cs typeface="+mn-cs"/>
              </a:rPr>
              <a:t>Matter vs Antimatter</a:t>
            </a:r>
          </a:p>
        </p:txBody>
      </p:sp>
      <p:sp>
        <p:nvSpPr>
          <p:cNvPr id="134159" name="Text Box 15"/>
          <p:cNvSpPr txBox="1">
            <a:spLocks noChangeArrowheads="1"/>
          </p:cNvSpPr>
          <p:nvPr/>
        </p:nvSpPr>
        <p:spPr bwMode="auto">
          <a:xfrm>
            <a:off x="88900" y="90488"/>
            <a:ext cx="4025900" cy="519112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>
                <a:solidFill>
                  <a:srgbClr val="FFFF00"/>
                </a:solidFill>
                <a:latin typeface="Times New Roman" charset="0"/>
                <a:cs typeface="+mn-cs"/>
              </a:rPr>
              <a:t>To answer these questions:</a:t>
            </a:r>
          </a:p>
        </p:txBody>
      </p:sp>
      <p:grpSp>
        <p:nvGrpSpPr>
          <p:cNvPr id="7" name="Group 4"/>
          <p:cNvGrpSpPr>
            <a:grpSpLocks/>
          </p:cNvGrpSpPr>
          <p:nvPr/>
        </p:nvGrpSpPr>
        <p:grpSpPr bwMode="auto">
          <a:xfrm>
            <a:off x="179388" y="3933825"/>
            <a:ext cx="5711825" cy="2763838"/>
            <a:chOff x="151" y="1670"/>
            <a:chExt cx="3598" cy="1741"/>
          </a:xfrm>
        </p:grpSpPr>
        <p:sp>
          <p:nvSpPr>
            <p:cNvPr id="8" name="Text Box 5"/>
            <p:cNvSpPr txBox="1">
              <a:spLocks noChangeArrowheads="1"/>
            </p:cNvSpPr>
            <p:nvPr/>
          </p:nvSpPr>
          <p:spPr bwMode="auto">
            <a:xfrm>
              <a:off x="605" y="1670"/>
              <a:ext cx="1950" cy="291"/>
            </a:xfrm>
            <a:prstGeom prst="rect">
              <a:avLst/>
            </a:prstGeom>
            <a:solidFill>
              <a:srgbClr val="FF0000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dirty="0">
                  <a:solidFill>
                    <a:srgbClr val="FFFF00"/>
                  </a:solidFill>
                  <a:cs typeface="+mn-cs"/>
                </a:rPr>
                <a:t>Proton- Proton Collider</a:t>
              </a:r>
            </a:p>
          </p:txBody>
        </p:sp>
        <p:grpSp>
          <p:nvGrpSpPr>
            <p:cNvPr id="47112" name="Group 6"/>
            <p:cNvGrpSpPr>
              <a:grpSpLocks/>
            </p:cNvGrpSpPr>
            <p:nvPr/>
          </p:nvGrpSpPr>
          <p:grpSpPr bwMode="auto">
            <a:xfrm>
              <a:off x="897" y="2592"/>
              <a:ext cx="1275" cy="306"/>
              <a:chOff x="897" y="2592"/>
              <a:chExt cx="1275" cy="306"/>
            </a:xfrm>
          </p:grpSpPr>
          <p:sp>
            <p:nvSpPr>
              <p:cNvPr id="14" name="AutoShape 7"/>
              <p:cNvSpPr>
                <a:spLocks noChangeArrowheads="1"/>
              </p:cNvSpPr>
              <p:nvPr/>
            </p:nvSpPr>
            <p:spPr bwMode="auto">
              <a:xfrm>
                <a:off x="897" y="2592"/>
                <a:ext cx="615" cy="306"/>
              </a:xfrm>
              <a:prstGeom prst="rightArrow">
                <a:avLst>
                  <a:gd name="adj1" fmla="val 50000"/>
                  <a:gd name="adj2" fmla="val 50245"/>
                </a:avLst>
              </a:prstGeom>
              <a:solidFill>
                <a:srgbClr val="13007C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5" name="AutoShape 8"/>
              <p:cNvSpPr>
                <a:spLocks noChangeArrowheads="1"/>
              </p:cNvSpPr>
              <p:nvPr/>
            </p:nvSpPr>
            <p:spPr bwMode="auto">
              <a:xfrm>
                <a:off x="1557" y="2592"/>
                <a:ext cx="615" cy="306"/>
              </a:xfrm>
              <a:prstGeom prst="leftArrow">
                <a:avLst>
                  <a:gd name="adj1" fmla="val 50000"/>
                  <a:gd name="adj2" fmla="val 50245"/>
                </a:avLst>
              </a:prstGeom>
              <a:solidFill>
                <a:srgbClr val="13007C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47113" name="Group 9"/>
            <p:cNvGrpSpPr>
              <a:grpSpLocks/>
            </p:cNvGrpSpPr>
            <p:nvPr/>
          </p:nvGrpSpPr>
          <p:grpSpPr bwMode="auto">
            <a:xfrm>
              <a:off x="528" y="2256"/>
              <a:ext cx="1321" cy="288"/>
              <a:chOff x="374" y="2318"/>
              <a:chExt cx="1321" cy="288"/>
            </a:xfrm>
          </p:grpSpPr>
          <p:sp>
            <p:nvSpPr>
              <p:cNvPr id="12" name="Text Box 10"/>
              <p:cNvSpPr txBox="1">
                <a:spLocks noChangeArrowheads="1"/>
              </p:cNvSpPr>
              <p:nvPr/>
            </p:nvSpPr>
            <p:spPr bwMode="auto">
              <a:xfrm>
                <a:off x="374" y="2318"/>
                <a:ext cx="757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GB">
                    <a:solidFill>
                      <a:srgbClr val="FFFF0C"/>
                    </a:solidFill>
                    <a:cs typeface="+mn-cs"/>
                  </a:rPr>
                  <a:t>7 TeV +</a:t>
                </a:r>
              </a:p>
            </p:txBody>
          </p:sp>
          <p:sp>
            <p:nvSpPr>
              <p:cNvPr id="13" name="Text Box 11"/>
              <p:cNvSpPr txBox="1">
                <a:spLocks noChangeArrowheads="1"/>
              </p:cNvSpPr>
              <p:nvPr/>
            </p:nvSpPr>
            <p:spPr bwMode="auto">
              <a:xfrm>
                <a:off x="1094" y="2318"/>
                <a:ext cx="601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GB">
                    <a:solidFill>
                      <a:srgbClr val="FFFF0C"/>
                    </a:solidFill>
                    <a:cs typeface="+mn-cs"/>
                  </a:rPr>
                  <a:t>7 TeV</a:t>
                </a:r>
                <a:endParaRPr lang="en-GB">
                  <a:cs typeface="+mn-cs"/>
                </a:endParaRPr>
              </a:p>
            </p:txBody>
          </p:sp>
        </p:grpSp>
        <p:sp>
          <p:nvSpPr>
            <p:cNvPr id="11" name="Text Box 12"/>
            <p:cNvSpPr txBox="1">
              <a:spLocks noChangeArrowheads="1"/>
            </p:cNvSpPr>
            <p:nvPr/>
          </p:nvSpPr>
          <p:spPr bwMode="auto">
            <a:xfrm>
              <a:off x="151" y="3081"/>
              <a:ext cx="3598" cy="330"/>
            </a:xfrm>
            <a:prstGeom prst="rect">
              <a:avLst/>
            </a:prstGeom>
            <a:solidFill>
              <a:srgbClr val="13007C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2800" dirty="0">
                  <a:solidFill>
                    <a:srgbClr val="FFFF00"/>
                  </a:solidFill>
                  <a:cs typeface="+mn-cs"/>
                </a:rPr>
                <a:t>Up to 1,000,000,000 collisions/second</a:t>
              </a:r>
              <a:endParaRPr lang="en-GB" baseline="30000" dirty="0">
                <a:solidFill>
                  <a:srgbClr val="FFFF00"/>
                </a:solidFill>
                <a:cs typeface="+mn-cs"/>
              </a:endParaRPr>
            </a:p>
          </p:txBody>
        </p:sp>
      </p:grp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827088" y="4797425"/>
            <a:ext cx="3249612" cy="461963"/>
          </a:xfrm>
          <a:prstGeom prst="rect">
            <a:avLst/>
          </a:prstGeom>
          <a:solidFill>
            <a:srgbClr val="13007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>
                <a:solidFill>
                  <a:srgbClr val="FFFF00"/>
                </a:solidFill>
                <a:latin typeface="Times New Roman" charset="0"/>
                <a:cs typeface="+mn-cs"/>
              </a:rPr>
              <a:t>Total energy 7 to 14 </a:t>
            </a:r>
            <a:r>
              <a:rPr lang="en-US" dirty="0" err="1">
                <a:solidFill>
                  <a:srgbClr val="FFFF00"/>
                </a:solidFill>
                <a:latin typeface="Times New Roman" charset="0"/>
                <a:cs typeface="+mn-cs"/>
              </a:rPr>
              <a:t>TeV</a:t>
            </a:r>
            <a:endParaRPr lang="en-US" dirty="0">
              <a:solidFill>
                <a:srgbClr val="FFFF00"/>
              </a:solidFill>
              <a:latin typeface="Times New Roman" charset="0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>
    <p:strips dir="ld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4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4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57" grpId="0" animBg="1" autoUpdateAnimBg="0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2" descr="Barrel Toroid 4 Nov 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0"/>
            <a:ext cx="5410200" cy="35258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29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48200" cy="35004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299" name="Picture 4" descr="Caver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375025"/>
            <a:ext cx="5943600" cy="3482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0" name="Picture 5" descr="IMG_296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71850"/>
            <a:ext cx="4648200" cy="3486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301" name="Text Box 6"/>
          <p:cNvSpPr txBox="1">
            <a:spLocks noChangeArrowheads="1"/>
          </p:cNvSpPr>
          <p:nvPr/>
        </p:nvSpPr>
        <p:spPr bwMode="auto">
          <a:xfrm>
            <a:off x="4643438" y="2895600"/>
            <a:ext cx="4527550" cy="457200"/>
          </a:xfrm>
          <a:prstGeom prst="rect">
            <a:avLst/>
          </a:prstGeom>
          <a:solidFill>
            <a:srgbClr val="00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FFFF00"/>
                </a:solidFill>
                <a:latin typeface="Times New Roman" charset="0"/>
              </a:rPr>
              <a:t>ATLAS: Higgs and supersymmetry</a:t>
            </a:r>
          </a:p>
        </p:txBody>
      </p:sp>
      <p:sp>
        <p:nvSpPr>
          <p:cNvPr id="55302" name="Text Box 7"/>
          <p:cNvSpPr txBox="1">
            <a:spLocks noChangeArrowheads="1"/>
          </p:cNvSpPr>
          <p:nvPr/>
        </p:nvSpPr>
        <p:spPr bwMode="auto">
          <a:xfrm>
            <a:off x="230188" y="6400800"/>
            <a:ext cx="4189412" cy="457200"/>
          </a:xfrm>
          <a:prstGeom prst="rect">
            <a:avLst/>
          </a:prstGeom>
          <a:solidFill>
            <a:srgbClr val="00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FFFF00"/>
                </a:solidFill>
                <a:latin typeface="Times New Roman" charset="0"/>
              </a:rPr>
              <a:t>CMS: Higgs and supersymmetry</a:t>
            </a:r>
          </a:p>
        </p:txBody>
      </p:sp>
      <p:sp>
        <p:nvSpPr>
          <p:cNvPr id="55303" name="Text Box 8"/>
          <p:cNvSpPr txBox="1">
            <a:spLocks noChangeArrowheads="1"/>
          </p:cNvSpPr>
          <p:nvPr/>
        </p:nvSpPr>
        <p:spPr bwMode="auto">
          <a:xfrm>
            <a:off x="76200" y="2895600"/>
            <a:ext cx="4425950" cy="457200"/>
          </a:xfrm>
          <a:prstGeom prst="rect">
            <a:avLst/>
          </a:prstGeom>
          <a:solidFill>
            <a:srgbClr val="00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FFFF00"/>
                </a:solidFill>
                <a:latin typeface="Times New Roman" charset="0"/>
              </a:rPr>
              <a:t>ALICE: Primordial cosmic plasma</a:t>
            </a:r>
          </a:p>
        </p:txBody>
      </p:sp>
      <p:sp>
        <p:nvSpPr>
          <p:cNvPr id="55304" name="Text Box 9"/>
          <p:cNvSpPr txBox="1">
            <a:spLocks noChangeArrowheads="1"/>
          </p:cNvSpPr>
          <p:nvPr/>
        </p:nvSpPr>
        <p:spPr bwMode="auto">
          <a:xfrm>
            <a:off x="4643438" y="6400800"/>
            <a:ext cx="4567237" cy="457200"/>
          </a:xfrm>
          <a:prstGeom prst="rect">
            <a:avLst/>
          </a:prstGeom>
          <a:solidFill>
            <a:srgbClr val="00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FFFF00"/>
                </a:solidFill>
                <a:latin typeface="Times New Roman" charset="0"/>
              </a:rPr>
              <a:t>LHCb: Matter-antimatter difference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6995" name="Rectangle 3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534400" cy="1143000"/>
          </a:xfrm>
          <a:solidFill>
            <a:schemeClr val="accent1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sz="4000" smtClean="0">
                <a:solidFill>
                  <a:schemeClr val="tx1"/>
                </a:solidFill>
                <a:latin typeface="Times New Roman" charset="0"/>
                <a:cs typeface="+mj-cs"/>
              </a:rPr>
              <a:t>Simulated Production of a Higgs Boson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1030" descr="Snapshot 2010-11-17 11-20-3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692150"/>
            <a:ext cx="8382000" cy="558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186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76200"/>
            <a:ext cx="8382000" cy="990600"/>
          </a:xfrm>
          <a:solidFill>
            <a:schemeClr val="accent1"/>
          </a:solidFill>
          <a:ln cap="flat">
            <a:solidFill>
              <a:schemeClr val="tx1"/>
            </a:solidFill>
            <a:miter lim="800000"/>
            <a:headEnd type="none" w="med" len="med"/>
            <a:tailEnd type="none" w="med" len="med"/>
          </a:ln>
        </p:spPr>
        <p:txBody>
          <a:bodyPr anchor="t"/>
          <a:lstStyle/>
          <a:p>
            <a:pPr eaLnBrk="1" hangingPunct="1">
              <a:defRPr/>
            </a:pPr>
            <a:r>
              <a:rPr lang="en-US" sz="6000" smtClean="0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Interesting Events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5" descr="Hcomb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88" y="1052513"/>
            <a:ext cx="7797800" cy="567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2124075" y="404813"/>
            <a:ext cx="4895850" cy="1144587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dirty="0" smtClean="0">
                <a:solidFill>
                  <a:schemeClr val="tx1"/>
                </a:solidFill>
                <a:latin typeface="Times" charset="0"/>
                <a:cs typeface="+mj-cs"/>
              </a:rPr>
              <a:t>No Higgs Boson yet:</a:t>
            </a:r>
          </a:p>
          <a:p>
            <a:pPr eaLnBrk="1" hangingPunct="1">
              <a:defRPr/>
            </a:pPr>
            <a:r>
              <a:rPr lang="en-US" sz="2400" dirty="0">
                <a:solidFill>
                  <a:schemeClr val="tx1"/>
                </a:solidFill>
                <a:latin typeface="Times" charset="0"/>
                <a:cs typeface="+mj-cs"/>
              </a:rPr>
              <a:t>o</a:t>
            </a:r>
            <a:r>
              <a:rPr lang="en-US" sz="2400" dirty="0" smtClean="0">
                <a:solidFill>
                  <a:schemeClr val="tx1"/>
                </a:solidFill>
                <a:latin typeface="Times" charset="0"/>
                <a:cs typeface="+mj-cs"/>
              </a:rPr>
              <a:t>nly upper limits on its production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7451725" y="2997200"/>
            <a:ext cx="1296988" cy="1016000"/>
          </a:xfrm>
          <a:prstGeom prst="rect">
            <a:avLst/>
          </a:prstGeom>
          <a:solidFill>
            <a:srgbClr val="FF0000">
              <a:alpha val="12157"/>
            </a:srgbClr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6000" b="1">
                <a:latin typeface="Arial" charset="0"/>
              </a:rPr>
              <a:t>     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627313" y="3860800"/>
            <a:ext cx="4824412" cy="1016000"/>
          </a:xfrm>
          <a:prstGeom prst="rect">
            <a:avLst/>
          </a:prstGeom>
          <a:solidFill>
            <a:srgbClr val="FF0000">
              <a:alpha val="14902"/>
            </a:srgbClr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6000" b="1">
                <a:solidFill>
                  <a:srgbClr val="FFFF00"/>
                </a:solidFill>
                <a:latin typeface="Arial" charset="0"/>
              </a:rPr>
              <a:t>     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116013" y="2997200"/>
            <a:ext cx="1511300" cy="1016000"/>
          </a:xfrm>
          <a:prstGeom prst="rect">
            <a:avLst/>
          </a:prstGeom>
          <a:solidFill>
            <a:srgbClr val="FF0000">
              <a:alpha val="12157"/>
            </a:srgbClr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6000" b="1">
                <a:latin typeface="Arial" charset="0"/>
              </a:rPr>
              <a:t>     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7456488" y="4005263"/>
            <a:ext cx="1724025" cy="2308225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>
                <a:solidFill>
                  <a:srgbClr val="FFFF00"/>
                </a:solidFill>
                <a:latin typeface="Times New Roman" charset="0"/>
                <a:cs typeface="Times New Roman" charset="0"/>
              </a:rPr>
              <a:t>Precision</a:t>
            </a:r>
          </a:p>
          <a:p>
            <a:pPr algn="ctr" eaLnBrk="1" hangingPunct="1"/>
            <a:r>
              <a:rPr lang="en-US">
                <a:solidFill>
                  <a:srgbClr val="FFFF00"/>
                </a:solidFill>
                <a:latin typeface="Times New Roman" charset="0"/>
                <a:cs typeface="Times New Roman" charset="0"/>
              </a:rPr>
              <a:t>Electroweak</a:t>
            </a:r>
          </a:p>
          <a:p>
            <a:pPr algn="ctr" eaLnBrk="1" hangingPunct="1"/>
            <a:r>
              <a:rPr lang="en-US">
                <a:solidFill>
                  <a:srgbClr val="FFFF00"/>
                </a:solidFill>
                <a:latin typeface="Times New Roman" charset="0"/>
                <a:cs typeface="Times New Roman" charset="0"/>
              </a:rPr>
              <a:t>data?</a:t>
            </a:r>
          </a:p>
          <a:p>
            <a:pPr algn="ctr" eaLnBrk="1" hangingPunct="1"/>
            <a:r>
              <a:rPr lang="en-US">
                <a:solidFill>
                  <a:srgbClr val="FFFF00"/>
                </a:solidFill>
                <a:latin typeface="Times New Roman" charset="0"/>
                <a:cs typeface="Times New Roman" charset="0"/>
              </a:rPr>
              <a:t>Higgs</a:t>
            </a:r>
          </a:p>
          <a:p>
            <a:pPr algn="ctr" eaLnBrk="1" hangingPunct="1"/>
            <a:r>
              <a:rPr lang="en-US">
                <a:solidFill>
                  <a:srgbClr val="FFFF00"/>
                </a:solidFill>
                <a:latin typeface="Times New Roman" charset="0"/>
                <a:cs typeface="Times New Roman" charset="0"/>
              </a:rPr>
              <a:t>coupling</a:t>
            </a:r>
          </a:p>
          <a:p>
            <a:pPr algn="ctr" eaLnBrk="1" hangingPunct="1"/>
            <a:r>
              <a:rPr lang="en-US">
                <a:solidFill>
                  <a:srgbClr val="FFFF00"/>
                </a:solidFill>
                <a:latin typeface="Times New Roman" charset="0"/>
                <a:cs typeface="Times New Roman" charset="0"/>
              </a:rPr>
              <a:t>blows up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314450" y="4005263"/>
            <a:ext cx="1312863" cy="1200150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>
                <a:solidFill>
                  <a:srgbClr val="FFFF00"/>
                </a:solidFill>
                <a:latin typeface="Times New Roman" charset="0"/>
                <a:cs typeface="Times New Roman" charset="0"/>
              </a:rPr>
              <a:t>Higgs</a:t>
            </a:r>
          </a:p>
          <a:p>
            <a:pPr algn="ctr" eaLnBrk="1" hangingPunct="1"/>
            <a:r>
              <a:rPr lang="en-US">
                <a:solidFill>
                  <a:srgbClr val="FFFF00"/>
                </a:solidFill>
                <a:latin typeface="Times New Roman" charset="0"/>
                <a:cs typeface="Times New Roman" charset="0"/>
              </a:rPr>
              <a:t>potential</a:t>
            </a:r>
          </a:p>
          <a:p>
            <a:pPr algn="ctr" eaLnBrk="1" hangingPunct="1"/>
            <a:r>
              <a:rPr lang="en-US">
                <a:solidFill>
                  <a:srgbClr val="FFFF00"/>
                </a:solidFill>
                <a:latin typeface="Times New Roman" charset="0"/>
                <a:cs typeface="Times New Roman" charset="0"/>
              </a:rPr>
              <a:t>collapses</a:t>
            </a:r>
          </a:p>
        </p:txBody>
      </p:sp>
      <p:pic>
        <p:nvPicPr>
          <p:cNvPr id="2" name="Picture 1" descr="EmergingH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587500"/>
            <a:ext cx="1716088" cy="123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Tomb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850" y="5661025"/>
            <a:ext cx="1751013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649663" y="4868863"/>
            <a:ext cx="3082925" cy="831850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>
                <a:solidFill>
                  <a:srgbClr val="FFFF00"/>
                </a:solidFill>
                <a:latin typeface="Times New Roman" charset="0"/>
                <a:cs typeface="Times New Roman" charset="0"/>
              </a:rPr>
              <a:t>Higgs coupling less</a:t>
            </a:r>
          </a:p>
          <a:p>
            <a:pPr algn="ctr" eaLnBrk="1" hangingPunct="1"/>
            <a:r>
              <a:rPr lang="en-US">
                <a:solidFill>
                  <a:srgbClr val="FFFF00"/>
                </a:solidFill>
                <a:latin typeface="Times New Roman" charset="0"/>
                <a:cs typeface="Times New Roman" charset="0"/>
              </a:rPr>
              <a:t>than in Standard Model</a:t>
            </a: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312738" y="333375"/>
            <a:ext cx="8435975" cy="1366838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dirty="0" smtClean="0">
                <a:solidFill>
                  <a:schemeClr val="tx1"/>
                </a:solidFill>
                <a:latin typeface="Times" charset="0"/>
                <a:cs typeface="+mj-cs"/>
              </a:rPr>
              <a:t>There must be New Physics beyond the Higgs Boson</a:t>
            </a:r>
          </a:p>
        </p:txBody>
      </p:sp>
      <p:sp>
        <p:nvSpPr>
          <p:cNvPr id="61452" name="TextBox 13"/>
          <p:cNvSpPr txBox="1">
            <a:spLocks noChangeArrowheads="1"/>
          </p:cNvSpPr>
          <p:nvPr/>
        </p:nvSpPr>
        <p:spPr bwMode="auto">
          <a:xfrm>
            <a:off x="1588" y="0"/>
            <a:ext cx="4570412" cy="461963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>
                <a:solidFill>
                  <a:srgbClr val="FFFF00"/>
                </a:solidFill>
                <a:latin typeface="Times New Roman" charset="0"/>
                <a:cs typeface="Times New Roman" charset="0"/>
              </a:rPr>
              <a:t>Compilation from Friday Nov. 18th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4" grpId="0" animBg="1"/>
      <p:bldP spid="13" grpId="0" animBg="1"/>
      <p:bldP spid="12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ChangeArrowheads="1"/>
          </p:cNvSpPr>
          <p:nvPr/>
        </p:nvSpPr>
        <p:spPr bwMode="auto">
          <a:xfrm>
            <a:off x="2362200" y="1447800"/>
            <a:ext cx="4419600" cy="487363"/>
          </a:xfrm>
          <a:prstGeom prst="rect">
            <a:avLst/>
          </a:prstGeom>
          <a:solidFill>
            <a:srgbClr val="00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1" hangingPunct="1"/>
            <a:r>
              <a:rPr lang="fr-FR" sz="3200">
                <a:solidFill>
                  <a:srgbClr val="FFFF00"/>
                </a:solidFill>
                <a:latin typeface="Times New Roman" charset="0"/>
              </a:rPr>
              <a:t>The matter particles</a:t>
            </a:r>
          </a:p>
        </p:txBody>
      </p:sp>
      <p:pic>
        <p:nvPicPr>
          <p:cNvPr id="18434" name="Picture 3" descr="fermi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117725"/>
            <a:ext cx="835025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6516" name="Rectangle 4"/>
          <p:cNvSpPr>
            <a:spLocks noChangeArrowheads="1"/>
          </p:cNvSpPr>
          <p:nvPr/>
        </p:nvSpPr>
        <p:spPr bwMode="auto">
          <a:xfrm>
            <a:off x="1143000" y="228600"/>
            <a:ext cx="6934200" cy="10128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fr-FR" sz="4400">
                <a:cs typeface="+mn-cs"/>
              </a:rPr>
              <a:t>The ‘Standard Model’</a:t>
            </a:r>
          </a:p>
        </p:txBody>
      </p:sp>
      <p:grpSp>
        <p:nvGrpSpPr>
          <p:cNvPr id="576517" name="Group 5"/>
          <p:cNvGrpSpPr>
            <a:grpSpLocks/>
          </p:cNvGrpSpPr>
          <p:nvPr/>
        </p:nvGrpSpPr>
        <p:grpSpPr bwMode="auto">
          <a:xfrm>
            <a:off x="184150" y="4114800"/>
            <a:ext cx="8805863" cy="2732088"/>
            <a:chOff x="116" y="2592"/>
            <a:chExt cx="5547" cy="1721"/>
          </a:xfrm>
        </p:grpSpPr>
        <p:sp>
          <p:nvSpPr>
            <p:cNvPr id="18438" name="Rectangle 6"/>
            <p:cNvSpPr>
              <a:spLocks noChangeArrowheads="1"/>
            </p:cNvSpPr>
            <p:nvPr/>
          </p:nvSpPr>
          <p:spPr bwMode="auto">
            <a:xfrm>
              <a:off x="1344" y="2592"/>
              <a:ext cx="3024" cy="307"/>
            </a:xfrm>
            <a:prstGeom prst="rect">
              <a:avLst/>
            </a:prstGeom>
            <a:solidFill>
              <a:srgbClr val="00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algn="ctr" eaLnBrk="1" hangingPunct="1"/>
              <a:r>
                <a:rPr lang="fr-FR" sz="3200">
                  <a:solidFill>
                    <a:srgbClr val="FFFF00"/>
                  </a:solidFill>
                  <a:latin typeface="Times New Roman" charset="0"/>
                </a:rPr>
                <a:t>The fundamental interactions</a:t>
              </a:r>
            </a:p>
          </p:txBody>
        </p:sp>
        <p:pic>
          <p:nvPicPr>
            <p:cNvPr id="18439" name="Picture 7" descr="Forces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" y="3024"/>
              <a:ext cx="5260" cy="1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6520" name="Text Box 8"/>
            <p:cNvSpPr txBox="1">
              <a:spLocks noChangeArrowheads="1"/>
            </p:cNvSpPr>
            <p:nvPr/>
          </p:nvSpPr>
          <p:spPr bwMode="auto">
            <a:xfrm>
              <a:off x="116" y="4063"/>
              <a:ext cx="5547" cy="2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000">
                  <a:solidFill>
                    <a:srgbClr val="FFFF00"/>
                  </a:solidFill>
                  <a:cs typeface="+mn-cs"/>
                </a:rPr>
                <a:t>Gravitation	electromagnetism     weak nuclear force	   strong nuclear force</a:t>
              </a:r>
            </a:p>
          </p:txBody>
        </p:sp>
      </p:grpSp>
      <p:sp>
        <p:nvSpPr>
          <p:cNvPr id="576521" name="Text Box 9"/>
          <p:cNvSpPr txBox="1">
            <a:spLocks noChangeArrowheads="1"/>
          </p:cNvSpPr>
          <p:nvPr/>
        </p:nvSpPr>
        <p:spPr bwMode="auto">
          <a:xfrm>
            <a:off x="6172200" y="928688"/>
            <a:ext cx="2419350" cy="519112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>
                <a:solidFill>
                  <a:srgbClr val="FFFF00"/>
                </a:solidFill>
                <a:cs typeface="+mn-cs"/>
              </a:rPr>
              <a:t>= Cosmic DNA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765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765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76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76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76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652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626" name="Rectangle 2"/>
          <p:cNvSpPr>
            <a:spLocks noGrp="1" noChangeArrowheads="1"/>
          </p:cNvSpPr>
          <p:nvPr>
            <p:ph type="title"/>
          </p:nvPr>
        </p:nvSpPr>
        <p:spPr>
          <a:xfrm>
            <a:off x="398463" y="260350"/>
            <a:ext cx="8277225" cy="1143000"/>
          </a:xfrm>
          <a:solidFill>
            <a:schemeClr val="accent1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sz="4000" smtClean="0">
                <a:solidFill>
                  <a:srgbClr val="000000"/>
                </a:solidFill>
                <a:latin typeface="Times New Roman" charset="0"/>
                <a:cs typeface="+mj-cs"/>
              </a:rPr>
              <a:t>Theoretical Constraints on Higgs Mass</a:t>
            </a:r>
          </a:p>
        </p:txBody>
      </p:sp>
      <p:sp>
        <p:nvSpPr>
          <p:cNvPr id="538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600200"/>
            <a:ext cx="8686800" cy="4876800"/>
          </a:xfrm>
          <a:solidFill>
            <a:srgbClr val="13007C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dirty="0" smtClean="0">
                <a:latin typeface="Times New Roman" charset="0"/>
                <a:ea typeface="ＭＳ Ｐゴシック" charset="0"/>
                <a:cs typeface="Times New Roman" charset="0"/>
              </a:rPr>
              <a:t>Large </a:t>
            </a:r>
            <a:r>
              <a:rPr lang="en-US" dirty="0" err="1" smtClean="0">
                <a:latin typeface="Times New Roman" charset="0"/>
                <a:ea typeface="ＭＳ Ｐゴシック" charset="0"/>
                <a:cs typeface="Times New Roman" charset="0"/>
              </a:rPr>
              <a:t>M</a:t>
            </a:r>
            <a:r>
              <a:rPr lang="en-US" baseline="-25000" dirty="0" err="1" smtClean="0">
                <a:latin typeface="Times New Roman" charset="0"/>
                <a:ea typeface="ＭＳ Ｐゴシック" charset="0"/>
                <a:cs typeface="Times New Roman" charset="0"/>
              </a:rPr>
              <a:t>h</a:t>
            </a:r>
            <a:r>
              <a:rPr lang="en-US" dirty="0" smtClean="0">
                <a:latin typeface="Times New Roman" charset="0"/>
                <a:ea typeface="ＭＳ Ｐゴシック" charset="0"/>
                <a:cs typeface="Times New Roman" charset="0"/>
              </a:rPr>
              <a:t> </a:t>
            </a:r>
            <a:r>
              <a:rPr lang="en-US" dirty="0">
                <a:latin typeface="Times New Roman" charset="0"/>
                <a:ea typeface="ＭＳ Ｐゴシック" charset="0"/>
                <a:cs typeface="Times New Roman" charset="0"/>
              </a:rPr>
              <a:t>→ large self-coupling → blow up at </a:t>
            </a:r>
            <a:r>
              <a:rPr lang="en-US" dirty="0" smtClean="0">
                <a:latin typeface="Times New Roman" charset="0"/>
                <a:ea typeface="ＭＳ Ｐゴシック" charset="0"/>
                <a:cs typeface="Times New Roman" charset="0"/>
              </a:rPr>
              <a:t>low-energy </a:t>
            </a:r>
            <a:r>
              <a:rPr lang="en-US" dirty="0">
                <a:latin typeface="Times New Roman" charset="0"/>
                <a:ea typeface="ＭＳ Ｐゴシック" charset="0"/>
                <a:cs typeface="Times New Roman" charset="0"/>
              </a:rPr>
              <a:t>scale </a:t>
            </a:r>
            <a:r>
              <a:rPr lang="el-GR" dirty="0">
                <a:latin typeface="Times New Roman" charset="0"/>
                <a:ea typeface="ＭＳ Ｐゴシック" charset="0"/>
                <a:cs typeface="Times New Roman" charset="0"/>
              </a:rPr>
              <a:t>Λ</a:t>
            </a:r>
            <a:r>
              <a:rPr lang="en-US" dirty="0">
                <a:latin typeface="Times New Roman" charset="0"/>
                <a:ea typeface="ＭＳ Ｐゴシック" charset="0"/>
                <a:cs typeface="Times New Roman" charset="0"/>
              </a:rPr>
              <a:t> due to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dirty="0">
                <a:latin typeface="Times New Roman" charset="0"/>
                <a:ea typeface="ＭＳ Ｐゴシック" charset="0"/>
                <a:cs typeface="Times New Roman" charset="0"/>
              </a:rPr>
              <a:t>	renormalization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>
                <a:latin typeface="Times New Roman" charset="0"/>
                <a:ea typeface="ＭＳ Ｐゴシック" charset="0"/>
                <a:cs typeface="Times New Roman" charset="0"/>
              </a:rPr>
              <a:t>Small: renormalization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dirty="0">
                <a:latin typeface="Times New Roman" charset="0"/>
                <a:ea typeface="ＭＳ Ｐゴシック" charset="0"/>
                <a:cs typeface="Times New Roman" charset="0"/>
              </a:rPr>
              <a:t>	due to t quark drives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dirty="0">
                <a:latin typeface="Times New Roman" charset="0"/>
                <a:ea typeface="ＭＳ Ｐゴシック" charset="0"/>
                <a:cs typeface="Times New Roman" charset="0"/>
              </a:rPr>
              <a:t>	quartic coupling &lt; 0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dirty="0">
                <a:latin typeface="Times New Roman" charset="0"/>
                <a:ea typeface="ＭＳ Ｐゴシック" charset="0"/>
                <a:cs typeface="Times New Roman" charset="0"/>
              </a:rPr>
              <a:t>	at some scale </a:t>
            </a:r>
            <a:r>
              <a:rPr lang="el-GR" dirty="0">
                <a:latin typeface="Times New Roman" charset="0"/>
                <a:ea typeface="ＭＳ Ｐゴシック" charset="0"/>
                <a:cs typeface="Times New Roman" charset="0"/>
              </a:rPr>
              <a:t>Λ</a:t>
            </a:r>
            <a:endParaRPr lang="en-US" dirty="0">
              <a:latin typeface="Times New Roman" charset="0"/>
              <a:ea typeface="ＭＳ Ｐゴシック" charset="0"/>
              <a:cs typeface="Times New Roman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dirty="0">
                <a:latin typeface="Times New Roman" charset="0"/>
                <a:ea typeface="ＭＳ Ｐゴシック" charset="0"/>
                <a:cs typeface="Times New Roman" charset="0"/>
              </a:rPr>
              <a:t>	→ vacuum unstable</a:t>
            </a:r>
            <a:endParaRPr lang="el-GR" dirty="0">
              <a:latin typeface="Times New Roman" charset="0"/>
              <a:ea typeface="ＭＳ Ｐゴシック" charset="0"/>
              <a:cs typeface="Times New Roman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>
                <a:latin typeface="Times New Roman" charset="0"/>
                <a:ea typeface="ＭＳ Ｐゴシック" charset="0"/>
                <a:cs typeface="Times New Roman" charset="0"/>
              </a:rPr>
              <a:t>Bounds on </a:t>
            </a:r>
            <a:r>
              <a:rPr lang="el-GR" dirty="0" smtClean="0">
                <a:latin typeface="Times New Roman" charset="0"/>
                <a:ea typeface="ＭＳ Ｐゴシック" charset="0"/>
                <a:cs typeface="Times New Roman" charset="0"/>
              </a:rPr>
              <a:t>Λ</a:t>
            </a:r>
            <a:r>
              <a:rPr lang="en-US" dirty="0" smtClean="0">
                <a:latin typeface="Times New Roman" charset="0"/>
                <a:ea typeface="ＭＳ Ｐゴシック" charset="0"/>
                <a:cs typeface="Times New Roman" charset="0"/>
              </a:rPr>
              <a:t> depend on Higgs mass</a:t>
            </a:r>
            <a:endParaRPr lang="en-US" dirty="0">
              <a:latin typeface="Times New Roman" charset="0"/>
              <a:ea typeface="ＭＳ Ｐゴシック" charset="0"/>
              <a:cs typeface="Times New Roman" charset="0"/>
            </a:endParaRPr>
          </a:p>
        </p:txBody>
      </p:sp>
      <p:pic>
        <p:nvPicPr>
          <p:cNvPr id="63491" name="Picture 7" descr="Snapshot 2009-07-09 23-18-4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716213"/>
            <a:ext cx="4495800" cy="3089275"/>
          </a:xfrm>
          <a:prstGeom prst="rect">
            <a:avLst/>
          </a:prstGeom>
          <a:solidFill>
            <a:srgbClr val="13007C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3492" name="Text Box 10"/>
          <p:cNvSpPr txBox="1">
            <a:spLocks noChangeArrowheads="1"/>
          </p:cNvSpPr>
          <p:nvPr/>
        </p:nvSpPr>
        <p:spPr bwMode="auto">
          <a:xfrm>
            <a:off x="4849813" y="6477000"/>
            <a:ext cx="4217987" cy="304800"/>
          </a:xfrm>
          <a:prstGeom prst="rect">
            <a:avLst/>
          </a:pr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rgbClr val="FFFF00"/>
                </a:solidFill>
                <a:cs typeface="Times New Roman" charset="0"/>
              </a:rPr>
              <a:t>Espinosa, JE, Giudice, Hoecker, Riotto, arXiv0906.0954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076825" y="2205038"/>
            <a:ext cx="3816350" cy="2862262"/>
          </a:xfrm>
          <a:prstGeom prst="rect">
            <a:avLst/>
          </a:prstGeom>
          <a:solidFill>
            <a:srgbClr val="FF0000">
              <a:alpha val="25882"/>
            </a:srgbClr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endParaRPr lang="en-US" sz="6000" b="1">
              <a:solidFill>
                <a:srgbClr val="FFFF00"/>
              </a:solidFill>
              <a:latin typeface="Arial" charset="0"/>
            </a:endParaRPr>
          </a:p>
          <a:p>
            <a:pPr eaLnBrk="1" hangingPunct="1"/>
            <a:endParaRPr lang="en-US" sz="6000" b="1">
              <a:solidFill>
                <a:srgbClr val="FFFF00"/>
              </a:solidFill>
              <a:latin typeface="Arial" charset="0"/>
            </a:endParaRPr>
          </a:p>
          <a:p>
            <a:pPr eaLnBrk="1" hangingPunct="1"/>
            <a:endParaRPr lang="en-US" sz="6000" b="1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075238" y="2205038"/>
            <a:ext cx="1441450" cy="830262"/>
          </a:xfrm>
          <a:prstGeom prst="rect">
            <a:avLst/>
          </a:prstGeom>
          <a:solidFill>
            <a:srgbClr val="13007C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>
                <a:solidFill>
                  <a:srgbClr val="FFFF00"/>
                </a:solidFill>
                <a:latin typeface="Times New Roman" charset="0"/>
                <a:cs typeface="Times New Roman" charset="0"/>
              </a:rPr>
              <a:t>LHC 90%</a:t>
            </a:r>
          </a:p>
          <a:p>
            <a:pPr algn="ctr" eaLnBrk="1" hangingPunct="1"/>
            <a:r>
              <a:rPr lang="en-US">
                <a:solidFill>
                  <a:srgbClr val="FFFF00"/>
                </a:solidFill>
                <a:latin typeface="Times New Roman" charset="0"/>
                <a:cs typeface="Times New Roman" charset="0"/>
              </a:rPr>
              <a:t>exclusion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38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8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38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38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38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38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38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38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38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6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386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386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386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6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386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386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386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6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386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386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386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6561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72" name="Slide" r:id="rId4" imgW="4546600" imgH="3416300" progId="PowerPoint.Slide.8">
                  <p:embed/>
                </p:oleObj>
              </mc:Choice>
              <mc:Fallback>
                <p:oleObj name="Slide" r:id="rId4" imgW="4546600" imgH="3416300" progId="PowerPoint.Slid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3619" name="Text Box 3"/>
          <p:cNvSpPr txBox="1">
            <a:spLocks noChangeArrowheads="1"/>
          </p:cNvSpPr>
          <p:nvPr/>
        </p:nvSpPr>
        <p:spPr bwMode="auto">
          <a:xfrm>
            <a:off x="76200" y="1552575"/>
            <a:ext cx="2743200" cy="2654300"/>
          </a:xfrm>
          <a:prstGeom prst="rect">
            <a:avLst/>
          </a:prstGeom>
          <a:solidFill>
            <a:srgbClr val="13007C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800">
                <a:solidFill>
                  <a:srgbClr val="FFFF00"/>
                </a:solidFill>
                <a:latin typeface="Times New Roman" charset="0"/>
                <a:cs typeface="+mn-cs"/>
              </a:rPr>
              <a:t>Astronomers say</a:t>
            </a:r>
          </a:p>
          <a:p>
            <a:pPr eaLnBrk="1" hangingPunct="1">
              <a:defRPr/>
            </a:pPr>
            <a:r>
              <a:rPr lang="en-US" sz="2800">
                <a:solidFill>
                  <a:srgbClr val="FFFF00"/>
                </a:solidFill>
                <a:latin typeface="Times New Roman" charset="0"/>
                <a:cs typeface="+mn-cs"/>
              </a:rPr>
              <a:t>that most of the</a:t>
            </a:r>
          </a:p>
          <a:p>
            <a:pPr eaLnBrk="1" hangingPunct="1">
              <a:defRPr/>
            </a:pPr>
            <a:r>
              <a:rPr lang="en-US" sz="2800">
                <a:solidFill>
                  <a:srgbClr val="FFFF00"/>
                </a:solidFill>
                <a:latin typeface="Times New Roman" charset="0"/>
                <a:cs typeface="+mn-cs"/>
              </a:rPr>
              <a:t>matter in the</a:t>
            </a:r>
          </a:p>
          <a:p>
            <a:pPr eaLnBrk="1" hangingPunct="1">
              <a:defRPr/>
            </a:pPr>
            <a:r>
              <a:rPr lang="en-US" sz="2800">
                <a:solidFill>
                  <a:srgbClr val="FFFF00"/>
                </a:solidFill>
                <a:latin typeface="Times New Roman" charset="0"/>
                <a:cs typeface="+mn-cs"/>
              </a:rPr>
              <a:t>Universe is</a:t>
            </a:r>
          </a:p>
          <a:p>
            <a:pPr eaLnBrk="1" hangingPunct="1">
              <a:defRPr/>
            </a:pPr>
            <a:r>
              <a:rPr lang="en-US" sz="2800">
                <a:solidFill>
                  <a:srgbClr val="FFFF00"/>
                </a:solidFill>
                <a:latin typeface="Times New Roman" charset="0"/>
                <a:cs typeface="+mn-cs"/>
              </a:rPr>
              <a:t>invisible </a:t>
            </a:r>
          </a:p>
          <a:p>
            <a:pPr eaLnBrk="1" hangingPunct="1">
              <a:defRPr/>
            </a:pPr>
            <a:r>
              <a:rPr lang="en-US" sz="2800">
                <a:solidFill>
                  <a:srgbClr val="FFFF00"/>
                </a:solidFill>
                <a:latin typeface="Times New Roman" charset="0"/>
                <a:cs typeface="+mn-cs"/>
              </a:rPr>
              <a:t>Dark Matter</a:t>
            </a:r>
            <a:r>
              <a:rPr lang="en-US">
                <a:solidFill>
                  <a:srgbClr val="FFFF00"/>
                </a:solidFill>
                <a:latin typeface="Times New Roman" charset="0"/>
                <a:cs typeface="+mn-cs"/>
              </a:rPr>
              <a:t> </a:t>
            </a:r>
          </a:p>
        </p:txBody>
      </p:sp>
      <p:sp>
        <p:nvSpPr>
          <p:cNvPr id="623620" name="Text Box 4"/>
          <p:cNvSpPr txBox="1">
            <a:spLocks noChangeArrowheads="1"/>
          </p:cNvSpPr>
          <p:nvPr/>
        </p:nvSpPr>
        <p:spPr bwMode="auto">
          <a:xfrm>
            <a:off x="55563" y="4205288"/>
            <a:ext cx="4291012" cy="519112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800">
                <a:solidFill>
                  <a:srgbClr val="FFFF00"/>
                </a:solidFill>
                <a:latin typeface="Times New Roman" charset="0"/>
                <a:cs typeface="+mn-cs"/>
              </a:rPr>
              <a:t>‘Supersymmetric’ particles ?</a:t>
            </a:r>
          </a:p>
        </p:txBody>
      </p:sp>
      <p:sp>
        <p:nvSpPr>
          <p:cNvPr id="623621" name="Text Box 5"/>
          <p:cNvSpPr txBox="1">
            <a:spLocks noChangeArrowheads="1"/>
          </p:cNvSpPr>
          <p:nvPr/>
        </p:nvSpPr>
        <p:spPr bwMode="auto">
          <a:xfrm>
            <a:off x="69850" y="4719638"/>
            <a:ext cx="2751138" cy="1373187"/>
          </a:xfrm>
          <a:prstGeom prst="rect">
            <a:avLst/>
          </a:prstGeom>
          <a:solidFill>
            <a:srgbClr val="13007C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2800">
                <a:solidFill>
                  <a:srgbClr val="FFFF00"/>
                </a:solidFill>
                <a:latin typeface="Times New Roman" charset="0"/>
                <a:cs typeface="+mn-cs"/>
              </a:rPr>
              <a:t>We shall look for </a:t>
            </a:r>
          </a:p>
          <a:p>
            <a:pPr algn="ctr" eaLnBrk="1" hangingPunct="1">
              <a:defRPr/>
            </a:pPr>
            <a:r>
              <a:rPr lang="en-US" sz="2800">
                <a:solidFill>
                  <a:srgbClr val="FFFF00"/>
                </a:solidFill>
                <a:latin typeface="Times New Roman" charset="0"/>
                <a:cs typeface="+mn-cs"/>
              </a:rPr>
              <a:t>them with the </a:t>
            </a:r>
          </a:p>
          <a:p>
            <a:pPr algn="ctr" eaLnBrk="1" hangingPunct="1">
              <a:defRPr/>
            </a:pPr>
            <a:r>
              <a:rPr lang="en-US" sz="2800">
                <a:solidFill>
                  <a:srgbClr val="FFFF00"/>
                </a:solidFill>
                <a:latin typeface="Times New Roman" charset="0"/>
                <a:cs typeface="+mn-cs"/>
              </a:rPr>
              <a:t>LHC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  <a:solidFill>
            <a:schemeClr val="accent1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</a:rPr>
              <a:t>Supersymmetry</a:t>
            </a:r>
            <a:r>
              <a:rPr lang="en-US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?</a:t>
            </a:r>
          </a:p>
        </p:txBody>
      </p:sp>
      <p:sp>
        <p:nvSpPr>
          <p:cNvPr id="808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28800"/>
            <a:ext cx="7848600" cy="4912568"/>
          </a:xfrm>
          <a:solidFill>
            <a:srgbClr val="13007C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dirty="0">
                <a:solidFill>
                  <a:srgbClr val="FFFF00"/>
                </a:solidFill>
                <a:latin typeface="Times New Roman" charset="0"/>
                <a:ea typeface="ＭＳ Ｐゴシック" charset="0"/>
              </a:rPr>
              <a:t>Would unify matter particles and force particles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dirty="0">
                <a:solidFill>
                  <a:srgbClr val="FFFF00"/>
                </a:solidFill>
                <a:latin typeface="Times New Roman" charset="0"/>
                <a:ea typeface="ＭＳ Ｐゴシック" charset="0"/>
              </a:rPr>
              <a:t>Related particles spinning at different rates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800" dirty="0">
                <a:solidFill>
                  <a:srgbClr val="FFFF00"/>
                </a:solidFill>
                <a:latin typeface="Times New Roman" charset="0"/>
                <a:ea typeface="ＭＳ Ｐゴシック" charset="0"/>
              </a:rPr>
              <a:t>	   0   </a:t>
            </a:r>
            <a:r>
              <a:rPr lang="en-US" sz="2000" dirty="0">
                <a:solidFill>
                  <a:srgbClr val="FFFF00"/>
                </a:solidFill>
                <a:latin typeface="Times New Roman" charset="0"/>
                <a:ea typeface="ＭＳ Ｐゴシック" charset="0"/>
              </a:rPr>
              <a:t>-</a:t>
            </a:r>
            <a:r>
              <a:rPr lang="en-US" sz="2800" dirty="0">
                <a:solidFill>
                  <a:srgbClr val="FFFF00"/>
                </a:solidFill>
                <a:latin typeface="Times New Roman" charset="0"/>
                <a:ea typeface="ＭＳ Ｐゴシック" charset="0"/>
              </a:rPr>
              <a:t>    ½     </a:t>
            </a:r>
            <a:r>
              <a:rPr lang="en-US" sz="2000" dirty="0">
                <a:solidFill>
                  <a:srgbClr val="FFFF00"/>
                </a:solidFill>
                <a:latin typeface="Times New Roman" charset="0"/>
                <a:ea typeface="ＭＳ Ｐゴシック" charset="0"/>
              </a:rPr>
              <a:t>-</a:t>
            </a:r>
            <a:r>
              <a:rPr lang="en-US" sz="2800" dirty="0">
                <a:solidFill>
                  <a:srgbClr val="FFFF00"/>
                </a:solidFill>
                <a:latin typeface="Times New Roman" charset="0"/>
                <a:ea typeface="ＭＳ Ｐゴシック" charset="0"/>
              </a:rPr>
              <a:t>    1    </a:t>
            </a:r>
            <a:r>
              <a:rPr lang="en-US" sz="2000" dirty="0">
                <a:solidFill>
                  <a:srgbClr val="FFFF00"/>
                </a:solidFill>
                <a:latin typeface="Times New Roman" charset="0"/>
                <a:ea typeface="ＭＳ Ｐゴシック" charset="0"/>
              </a:rPr>
              <a:t>-</a:t>
            </a:r>
            <a:r>
              <a:rPr lang="en-US" sz="2800" dirty="0">
                <a:solidFill>
                  <a:srgbClr val="FFFF00"/>
                </a:solidFill>
                <a:latin typeface="Times New Roman" charset="0"/>
                <a:ea typeface="ＭＳ Ｐゴシック" charset="0"/>
              </a:rPr>
              <a:t>    3/2    </a:t>
            </a:r>
            <a:r>
              <a:rPr lang="en-US" sz="2000" dirty="0">
                <a:solidFill>
                  <a:srgbClr val="FFFF00"/>
                </a:solidFill>
                <a:latin typeface="Times New Roman" charset="0"/>
                <a:ea typeface="ＭＳ Ｐゴシック" charset="0"/>
              </a:rPr>
              <a:t>-</a:t>
            </a:r>
            <a:r>
              <a:rPr lang="en-US" sz="2800" dirty="0">
                <a:solidFill>
                  <a:srgbClr val="FFFF00"/>
                </a:solidFill>
                <a:latin typeface="Times New Roman" charset="0"/>
                <a:ea typeface="ＭＳ Ｐゴシック" charset="0"/>
              </a:rPr>
              <a:t>     2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000" dirty="0">
                <a:solidFill>
                  <a:schemeClr val="accent2"/>
                </a:solidFill>
                <a:latin typeface="Times New Roman" charset="0"/>
                <a:ea typeface="ＭＳ Ｐゴシック" charset="0"/>
              </a:rPr>
              <a:t>	 </a:t>
            </a:r>
            <a:r>
              <a:rPr lang="en-US" sz="2000" dirty="0">
                <a:solidFill>
                  <a:srgbClr val="FF0000"/>
                </a:solidFill>
                <a:latin typeface="Times New Roman" charset="0"/>
                <a:ea typeface="ＭＳ Ｐゴシック" charset="0"/>
              </a:rPr>
              <a:t>Higgs - Electron - Photon - </a:t>
            </a:r>
            <a:r>
              <a:rPr lang="en-US" sz="2000" dirty="0" err="1">
                <a:solidFill>
                  <a:srgbClr val="FF0000"/>
                </a:solidFill>
                <a:latin typeface="Times New Roman" charset="0"/>
                <a:ea typeface="ＭＳ Ｐゴシック" charset="0"/>
              </a:rPr>
              <a:t>Gravitino</a:t>
            </a:r>
            <a:r>
              <a:rPr lang="en-US" sz="2000" dirty="0">
                <a:solidFill>
                  <a:srgbClr val="FF0000"/>
                </a:solidFill>
                <a:latin typeface="Times New Roman" charset="0"/>
                <a:ea typeface="ＭＳ Ｐゴシック" charset="0"/>
              </a:rPr>
              <a:t> - Graviton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000" dirty="0">
                <a:solidFill>
                  <a:srgbClr val="FFFF00"/>
                </a:solidFill>
                <a:latin typeface="Times New Roman" charset="0"/>
                <a:ea typeface="ＭＳ Ｐゴシック" charset="0"/>
              </a:rPr>
              <a:t>		(Every particle is a </a:t>
            </a:r>
            <a:r>
              <a:rPr lang="ja-JP" altLang="en-US" sz="2000" dirty="0">
                <a:solidFill>
                  <a:srgbClr val="FFFF00"/>
                </a:solidFill>
                <a:latin typeface="Times New Roman" charset="0"/>
                <a:ea typeface="ＭＳ Ｐゴシック" charset="0"/>
              </a:rPr>
              <a:t>‘</a:t>
            </a:r>
            <a:r>
              <a:rPr lang="en-US" altLang="ja-JP" sz="2000" dirty="0">
                <a:solidFill>
                  <a:srgbClr val="FFFF00"/>
                </a:solidFill>
                <a:latin typeface="Times New Roman" charset="0"/>
                <a:ea typeface="ＭＳ Ｐゴシック" charset="0"/>
              </a:rPr>
              <a:t>ballet dancer</a:t>
            </a:r>
            <a:r>
              <a:rPr lang="ja-JP" altLang="en-US" sz="2000" dirty="0">
                <a:solidFill>
                  <a:srgbClr val="FFFF00"/>
                </a:solidFill>
                <a:latin typeface="Times New Roman" charset="0"/>
                <a:ea typeface="ＭＳ Ｐゴシック" charset="0"/>
              </a:rPr>
              <a:t>’</a:t>
            </a:r>
            <a:r>
              <a:rPr lang="en-US" altLang="ja-JP" sz="2000" dirty="0">
                <a:solidFill>
                  <a:srgbClr val="FFFF00"/>
                </a:solidFill>
                <a:latin typeface="Times New Roman" charset="0"/>
                <a:ea typeface="ＭＳ Ｐゴシック" charset="0"/>
              </a:rPr>
              <a:t>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dirty="0" smtClean="0">
                <a:solidFill>
                  <a:srgbClr val="FFFF00"/>
                </a:solidFill>
                <a:latin typeface="Times New Roman" charset="0"/>
                <a:ea typeface="ＭＳ Ｐゴシック" charset="0"/>
              </a:rPr>
              <a:t>Would stabilize vacuum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dirty="0" smtClean="0">
                <a:solidFill>
                  <a:srgbClr val="FFFF00"/>
                </a:solidFill>
                <a:latin typeface="Times New Roman" charset="0"/>
                <a:ea typeface="ＭＳ Ｐゴシック" charset="0"/>
              </a:rPr>
              <a:t>Would </a:t>
            </a:r>
            <a:r>
              <a:rPr lang="en-US" sz="2800" dirty="0">
                <a:solidFill>
                  <a:srgbClr val="FFFF00"/>
                </a:solidFill>
                <a:latin typeface="Times New Roman" charset="0"/>
                <a:ea typeface="ＭＳ Ｐゴシック" charset="0"/>
              </a:rPr>
              <a:t>help fix particle masses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dirty="0">
                <a:solidFill>
                  <a:srgbClr val="FFFF00"/>
                </a:solidFill>
                <a:latin typeface="Times New Roman" charset="0"/>
                <a:ea typeface="ＭＳ Ｐゴシック" charset="0"/>
              </a:rPr>
              <a:t>Would help unify forces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dirty="0">
                <a:solidFill>
                  <a:srgbClr val="FFFF00"/>
                </a:solidFill>
                <a:latin typeface="Times New Roman" charset="0"/>
                <a:ea typeface="ＭＳ Ｐゴシック" charset="0"/>
              </a:rPr>
              <a:t>Predicts light Higgs boson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charset="0"/>
                <a:ea typeface="ＭＳ Ｐゴシック" charset="0"/>
              </a:rPr>
              <a:t>Could provide dark matter for the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charset="0"/>
                <a:ea typeface="ＭＳ Ｐゴシック" charset="0"/>
              </a:rPr>
              <a:t>	 astrophysicists and cosmologists</a:t>
            </a:r>
            <a:endParaRPr lang="en-US" sz="2800" dirty="0">
              <a:solidFill>
                <a:srgbClr val="FFFF00"/>
              </a:solidFill>
              <a:latin typeface="Times New Roman" charset="0"/>
              <a:ea typeface="ＭＳ Ｐゴシック" charset="0"/>
            </a:endParaRPr>
          </a:p>
        </p:txBody>
      </p:sp>
      <p:pic>
        <p:nvPicPr>
          <p:cNvPr id="808964" name="Picture 4" descr="Pirouet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800" y="2543200"/>
            <a:ext cx="27432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08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08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08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089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089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089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089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08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08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08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089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089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089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089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089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089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089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089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089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089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089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089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089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089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8089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866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accent1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smtClean="0">
                <a:solidFill>
                  <a:schemeClr val="tx1"/>
                </a:solidFill>
                <a:latin typeface="Times New Roman" charset="0"/>
                <a:cs typeface="+mj-cs"/>
              </a:rPr>
              <a:t>Lightest Supersymmetric Particle</a:t>
            </a:r>
          </a:p>
        </p:txBody>
      </p:sp>
      <p:sp>
        <p:nvSpPr>
          <p:cNvPr id="804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2057400"/>
            <a:ext cx="8077200" cy="4572000"/>
          </a:xfrm>
          <a:solidFill>
            <a:srgbClr val="000066"/>
          </a:solidFill>
        </p:spPr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00"/>
                </a:solidFill>
                <a:latin typeface="Times New Roman" charset="0"/>
                <a:cs typeface="+mn-cs"/>
              </a:rPr>
              <a:t>Stable in many models because of conservation of R parity:</a:t>
            </a:r>
          </a:p>
          <a:p>
            <a:pPr>
              <a:buFontTx/>
              <a:buNone/>
              <a:defRPr/>
            </a:pPr>
            <a:r>
              <a:rPr lang="en-US" sz="1800" smtClean="0">
                <a:latin typeface="Times New Roman" charset="0"/>
                <a:cs typeface="+mn-cs"/>
              </a:rPr>
              <a:t>		</a:t>
            </a:r>
            <a:r>
              <a:rPr lang="en-US" sz="2800" smtClean="0">
                <a:solidFill>
                  <a:srgbClr val="FF0000"/>
                </a:solidFill>
                <a:latin typeface="Times New Roman" charset="0"/>
                <a:cs typeface="+mn-cs"/>
              </a:rPr>
              <a:t>R = (-1) </a:t>
            </a:r>
            <a:r>
              <a:rPr lang="en-US" sz="2800" baseline="30000" smtClean="0">
                <a:solidFill>
                  <a:srgbClr val="FF0000"/>
                </a:solidFill>
                <a:latin typeface="Times New Roman" charset="0"/>
                <a:cs typeface="+mn-cs"/>
              </a:rPr>
              <a:t>2S –L + 3B </a:t>
            </a:r>
            <a:endParaRPr lang="en-US" sz="2800" smtClean="0">
              <a:solidFill>
                <a:srgbClr val="FF0000"/>
              </a:solidFill>
              <a:latin typeface="Times New Roman" charset="0"/>
              <a:cs typeface="+mn-cs"/>
            </a:endParaRPr>
          </a:p>
          <a:p>
            <a:pPr>
              <a:buFontTx/>
              <a:buNone/>
              <a:defRPr/>
            </a:pPr>
            <a:r>
              <a:rPr lang="en-US" sz="2800" smtClean="0">
                <a:solidFill>
                  <a:srgbClr val="FF0000"/>
                </a:solidFill>
                <a:latin typeface="Times New Roman" charset="0"/>
                <a:cs typeface="+mn-cs"/>
              </a:rPr>
              <a:t>		where S = spin, L = lepton #, B = baryon #</a:t>
            </a:r>
          </a:p>
          <a:p>
            <a:pPr>
              <a:defRPr/>
            </a:pPr>
            <a:r>
              <a:rPr lang="en-US" smtClean="0">
                <a:solidFill>
                  <a:srgbClr val="FFFF00"/>
                </a:solidFill>
                <a:latin typeface="Times New Roman" charset="0"/>
                <a:cs typeface="+mn-cs"/>
              </a:rPr>
              <a:t>Particles have R = +1, sparticles R = -1:</a:t>
            </a:r>
          </a:p>
          <a:p>
            <a:pPr>
              <a:buFontTx/>
              <a:buNone/>
              <a:defRPr/>
            </a:pPr>
            <a:r>
              <a:rPr lang="en-US" sz="1800" smtClean="0">
                <a:solidFill>
                  <a:srgbClr val="FFFF00"/>
                </a:solidFill>
                <a:latin typeface="Times New Roman" charset="0"/>
                <a:cs typeface="+mn-cs"/>
              </a:rPr>
              <a:t>		</a:t>
            </a:r>
            <a:r>
              <a:rPr lang="en-US" sz="2800" smtClean="0">
                <a:solidFill>
                  <a:srgbClr val="FFFF00"/>
                </a:solidFill>
                <a:latin typeface="Times New Roman" charset="0"/>
                <a:cs typeface="+mn-cs"/>
              </a:rPr>
              <a:t>Sparticles produced in pairs</a:t>
            </a:r>
          </a:p>
          <a:p>
            <a:pPr>
              <a:buFontTx/>
              <a:buNone/>
              <a:defRPr/>
            </a:pPr>
            <a:r>
              <a:rPr lang="en-US" sz="2800" smtClean="0">
                <a:solidFill>
                  <a:srgbClr val="FFFF00"/>
                </a:solidFill>
                <a:latin typeface="Times New Roman" charset="0"/>
                <a:cs typeface="+mn-cs"/>
              </a:rPr>
              <a:t>		Heavier sparticles </a:t>
            </a:r>
            <a:r>
              <a:rPr lang="en-US" sz="2800" smtClean="0">
                <a:solidFill>
                  <a:srgbClr val="FFFF00"/>
                </a:solidFill>
                <a:latin typeface="Times New Roman" charset="0"/>
                <a:cs typeface="+mn-cs"/>
                <a:sym typeface="Wingdings" charset="0"/>
              </a:rPr>
              <a:t> lighter sparticles</a:t>
            </a:r>
          </a:p>
          <a:p>
            <a:pPr>
              <a:defRPr/>
            </a:pPr>
            <a:r>
              <a:rPr lang="en-US" smtClean="0">
                <a:solidFill>
                  <a:srgbClr val="FF0000"/>
                </a:solidFill>
                <a:latin typeface="Times New Roman" charset="0"/>
                <a:cs typeface="+mn-cs"/>
                <a:sym typeface="Wingdings" charset="0"/>
              </a:rPr>
              <a:t>Lightest supersymmetric particle (LSP) stable</a:t>
            </a:r>
            <a:endParaRPr lang="en-US" baseline="30000" smtClean="0">
              <a:solidFill>
                <a:srgbClr val="FF0000"/>
              </a:solidFill>
              <a:latin typeface="Times New Roman" charset="0"/>
              <a:cs typeface="+mn-cs"/>
            </a:endParaRPr>
          </a:p>
          <a:p>
            <a:pPr>
              <a:buFontTx/>
              <a:buNone/>
              <a:defRPr/>
            </a:pPr>
            <a:endParaRPr lang="en-US" sz="1800" baseline="30000" smtClean="0">
              <a:latin typeface="Times New Roman" charset="0"/>
              <a:cs typeface="+mn-cs"/>
            </a:endParaRPr>
          </a:p>
        </p:txBody>
      </p:sp>
      <p:sp>
        <p:nvSpPr>
          <p:cNvPr id="804868" name="Text Box 4"/>
          <p:cNvSpPr txBox="1">
            <a:spLocks noChangeArrowheads="1"/>
          </p:cNvSpPr>
          <p:nvPr/>
        </p:nvSpPr>
        <p:spPr bwMode="auto">
          <a:xfrm>
            <a:off x="8358188" y="2590800"/>
            <a:ext cx="635000" cy="336550"/>
          </a:xfrm>
          <a:prstGeom prst="rect">
            <a:avLst/>
          </a:prstGeom>
          <a:solidFill>
            <a:srgbClr val="FF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>
                <a:solidFill>
                  <a:srgbClr val="FFFF00"/>
                </a:solidFill>
                <a:cs typeface="+mn-cs"/>
              </a:rPr>
              <a:t>Fayet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04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04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8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8048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04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4867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914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accent1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smtClean="0">
                <a:solidFill>
                  <a:schemeClr val="tx1"/>
                </a:solidFill>
                <a:latin typeface="Times New Roman" charset="0"/>
                <a:cs typeface="+mj-cs"/>
              </a:rPr>
              <a:t>Possible Nature of LSP</a:t>
            </a:r>
          </a:p>
        </p:txBody>
      </p:sp>
      <p:sp>
        <p:nvSpPr>
          <p:cNvPr id="806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4419600"/>
          </a:xfrm>
          <a:solidFill>
            <a:srgbClr val="000066"/>
          </a:solidFill>
        </p:spPr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en-US" smtClean="0">
                <a:solidFill>
                  <a:srgbClr val="FFFF00"/>
                </a:solidFill>
                <a:latin typeface="Times New Roman" charset="0"/>
                <a:cs typeface="+mn-cs"/>
              </a:rPr>
              <a:t>No strong or electromagnetic interactions</a:t>
            </a:r>
          </a:p>
          <a:p>
            <a:pPr>
              <a:lnSpc>
                <a:spcPct val="80000"/>
              </a:lnSpc>
              <a:buFontTx/>
              <a:buNone/>
              <a:defRPr/>
            </a:pPr>
            <a:r>
              <a:rPr lang="en-US" sz="2800" smtClean="0">
                <a:latin typeface="Times New Roman" charset="0"/>
                <a:cs typeface="+mn-cs"/>
              </a:rPr>
              <a:t>		</a:t>
            </a:r>
            <a:r>
              <a:rPr lang="en-US" sz="2800" smtClean="0">
                <a:solidFill>
                  <a:srgbClr val="FF0000"/>
                </a:solidFill>
                <a:latin typeface="Times New Roman" charset="0"/>
                <a:cs typeface="+mn-cs"/>
              </a:rPr>
              <a:t>Otherwise would bind to matter</a:t>
            </a:r>
          </a:p>
          <a:p>
            <a:pPr>
              <a:lnSpc>
                <a:spcPct val="80000"/>
              </a:lnSpc>
              <a:buFontTx/>
              <a:buNone/>
              <a:defRPr/>
            </a:pPr>
            <a:r>
              <a:rPr lang="en-US" sz="2800" smtClean="0">
                <a:solidFill>
                  <a:srgbClr val="FF0000"/>
                </a:solidFill>
                <a:latin typeface="Times New Roman" charset="0"/>
                <a:cs typeface="+mn-cs"/>
              </a:rPr>
              <a:t>		Detectable as anomalous heavy nucleus</a:t>
            </a:r>
          </a:p>
          <a:p>
            <a:pPr>
              <a:lnSpc>
                <a:spcPct val="80000"/>
              </a:lnSpc>
              <a:defRPr/>
            </a:pPr>
            <a:r>
              <a:rPr lang="en-US" smtClean="0">
                <a:solidFill>
                  <a:srgbClr val="FFFF00"/>
                </a:solidFill>
                <a:latin typeface="Times New Roman" charset="0"/>
                <a:cs typeface="+mn-cs"/>
              </a:rPr>
              <a:t>Possible weakly-interacting scandidates</a:t>
            </a:r>
          </a:p>
          <a:p>
            <a:pPr>
              <a:lnSpc>
                <a:spcPct val="80000"/>
              </a:lnSpc>
              <a:buFontTx/>
              <a:buNone/>
              <a:defRPr/>
            </a:pPr>
            <a:r>
              <a:rPr lang="en-US" sz="2800" smtClean="0">
                <a:latin typeface="Times New Roman" charset="0"/>
                <a:cs typeface="+mn-cs"/>
              </a:rPr>
              <a:t>		</a:t>
            </a:r>
            <a:r>
              <a:rPr lang="en-US" smtClean="0">
                <a:solidFill>
                  <a:srgbClr val="FF0000"/>
                </a:solidFill>
                <a:latin typeface="Times New Roman" charset="0"/>
                <a:cs typeface="+mn-cs"/>
              </a:rPr>
              <a:t>Sneutrino</a:t>
            </a:r>
          </a:p>
          <a:p>
            <a:pPr>
              <a:lnSpc>
                <a:spcPct val="80000"/>
              </a:lnSpc>
              <a:buFontTx/>
              <a:buNone/>
              <a:defRPr/>
            </a:pPr>
            <a:r>
              <a:rPr lang="en-US" sz="2800" smtClean="0">
                <a:latin typeface="Times New Roman" charset="0"/>
                <a:cs typeface="+mn-cs"/>
              </a:rPr>
              <a:t>			</a:t>
            </a:r>
            <a:r>
              <a:rPr lang="en-US" sz="2800" smtClean="0">
                <a:solidFill>
                  <a:srgbClr val="FFFF00"/>
                </a:solidFill>
                <a:latin typeface="Times New Roman" charset="0"/>
                <a:cs typeface="+mn-cs"/>
              </a:rPr>
              <a:t>(Excluded by LEP, direct searches)</a:t>
            </a:r>
          </a:p>
          <a:p>
            <a:pPr>
              <a:lnSpc>
                <a:spcPct val="80000"/>
              </a:lnSpc>
              <a:buFontTx/>
              <a:buNone/>
              <a:defRPr/>
            </a:pPr>
            <a:r>
              <a:rPr lang="en-US" sz="2800" smtClean="0">
                <a:latin typeface="Times New Roman" charset="0"/>
                <a:cs typeface="+mn-cs"/>
              </a:rPr>
              <a:t>		</a:t>
            </a:r>
            <a:r>
              <a:rPr lang="en-US" smtClean="0">
                <a:solidFill>
                  <a:srgbClr val="FF0000"/>
                </a:solidFill>
                <a:latin typeface="Times New Roman" charset="0"/>
                <a:cs typeface="+mn-cs"/>
              </a:rPr>
              <a:t>Lightest neutralino </a:t>
            </a:r>
            <a:r>
              <a:rPr lang="el-GR" smtClean="0">
                <a:solidFill>
                  <a:srgbClr val="FF0000"/>
                </a:solidFill>
                <a:latin typeface="Times New Roman" charset="0"/>
                <a:cs typeface="+mn-cs"/>
              </a:rPr>
              <a:t>χ</a:t>
            </a:r>
            <a:r>
              <a:rPr lang="en-US" smtClean="0">
                <a:solidFill>
                  <a:srgbClr val="FF0000"/>
                </a:solidFill>
                <a:latin typeface="Times New Roman" charset="0"/>
                <a:cs typeface="+mn-cs"/>
              </a:rPr>
              <a:t> </a:t>
            </a:r>
            <a:r>
              <a:rPr lang="en-US" sz="2800" smtClean="0">
                <a:solidFill>
                  <a:srgbClr val="FFFF00"/>
                </a:solidFill>
                <a:latin typeface="Times New Roman" charset="0"/>
                <a:cs typeface="+mn-cs"/>
              </a:rPr>
              <a:t>(partner of Z, H, </a:t>
            </a:r>
            <a:r>
              <a:rPr lang="el-GR" sz="2800" smtClean="0">
                <a:solidFill>
                  <a:srgbClr val="FFFF00"/>
                </a:solidFill>
                <a:latin typeface="Times New Roman" charset="0"/>
                <a:cs typeface="Times New Roman" charset="0"/>
              </a:rPr>
              <a:t>γ</a:t>
            </a:r>
            <a:r>
              <a:rPr lang="en-US" sz="2800" smtClean="0">
                <a:solidFill>
                  <a:srgbClr val="FFFF00"/>
                </a:solidFill>
                <a:latin typeface="Times New Roman" charset="0"/>
                <a:cs typeface="+mn-cs"/>
              </a:rPr>
              <a:t>)</a:t>
            </a:r>
            <a:endParaRPr lang="en-US" smtClean="0">
              <a:solidFill>
                <a:srgbClr val="FF0000"/>
              </a:solidFill>
              <a:latin typeface="Times New Roman" charset="0"/>
              <a:cs typeface="+mn-cs"/>
            </a:endParaRPr>
          </a:p>
          <a:p>
            <a:pPr>
              <a:lnSpc>
                <a:spcPct val="80000"/>
              </a:lnSpc>
              <a:buFontTx/>
              <a:buNone/>
              <a:defRPr/>
            </a:pPr>
            <a:r>
              <a:rPr lang="en-US" smtClean="0">
                <a:solidFill>
                  <a:srgbClr val="FF0000"/>
                </a:solidFill>
                <a:latin typeface="Times New Roman" charset="0"/>
                <a:cs typeface="+mn-cs"/>
              </a:rPr>
              <a:t>		Gravitino</a:t>
            </a:r>
          </a:p>
          <a:p>
            <a:pPr>
              <a:lnSpc>
                <a:spcPct val="80000"/>
              </a:lnSpc>
              <a:buFontTx/>
              <a:buNone/>
              <a:defRPr/>
            </a:pPr>
            <a:r>
              <a:rPr lang="en-US" smtClean="0">
                <a:solidFill>
                  <a:srgbClr val="FF0000"/>
                </a:solidFill>
                <a:latin typeface="Times New Roman" charset="0"/>
                <a:cs typeface="+mn-cs"/>
              </a:rPr>
              <a:t>			</a:t>
            </a:r>
            <a:r>
              <a:rPr lang="en-US" sz="2800" smtClean="0">
                <a:solidFill>
                  <a:srgbClr val="FFFF00"/>
                </a:solidFill>
                <a:latin typeface="Times New Roman" charset="0"/>
                <a:cs typeface="+mn-cs"/>
              </a:rPr>
              <a:t>(nightmare for astrophysical detection)</a:t>
            </a:r>
            <a:endParaRPr lang="el-GR" sz="2800" smtClean="0">
              <a:solidFill>
                <a:srgbClr val="FFFF00"/>
              </a:solidFill>
              <a:latin typeface="Times New Roman" charset="0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06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06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9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8069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9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069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9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8069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9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8069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6915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404813"/>
            <a:ext cx="7772400" cy="1347787"/>
          </a:xfrm>
          <a:solidFill>
            <a:schemeClr val="accent1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dirty="0" err="1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Supersymmetric</a:t>
            </a:r>
            <a:r>
              <a:rPr lang="en-US" dirty="0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 Signature @ LHC</a:t>
            </a:r>
          </a:p>
        </p:txBody>
      </p:sp>
      <p:pic>
        <p:nvPicPr>
          <p:cNvPr id="74754" name="Picture 3" descr="jetm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981200"/>
            <a:ext cx="8648700" cy="316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5" name="Text Box 4"/>
          <p:cNvSpPr txBox="1">
            <a:spLocks noChangeArrowheads="1"/>
          </p:cNvSpPr>
          <p:nvPr/>
        </p:nvSpPr>
        <p:spPr bwMode="auto">
          <a:xfrm>
            <a:off x="1752600" y="5486400"/>
            <a:ext cx="6221413" cy="1163638"/>
          </a:xfrm>
          <a:prstGeom prst="rect">
            <a:avLst/>
          </a:prstGeom>
          <a:solidFill>
            <a:srgbClr val="00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sz="3200">
                <a:solidFill>
                  <a:srgbClr val="FFFF00"/>
                </a:solidFill>
                <a:latin typeface="Times New Roman" charset="0"/>
                <a:cs typeface="Times New Roman" charset="0"/>
              </a:rPr>
              <a:t>Missing transverse energy </a:t>
            </a:r>
          </a:p>
          <a:p>
            <a:pPr algn="ctr" eaLnBrk="1" hangingPunct="1">
              <a:spcBef>
                <a:spcPct val="20000"/>
              </a:spcBef>
            </a:pPr>
            <a:r>
              <a:rPr lang="en-US" sz="3200">
                <a:solidFill>
                  <a:srgbClr val="FFFF00"/>
                </a:solidFill>
                <a:latin typeface="Times New Roman" charset="0"/>
                <a:cs typeface="Times New Roman" charset="0"/>
              </a:rPr>
              <a:t>carried away by dark matter particles</a:t>
            </a:r>
          </a:p>
        </p:txBody>
      </p:sp>
      <p:pic>
        <p:nvPicPr>
          <p:cNvPr id="2" name="Picture 1" descr="CMSevent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1989138"/>
            <a:ext cx="3384550" cy="312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1" descr="CMS-CMSSM-SUMMAR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981075"/>
            <a:ext cx="7704137" cy="570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0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228600"/>
            <a:ext cx="8610600" cy="884238"/>
          </a:xfrm>
          <a:solidFill>
            <a:schemeClr val="accent1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anchor="t"/>
          <a:lstStyle/>
          <a:p>
            <a:pPr eaLnBrk="1" hangingPunct="1">
              <a:defRPr/>
            </a:pPr>
            <a:r>
              <a:rPr lang="en-US" sz="4800" smtClean="0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Supersymmetry Searches in CMS</a:t>
            </a:r>
          </a:p>
        </p:txBody>
      </p:sp>
      <p:sp>
        <p:nvSpPr>
          <p:cNvPr id="76803" name="Rectangle 6"/>
          <p:cNvSpPr>
            <a:spLocks noChangeArrowheads="1"/>
          </p:cNvSpPr>
          <p:nvPr/>
        </p:nvSpPr>
        <p:spPr bwMode="auto">
          <a:xfrm>
            <a:off x="611188" y="6132513"/>
            <a:ext cx="5329237" cy="609600"/>
          </a:xfrm>
          <a:prstGeom prst="rect">
            <a:avLst/>
          </a:prstGeom>
          <a:solidFill>
            <a:srgbClr val="00006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sz="2800">
                <a:solidFill>
                  <a:srgbClr val="FFFF00"/>
                </a:solidFill>
                <a:latin typeface="Times New Roman" charset="0"/>
              </a:rPr>
              <a:t>Jets + missing energy (+ lepton(s))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1" descr="ATLASEP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981075"/>
            <a:ext cx="6654800" cy="54006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498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250825" y="96838"/>
            <a:ext cx="8569325" cy="884237"/>
          </a:xfrm>
          <a:solidFill>
            <a:schemeClr val="accent1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anchor="t"/>
          <a:lstStyle/>
          <a:p>
            <a:pPr eaLnBrk="1" hangingPunct="1">
              <a:defRPr/>
            </a:pPr>
            <a:r>
              <a:rPr lang="en-US" smtClean="0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Supersymmetry Searches in ATLAS</a:t>
            </a:r>
          </a:p>
        </p:txBody>
      </p:sp>
      <p:sp>
        <p:nvSpPr>
          <p:cNvPr id="78851" name="Rectangle 6"/>
          <p:cNvSpPr>
            <a:spLocks noChangeArrowheads="1"/>
          </p:cNvSpPr>
          <p:nvPr/>
        </p:nvSpPr>
        <p:spPr bwMode="auto">
          <a:xfrm>
            <a:off x="468313" y="6165850"/>
            <a:ext cx="5399087" cy="609600"/>
          </a:xfrm>
          <a:prstGeom prst="rect">
            <a:avLst/>
          </a:prstGeom>
          <a:solidFill>
            <a:srgbClr val="00006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sz="2800">
                <a:solidFill>
                  <a:srgbClr val="FFFF00"/>
                </a:solidFill>
                <a:latin typeface="Times New Roman" charset="0"/>
              </a:rPr>
              <a:t>Jets + missing energy + 0 lepton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1" descr="Xenon1001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8" y="1012825"/>
            <a:ext cx="7851775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52400"/>
            <a:ext cx="8229600" cy="944563"/>
          </a:xfrm>
          <a:solidFill>
            <a:schemeClr val="accent1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X</a:t>
            </a:r>
            <a:r>
              <a:rPr lang="en-US" sz="3200" smtClean="0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ENON</a:t>
            </a:r>
            <a:r>
              <a:rPr lang="en-US" smtClean="0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100 Experiment</a:t>
            </a:r>
          </a:p>
        </p:txBody>
      </p:sp>
      <p:sp>
        <p:nvSpPr>
          <p:cNvPr id="80899" name="Text Box 6"/>
          <p:cNvSpPr txBox="1">
            <a:spLocks noChangeArrowheads="1"/>
          </p:cNvSpPr>
          <p:nvPr/>
        </p:nvSpPr>
        <p:spPr bwMode="auto">
          <a:xfrm>
            <a:off x="188913" y="6443663"/>
            <a:ext cx="2608262" cy="338137"/>
          </a:xfrm>
          <a:prstGeom prst="rect">
            <a:avLst/>
          </a:pr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600">
                <a:solidFill>
                  <a:srgbClr val="FFFF00"/>
                </a:solidFill>
                <a:latin typeface="Times New Roman" charset="0"/>
                <a:cs typeface="Times New Roman" charset="0"/>
              </a:rPr>
              <a:t>Aprile et al: arXiv:1104.2549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1" descr="Rick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6" name="Picture 2" descr="MasterCod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6165850"/>
            <a:ext cx="7921625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4" descr="sal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413" y="44450"/>
            <a:ext cx="3449637" cy="487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5486400" cy="1143000"/>
          </a:xfrm>
          <a:solidFill>
            <a:schemeClr val="accent1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fr-FR"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</a:rPr>
              <a:t>The ‘Standard Model’ of Particle Physics</a:t>
            </a:r>
          </a:p>
        </p:txBody>
      </p:sp>
      <p:sp>
        <p:nvSpPr>
          <p:cNvPr id="177156" name="Text Box 4"/>
          <p:cNvSpPr txBox="1">
            <a:spLocks noChangeArrowheads="1"/>
          </p:cNvSpPr>
          <p:nvPr/>
        </p:nvSpPr>
        <p:spPr bwMode="auto">
          <a:xfrm>
            <a:off x="1143000" y="1752600"/>
            <a:ext cx="3962400" cy="830263"/>
          </a:xfrm>
          <a:prstGeom prst="rect">
            <a:avLst/>
          </a:prstGeom>
          <a:solidFill>
            <a:srgbClr val="0000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fr-FR" dirty="0" err="1">
                <a:solidFill>
                  <a:srgbClr val="FFFF00"/>
                </a:solidFill>
                <a:latin typeface="Times New Roman"/>
                <a:cs typeface="Times New Roman"/>
              </a:rPr>
              <a:t>Proposed</a:t>
            </a:r>
            <a:r>
              <a:rPr lang="fr-FR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fr-FR" dirty="0" err="1">
                <a:solidFill>
                  <a:srgbClr val="FFFF00"/>
                </a:solidFill>
                <a:latin typeface="Times New Roman"/>
                <a:cs typeface="Times New Roman"/>
              </a:rPr>
              <a:t>byAbdus</a:t>
            </a:r>
            <a:r>
              <a:rPr lang="fr-FR" dirty="0">
                <a:solidFill>
                  <a:srgbClr val="FFFF00"/>
                </a:solidFill>
                <a:latin typeface="Times New Roman"/>
                <a:cs typeface="Times New Roman"/>
              </a:rPr>
              <a:t> Salam, </a:t>
            </a:r>
          </a:p>
          <a:p>
            <a:pPr algn="ctr">
              <a:defRPr/>
            </a:pPr>
            <a:r>
              <a:rPr lang="fr-FR" dirty="0">
                <a:solidFill>
                  <a:srgbClr val="FFFF00"/>
                </a:solidFill>
                <a:latin typeface="Times New Roman"/>
                <a:cs typeface="Times New Roman"/>
              </a:rPr>
              <a:t>Glashow and Weinberg</a:t>
            </a:r>
          </a:p>
        </p:txBody>
      </p:sp>
      <p:grpSp>
        <p:nvGrpSpPr>
          <p:cNvPr id="177158" name="Group 6"/>
          <p:cNvGrpSpPr>
            <a:grpSpLocks/>
          </p:cNvGrpSpPr>
          <p:nvPr/>
        </p:nvGrpSpPr>
        <p:grpSpPr bwMode="auto">
          <a:xfrm>
            <a:off x="152400" y="2887663"/>
            <a:ext cx="6408738" cy="2065337"/>
            <a:chOff x="144" y="1776"/>
            <a:chExt cx="4037" cy="1301"/>
          </a:xfrm>
        </p:grpSpPr>
        <p:sp>
          <p:nvSpPr>
            <p:cNvPr id="177159" name="Text Box 7"/>
            <p:cNvSpPr txBox="1">
              <a:spLocks noChangeArrowheads="1"/>
            </p:cNvSpPr>
            <p:nvPr/>
          </p:nvSpPr>
          <p:spPr bwMode="auto">
            <a:xfrm>
              <a:off x="2323" y="1873"/>
              <a:ext cx="1858" cy="523"/>
            </a:xfrm>
            <a:prstGeom prst="rect">
              <a:avLst/>
            </a:prstGeom>
            <a:solidFill>
              <a:srgbClr val="0000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fr-FR" dirty="0" err="1">
                  <a:solidFill>
                    <a:srgbClr val="FFFF00"/>
                  </a:solidFill>
                  <a:latin typeface="Times New Roman"/>
                  <a:cs typeface="Times New Roman"/>
                </a:rPr>
                <a:t>Tested</a:t>
              </a:r>
              <a:r>
                <a:rPr lang="fr-FR" dirty="0">
                  <a:solidFill>
                    <a:srgbClr val="FFFF00"/>
                  </a:solidFill>
                  <a:latin typeface="Times New Roman"/>
                  <a:cs typeface="Times New Roman"/>
                </a:rPr>
                <a:t> by </a:t>
              </a:r>
              <a:r>
                <a:rPr lang="fr-FR" dirty="0" err="1">
                  <a:solidFill>
                    <a:srgbClr val="FFFF00"/>
                  </a:solidFill>
                  <a:latin typeface="Times New Roman"/>
                  <a:cs typeface="Times New Roman"/>
                </a:rPr>
                <a:t>experiments</a:t>
              </a:r>
              <a:endParaRPr lang="fr-FR" dirty="0">
                <a:solidFill>
                  <a:srgbClr val="FFFF00"/>
                </a:solidFill>
                <a:latin typeface="Times New Roman"/>
                <a:cs typeface="Times New Roman"/>
              </a:endParaRPr>
            </a:p>
            <a:p>
              <a:pPr algn="ctr">
                <a:defRPr/>
              </a:pPr>
              <a:r>
                <a:rPr lang="fr-FR" dirty="0" err="1">
                  <a:solidFill>
                    <a:srgbClr val="FFFF00"/>
                  </a:solidFill>
                  <a:latin typeface="Times New Roman"/>
                  <a:cs typeface="Times New Roman"/>
                </a:rPr>
                <a:t>at</a:t>
              </a:r>
              <a:r>
                <a:rPr lang="fr-FR" dirty="0">
                  <a:solidFill>
                    <a:srgbClr val="FFFF00"/>
                  </a:solidFill>
                  <a:latin typeface="Times New Roman"/>
                  <a:cs typeface="Times New Roman"/>
                </a:rPr>
                <a:t> CERN</a:t>
              </a:r>
            </a:p>
          </p:txBody>
        </p:sp>
        <p:pic>
          <p:nvPicPr>
            <p:cNvPr id="20489" name="Picture 8" descr="gargamell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1776"/>
              <a:ext cx="1778" cy="13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7161" name="Group 9"/>
          <p:cNvGrpSpPr>
            <a:grpSpLocks/>
          </p:cNvGrpSpPr>
          <p:nvPr/>
        </p:nvGrpSpPr>
        <p:grpSpPr bwMode="auto">
          <a:xfrm>
            <a:off x="752475" y="4005263"/>
            <a:ext cx="7491413" cy="2738437"/>
            <a:chOff x="499" y="2736"/>
            <a:chExt cx="4301" cy="1512"/>
          </a:xfrm>
        </p:grpSpPr>
        <p:sp>
          <p:nvSpPr>
            <p:cNvPr id="177162" name="Text Box 10"/>
            <p:cNvSpPr txBox="1">
              <a:spLocks noChangeArrowheads="1"/>
            </p:cNvSpPr>
            <p:nvPr/>
          </p:nvSpPr>
          <p:spPr bwMode="auto">
            <a:xfrm>
              <a:off x="499" y="3386"/>
              <a:ext cx="2217" cy="756"/>
            </a:xfrm>
            <a:prstGeom prst="rect">
              <a:avLst/>
            </a:prstGeom>
            <a:solidFill>
              <a:srgbClr val="0000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fr-FR" dirty="0" err="1">
                  <a:solidFill>
                    <a:srgbClr val="FFFF00"/>
                  </a:solidFill>
                  <a:latin typeface="Times New Roman"/>
                  <a:cs typeface="Times New Roman"/>
                </a:rPr>
                <a:t>Perfect</a:t>
              </a:r>
              <a:r>
                <a:rPr lang="fr-FR" dirty="0">
                  <a:solidFill>
                    <a:srgbClr val="FFFF00"/>
                  </a:solidFill>
                  <a:latin typeface="Times New Roman"/>
                  <a:cs typeface="Times New Roman"/>
                </a:rPr>
                <a:t> agreement </a:t>
              </a:r>
              <a:r>
                <a:rPr lang="fr-FR" dirty="0" err="1">
                  <a:solidFill>
                    <a:srgbClr val="FFFF00"/>
                  </a:solidFill>
                  <a:latin typeface="Times New Roman"/>
                  <a:cs typeface="Times New Roman"/>
                </a:rPr>
                <a:t>between</a:t>
              </a:r>
              <a:endParaRPr lang="fr-FR" dirty="0">
                <a:solidFill>
                  <a:srgbClr val="FFFF00"/>
                </a:solidFill>
                <a:latin typeface="Times New Roman"/>
                <a:cs typeface="Times New Roman"/>
              </a:endParaRPr>
            </a:p>
            <a:p>
              <a:pPr algn="ctr">
                <a:defRPr/>
              </a:pPr>
              <a:r>
                <a:rPr lang="fr-FR" dirty="0" err="1">
                  <a:solidFill>
                    <a:srgbClr val="FFFF00"/>
                  </a:solidFill>
                  <a:latin typeface="Times New Roman"/>
                  <a:cs typeface="Times New Roman"/>
                </a:rPr>
                <a:t>theory</a:t>
              </a:r>
              <a:r>
                <a:rPr lang="fr-FR" dirty="0">
                  <a:solidFill>
                    <a:srgbClr val="FFFF00"/>
                  </a:solidFill>
                  <a:latin typeface="Times New Roman"/>
                  <a:cs typeface="Times New Roman"/>
                </a:rPr>
                <a:t> and </a:t>
              </a:r>
              <a:r>
                <a:rPr lang="fr-FR" dirty="0" err="1">
                  <a:solidFill>
                    <a:srgbClr val="FFFF00"/>
                  </a:solidFill>
                  <a:latin typeface="Times New Roman"/>
                  <a:cs typeface="Times New Roman"/>
                </a:rPr>
                <a:t>experiments</a:t>
              </a:r>
              <a:endParaRPr lang="fr-FR" dirty="0">
                <a:solidFill>
                  <a:srgbClr val="FFFF00"/>
                </a:solidFill>
                <a:latin typeface="Times New Roman"/>
                <a:cs typeface="Times New Roman"/>
              </a:endParaRPr>
            </a:p>
            <a:p>
              <a:pPr algn="ctr">
                <a:defRPr/>
              </a:pPr>
              <a:r>
                <a:rPr lang="fr-FR" dirty="0">
                  <a:solidFill>
                    <a:srgbClr val="FFFF00"/>
                  </a:solidFill>
                  <a:latin typeface="Times New Roman"/>
                  <a:cs typeface="Times New Roman"/>
                </a:rPr>
                <a:t>in all </a:t>
              </a:r>
              <a:r>
                <a:rPr lang="fr-FR" dirty="0" err="1">
                  <a:solidFill>
                    <a:srgbClr val="FFFF00"/>
                  </a:solidFill>
                  <a:latin typeface="Times New Roman"/>
                  <a:cs typeface="Times New Roman"/>
                </a:rPr>
                <a:t>laboratories</a:t>
              </a:r>
              <a:endParaRPr lang="fr-FR" dirty="0">
                <a:solidFill>
                  <a:srgbClr val="FFFF00"/>
                </a:solidFill>
                <a:latin typeface="Times New Roman"/>
                <a:cs typeface="Times New Roman"/>
              </a:endParaRPr>
            </a:p>
          </p:txBody>
        </p:sp>
        <p:pic>
          <p:nvPicPr>
            <p:cNvPr id="20487" name="Picture 11" descr="z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8" y="2736"/>
              <a:ext cx="1512" cy="1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7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7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7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7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9" name="Picture 2" descr="Rick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0" name="Picture 1" descr="m0m1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875"/>
            <a:ext cx="9144000" cy="352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1" name="TextBox 2"/>
          <p:cNvSpPr txBox="1">
            <a:spLocks noChangeArrowheads="1"/>
          </p:cNvSpPr>
          <p:nvPr/>
        </p:nvSpPr>
        <p:spPr bwMode="auto">
          <a:xfrm>
            <a:off x="7235825" y="908050"/>
            <a:ext cx="1706563" cy="831850"/>
          </a:xfrm>
          <a:prstGeom prst="rect">
            <a:avLst/>
          </a:prstGeom>
          <a:solidFill>
            <a:srgbClr val="BBE0E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FF0000"/>
                </a:solidFill>
                <a:latin typeface="Times New Roman" charset="0"/>
                <a:cs typeface="Times New Roman" charset="0"/>
              </a:rPr>
              <a:t>68%</a:t>
            </a:r>
            <a:r>
              <a:rPr lang="en-US">
                <a:latin typeface="Times New Roman" charset="0"/>
                <a:cs typeface="Times New Roman" charset="0"/>
              </a:rPr>
              <a:t> &amp; </a:t>
            </a:r>
            <a:r>
              <a:rPr lang="en-US">
                <a:solidFill>
                  <a:srgbClr val="333399"/>
                </a:solidFill>
                <a:latin typeface="Times New Roman" charset="0"/>
                <a:cs typeface="Times New Roman" charset="0"/>
              </a:rPr>
              <a:t>95%</a:t>
            </a:r>
            <a:r>
              <a:rPr lang="en-US">
                <a:latin typeface="Times New Roman" charset="0"/>
                <a:cs typeface="Times New Roman" charset="0"/>
              </a:rPr>
              <a:t> </a:t>
            </a:r>
          </a:p>
          <a:p>
            <a:pPr eaLnBrk="1" hangingPunct="1"/>
            <a:r>
              <a:rPr lang="en-US">
                <a:latin typeface="Times New Roman" charset="0"/>
                <a:cs typeface="Times New Roman" charset="0"/>
              </a:rPr>
              <a:t>CL contours</a:t>
            </a:r>
          </a:p>
        </p:txBody>
      </p:sp>
      <p:sp>
        <p:nvSpPr>
          <p:cNvPr id="83972" name="TextBox 2"/>
          <p:cNvSpPr txBox="1">
            <a:spLocks noChangeArrowheads="1"/>
          </p:cNvSpPr>
          <p:nvPr/>
        </p:nvSpPr>
        <p:spPr bwMode="auto">
          <a:xfrm>
            <a:off x="3533775" y="2454275"/>
            <a:ext cx="1758950" cy="830263"/>
          </a:xfrm>
          <a:prstGeom prst="rect">
            <a:avLst/>
          </a:prstGeom>
          <a:solidFill>
            <a:srgbClr val="13007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aseline="30000">
                <a:solidFill>
                  <a:srgbClr val="FFFF00"/>
                </a:solidFill>
                <a:latin typeface="Times New Roman" charset="0"/>
                <a:cs typeface="Times New Roman" charset="0"/>
              </a:rPr>
              <a:t>…..</a:t>
            </a:r>
            <a:r>
              <a:rPr lang="en-US">
                <a:solidFill>
                  <a:srgbClr val="FFFF00"/>
                </a:solidFill>
                <a:latin typeface="Times New Roman" charset="0"/>
                <a:cs typeface="Times New Roman" charset="0"/>
              </a:rPr>
              <a:t> pre-LHC</a:t>
            </a:r>
          </a:p>
          <a:p>
            <a:pPr eaLnBrk="1" hangingPunct="1"/>
            <a:r>
              <a:rPr lang="en-US" baseline="30000">
                <a:solidFill>
                  <a:srgbClr val="FFFF00"/>
                </a:solidFill>
                <a:latin typeface="Times New Roman" charset="0"/>
                <a:cs typeface="Times New Roman" charset="0"/>
              </a:rPr>
              <a:t>___</a:t>
            </a:r>
            <a:r>
              <a:rPr lang="en-US">
                <a:solidFill>
                  <a:srgbClr val="FFFF00"/>
                </a:solidFill>
                <a:latin typeface="Times New Roman" charset="0"/>
                <a:cs typeface="Times New Roman" charset="0"/>
              </a:rPr>
              <a:t> LHC 1/fb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3" name="Picture 4" descr="Rick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4" name="TextBox 7"/>
          <p:cNvSpPr txBox="1">
            <a:spLocks noChangeArrowheads="1"/>
          </p:cNvSpPr>
          <p:nvPr/>
        </p:nvSpPr>
        <p:spPr bwMode="auto">
          <a:xfrm>
            <a:off x="755650" y="5876925"/>
            <a:ext cx="7777163" cy="954088"/>
          </a:xfrm>
          <a:prstGeom prst="rect">
            <a:avLst/>
          </a:prstGeom>
          <a:solidFill>
            <a:srgbClr val="13007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>
                <a:solidFill>
                  <a:srgbClr val="FFFF00"/>
                </a:solidFill>
                <a:latin typeface="Times New Roman" charset="0"/>
                <a:cs typeface="Times New Roman" charset="0"/>
              </a:rPr>
              <a:t>Favoured values of M</a:t>
            </a:r>
            <a:r>
              <a:rPr lang="en-US" sz="2800" baseline="-25000">
                <a:solidFill>
                  <a:srgbClr val="FFFF00"/>
                </a:solidFill>
                <a:latin typeface="Times New Roman" charset="0"/>
                <a:cs typeface="Times New Roman" charset="0"/>
              </a:rPr>
              <a:t>h</a:t>
            </a:r>
            <a:r>
              <a:rPr lang="en-US" sz="2800">
                <a:solidFill>
                  <a:srgbClr val="FFFF00"/>
                </a:solidFill>
                <a:latin typeface="Times New Roman" charset="0"/>
                <a:cs typeface="Times New Roman" charset="0"/>
              </a:rPr>
              <a:t> ~ 119 GeV:</a:t>
            </a:r>
          </a:p>
          <a:p>
            <a:pPr algn="ctr" eaLnBrk="1" hangingPunct="1"/>
            <a:r>
              <a:rPr lang="en-US" sz="2800">
                <a:solidFill>
                  <a:srgbClr val="FFFF00"/>
                </a:solidFill>
                <a:latin typeface="Times New Roman" charset="0"/>
                <a:cs typeface="Times New Roman" charset="0"/>
                <a:sym typeface="Wingdings" charset="0"/>
              </a:rPr>
              <a:t>Range consistent with evidence from LHC !</a:t>
            </a:r>
          </a:p>
        </p:txBody>
      </p:sp>
      <p:pic>
        <p:nvPicPr>
          <p:cNvPr id="84995" name="Picture 1" descr="MC75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313"/>
            <a:ext cx="9144000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6" name="TextBox 6"/>
          <p:cNvSpPr txBox="1">
            <a:spLocks noChangeArrowheads="1"/>
          </p:cNvSpPr>
          <p:nvPr/>
        </p:nvSpPr>
        <p:spPr bwMode="auto">
          <a:xfrm>
            <a:off x="7075488" y="1196975"/>
            <a:ext cx="1612900" cy="461963"/>
          </a:xfrm>
          <a:prstGeom prst="rect">
            <a:avLst/>
          </a:prstGeom>
          <a:solidFill>
            <a:srgbClr val="13007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>
                <a:solidFill>
                  <a:srgbClr val="FFFF00"/>
                </a:solidFill>
                <a:latin typeface="Times New Roman" charset="0"/>
                <a:cs typeface="Times New Roman" charset="0"/>
              </a:rPr>
              <a:t>Higgs mass</a:t>
            </a:r>
          </a:p>
        </p:txBody>
      </p:sp>
      <p:sp>
        <p:nvSpPr>
          <p:cNvPr id="7" name="AutoShape 6"/>
          <p:cNvSpPr>
            <a:spLocks noChangeArrowheads="1"/>
          </p:cNvSpPr>
          <p:nvPr/>
        </p:nvSpPr>
        <p:spPr bwMode="auto">
          <a:xfrm>
            <a:off x="7885113" y="3141663"/>
            <a:ext cx="142875" cy="1695450"/>
          </a:xfrm>
          <a:prstGeom prst="upArrow">
            <a:avLst>
              <a:gd name="adj1" fmla="val 50000"/>
              <a:gd name="adj2" fmla="val 50245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" name="AutoShape 6"/>
          <p:cNvSpPr>
            <a:spLocks noChangeArrowheads="1"/>
          </p:cNvSpPr>
          <p:nvPr/>
        </p:nvSpPr>
        <p:spPr bwMode="auto">
          <a:xfrm>
            <a:off x="3203575" y="3294063"/>
            <a:ext cx="144463" cy="1695450"/>
          </a:xfrm>
          <a:prstGeom prst="upArrow">
            <a:avLst>
              <a:gd name="adj1" fmla="val 50000"/>
              <a:gd name="adj2" fmla="val 50245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3151188" y="4581525"/>
            <a:ext cx="4876800" cy="461963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>
                <a:solidFill>
                  <a:srgbClr val="FFFF00"/>
                </a:solidFill>
                <a:latin typeface="Times New Roman" charset="0"/>
                <a:cs typeface="+mn-cs"/>
              </a:rPr>
              <a:t>χ</a:t>
            </a:r>
            <a:r>
              <a:rPr lang="en-US" baseline="30000" dirty="0">
                <a:solidFill>
                  <a:srgbClr val="FFFF00"/>
                </a:solidFill>
                <a:latin typeface="Times New Roman" charset="0"/>
                <a:cs typeface="+mn-cs"/>
              </a:rPr>
              <a:t>2</a:t>
            </a:r>
            <a:r>
              <a:rPr lang="en-US" dirty="0">
                <a:solidFill>
                  <a:srgbClr val="FFFF00"/>
                </a:solidFill>
                <a:latin typeface="Times New Roman" charset="0"/>
                <a:cs typeface="+mn-cs"/>
              </a:rPr>
              <a:t> price to pay if </a:t>
            </a:r>
            <a:r>
              <a:rPr lang="en-US" dirty="0" err="1">
                <a:solidFill>
                  <a:srgbClr val="FFFF00"/>
                </a:solidFill>
                <a:latin typeface="Times New Roman" charset="0"/>
                <a:cs typeface="+mn-cs"/>
              </a:rPr>
              <a:t>M</a:t>
            </a:r>
            <a:r>
              <a:rPr lang="en-US" baseline="-25000" dirty="0" err="1">
                <a:solidFill>
                  <a:srgbClr val="FFFF00"/>
                </a:solidFill>
                <a:latin typeface="Times New Roman" charset="0"/>
                <a:cs typeface="+mn-cs"/>
              </a:rPr>
              <a:t>h</a:t>
            </a:r>
            <a:r>
              <a:rPr lang="en-US" dirty="0">
                <a:solidFill>
                  <a:srgbClr val="FFFF00"/>
                </a:solidFill>
                <a:latin typeface="Times New Roman" charset="0"/>
                <a:cs typeface="+mn-cs"/>
              </a:rPr>
              <a:t> = 125 </a:t>
            </a:r>
            <a:r>
              <a:rPr lang="en-US" dirty="0" err="1">
                <a:solidFill>
                  <a:srgbClr val="FFFF00"/>
                </a:solidFill>
                <a:latin typeface="Times New Roman" charset="0"/>
                <a:cs typeface="+mn-cs"/>
              </a:rPr>
              <a:t>GeV</a:t>
            </a:r>
            <a:r>
              <a:rPr lang="en-US" dirty="0">
                <a:solidFill>
                  <a:srgbClr val="FFFF00"/>
                </a:solidFill>
                <a:latin typeface="Times New Roman" charset="0"/>
                <a:cs typeface="+mn-cs"/>
              </a:rPr>
              <a:t> is &lt; 2</a:t>
            </a:r>
          </a:p>
        </p:txBody>
      </p:sp>
      <p:sp>
        <p:nvSpPr>
          <p:cNvPr id="85000" name="Text Box 6"/>
          <p:cNvSpPr txBox="1">
            <a:spLocks noChangeArrowheads="1"/>
          </p:cNvSpPr>
          <p:nvPr/>
        </p:nvSpPr>
        <p:spPr bwMode="auto">
          <a:xfrm>
            <a:off x="5651500" y="5661025"/>
            <a:ext cx="3432175" cy="338138"/>
          </a:xfrm>
          <a:prstGeom prst="rect">
            <a:avLst/>
          </a:pr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600">
                <a:solidFill>
                  <a:srgbClr val="FFFF00"/>
                </a:solidFill>
                <a:latin typeface="Times New Roman" charset="0"/>
                <a:cs typeface="Times New Roman" charset="0"/>
              </a:rPr>
              <a:t>Buchmueller, JE et al: arXiv:1112.3564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BCH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387" y="0"/>
            <a:ext cx="52239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709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450" y="209550"/>
            <a:ext cx="6948488" cy="1347788"/>
          </a:xfrm>
          <a:solidFill>
            <a:schemeClr val="accent1"/>
          </a:solidFill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Has the Higgs Boson been Discovered?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6018" name="Picture 2" descr="CMSH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2276872"/>
            <a:ext cx="4787900" cy="3405188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19" name="Picture 3" descr="ATLAS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2276872"/>
            <a:ext cx="4321175" cy="3417888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827088" y="3500835"/>
            <a:ext cx="720725" cy="719137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6443663" y="3356372"/>
            <a:ext cx="720725" cy="719138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1541463" y="1682577"/>
            <a:ext cx="6054725" cy="522287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800" dirty="0">
                <a:solidFill>
                  <a:srgbClr val="FFFF00"/>
                </a:solidFill>
                <a:latin typeface="Times New Roman" charset="0"/>
                <a:cs typeface="+mn-cs"/>
              </a:rPr>
              <a:t>Interesting hints around </a:t>
            </a:r>
            <a:r>
              <a:rPr lang="en-US" sz="2800" dirty="0" err="1">
                <a:solidFill>
                  <a:srgbClr val="FFFF00"/>
                </a:solidFill>
                <a:latin typeface="Times New Roman" charset="0"/>
                <a:cs typeface="+mn-cs"/>
              </a:rPr>
              <a:t>M</a:t>
            </a:r>
            <a:r>
              <a:rPr lang="en-US" sz="2800" baseline="-25000" dirty="0" err="1">
                <a:solidFill>
                  <a:srgbClr val="FFFF00"/>
                </a:solidFill>
                <a:latin typeface="Times New Roman" charset="0"/>
                <a:cs typeface="+mn-cs"/>
              </a:rPr>
              <a:t>h</a:t>
            </a:r>
            <a:r>
              <a:rPr lang="en-US" sz="2800" dirty="0">
                <a:solidFill>
                  <a:srgbClr val="FFFF00"/>
                </a:solidFill>
                <a:latin typeface="Times New Roman" charset="0"/>
                <a:cs typeface="+mn-cs"/>
              </a:rPr>
              <a:t> = 125 </a:t>
            </a:r>
            <a:r>
              <a:rPr lang="en-US" sz="2800" dirty="0" err="1">
                <a:solidFill>
                  <a:srgbClr val="FFFF00"/>
                </a:solidFill>
                <a:latin typeface="Times New Roman" charset="0"/>
                <a:cs typeface="+mn-cs"/>
              </a:rPr>
              <a:t>GeV</a:t>
            </a:r>
            <a:r>
              <a:rPr lang="en-US" sz="2800" dirty="0">
                <a:solidFill>
                  <a:srgbClr val="FFFF00"/>
                </a:solidFill>
                <a:latin typeface="Times New Roman" charset="0"/>
                <a:cs typeface="+mn-cs"/>
              </a:rPr>
              <a:t> ?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1259632" y="5733256"/>
            <a:ext cx="2544286" cy="954107"/>
          </a:xfrm>
          <a:prstGeom prst="rect">
            <a:avLst/>
          </a:prstGeom>
          <a:solidFill>
            <a:srgbClr val="13007C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2800" dirty="0" smtClean="0">
                <a:solidFill>
                  <a:srgbClr val="FFFF00"/>
                </a:solidFill>
                <a:latin typeface="Times New Roman" charset="0"/>
                <a:cs typeface="+mn-cs"/>
              </a:rPr>
              <a:t>CMS sees broad</a:t>
            </a:r>
          </a:p>
          <a:p>
            <a:pPr algn="ctr" eaLnBrk="1" hangingPunct="1">
              <a:defRPr/>
            </a:pPr>
            <a:r>
              <a:rPr lang="en-US" sz="2800" dirty="0" smtClean="0">
                <a:solidFill>
                  <a:srgbClr val="FFFF00"/>
                </a:solidFill>
                <a:latin typeface="Times New Roman" charset="0"/>
                <a:cs typeface="+mn-cs"/>
              </a:rPr>
              <a:t>enhancement</a:t>
            </a:r>
            <a:endParaRPr lang="en-US" sz="2800" dirty="0">
              <a:solidFill>
                <a:srgbClr val="FFFF00"/>
              </a:solidFill>
              <a:latin typeface="Times New Roman" charset="0"/>
              <a:cs typeface="+mn-cs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5778081" y="5733256"/>
            <a:ext cx="2388369" cy="954107"/>
          </a:xfrm>
          <a:prstGeom prst="rect">
            <a:avLst/>
          </a:prstGeom>
          <a:solidFill>
            <a:srgbClr val="13007C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2800" dirty="0" smtClean="0">
                <a:solidFill>
                  <a:srgbClr val="FFFF00"/>
                </a:solidFill>
                <a:latin typeface="Times New Roman" charset="0"/>
                <a:cs typeface="+mn-cs"/>
              </a:rPr>
              <a:t>ATLAS prefers</a:t>
            </a:r>
          </a:p>
          <a:p>
            <a:pPr algn="ctr" eaLnBrk="1" hangingPunct="1">
              <a:defRPr/>
            </a:pPr>
            <a:r>
              <a:rPr lang="en-US" sz="2800" dirty="0" smtClean="0">
                <a:solidFill>
                  <a:srgbClr val="FFFF00"/>
                </a:solidFill>
                <a:latin typeface="Times New Roman" charset="0"/>
                <a:cs typeface="+mn-cs"/>
              </a:rPr>
              <a:t>125 </a:t>
            </a:r>
            <a:r>
              <a:rPr lang="en-US" sz="2800" dirty="0" err="1" smtClean="0">
                <a:solidFill>
                  <a:srgbClr val="FFFF00"/>
                </a:solidFill>
                <a:latin typeface="Times New Roman" charset="0"/>
                <a:cs typeface="+mn-cs"/>
              </a:rPr>
              <a:t>GeV</a:t>
            </a:r>
            <a:endParaRPr lang="en-US" sz="2800" dirty="0">
              <a:solidFill>
                <a:srgbClr val="FFFF00"/>
              </a:solidFill>
              <a:latin typeface="Times New Roman" charset="0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450" y="116632"/>
            <a:ext cx="6948488" cy="1347788"/>
          </a:xfrm>
          <a:solidFill>
            <a:schemeClr val="accent1"/>
          </a:solidFill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Has the Higgs Boson been Discovered?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7042" name="Picture 2" descr="CMSH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38" y="1556792"/>
            <a:ext cx="4690794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1331640" y="4149080"/>
            <a:ext cx="656643" cy="678891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pic>
        <p:nvPicPr>
          <p:cNvPr id="3" name="Picture 2" descr="ATLASlocal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543147"/>
            <a:ext cx="4277402" cy="2605933"/>
          </a:xfrm>
          <a:prstGeom prst="rect">
            <a:avLst/>
          </a:prstGeom>
        </p:spPr>
      </p:pic>
      <p:pic>
        <p:nvPicPr>
          <p:cNvPr id="87043" name="Picture 3" descr="ATLASH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533" y="3933056"/>
            <a:ext cx="4010917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6444208" y="4078015"/>
            <a:ext cx="719138" cy="719137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241816" y="5982379"/>
            <a:ext cx="8650664" cy="892552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2800" dirty="0">
                <a:solidFill>
                  <a:srgbClr val="FFFF00"/>
                </a:solidFill>
                <a:latin typeface="Times New Roman" charset="0"/>
                <a:cs typeface="+mn-cs"/>
              </a:rPr>
              <a:t>Interesting hints around 125 </a:t>
            </a:r>
            <a:r>
              <a:rPr lang="en-US" sz="2800" dirty="0" err="1" smtClean="0">
                <a:solidFill>
                  <a:srgbClr val="FFFF00"/>
                </a:solidFill>
                <a:latin typeface="Times New Roman" charset="0"/>
                <a:cs typeface="+mn-cs"/>
              </a:rPr>
              <a:t>GeV</a:t>
            </a:r>
            <a:r>
              <a:rPr lang="en-US" sz="2800" dirty="0" smtClean="0">
                <a:solidFill>
                  <a:srgbClr val="FFFF00"/>
                </a:solidFill>
                <a:latin typeface="Times New Roman" charset="0"/>
                <a:cs typeface="+mn-cs"/>
              </a:rPr>
              <a:t> in </a:t>
            </a:r>
            <a:r>
              <a:rPr lang="en-US" sz="2800" dirty="0">
                <a:solidFill>
                  <a:srgbClr val="FFFF00"/>
                </a:solidFill>
                <a:latin typeface="Times New Roman" charset="0"/>
                <a:cs typeface="+mn-cs"/>
              </a:rPr>
              <a:t>both experiments</a:t>
            </a:r>
          </a:p>
          <a:p>
            <a:pPr algn="ctr" eaLnBrk="1" hangingPunct="1">
              <a:defRPr/>
            </a:pPr>
            <a:r>
              <a:rPr lang="en-US" dirty="0">
                <a:solidFill>
                  <a:srgbClr val="FFFF00"/>
                </a:solidFill>
                <a:latin typeface="Times New Roman" charset="0"/>
                <a:cs typeface="+mn-cs"/>
              </a:rPr>
              <a:t>- but could also be 119 </a:t>
            </a:r>
            <a:r>
              <a:rPr lang="en-US" dirty="0" err="1">
                <a:solidFill>
                  <a:srgbClr val="FFFF00"/>
                </a:solidFill>
                <a:latin typeface="Times New Roman" charset="0"/>
                <a:cs typeface="+mn-cs"/>
              </a:rPr>
              <a:t>GeV</a:t>
            </a:r>
            <a:r>
              <a:rPr lang="en-US" dirty="0">
                <a:solidFill>
                  <a:srgbClr val="FFFF00"/>
                </a:solidFill>
                <a:latin typeface="Times New Roman" charset="0"/>
                <a:cs typeface="+mn-cs"/>
              </a:rPr>
              <a:t> ?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2808312" cy="2088232"/>
          </a:xfrm>
          <a:solidFill>
            <a:schemeClr val="accent1"/>
          </a:solidFill>
        </p:spPr>
        <p:txBody>
          <a:bodyPr/>
          <a:lstStyle/>
          <a:p>
            <a:r>
              <a:rPr lang="en-US" sz="6000" dirty="0" smtClean="0">
                <a:solidFill>
                  <a:srgbClr val="000000"/>
                </a:solidFill>
              </a:rPr>
              <a:t>ATLAS</a:t>
            </a:r>
            <a:br>
              <a:rPr lang="en-US" sz="6000" dirty="0" smtClean="0">
                <a:solidFill>
                  <a:srgbClr val="000000"/>
                </a:solidFill>
              </a:rPr>
            </a:br>
            <a:r>
              <a:rPr lang="en-US" sz="6000" dirty="0" smtClean="0">
                <a:solidFill>
                  <a:srgbClr val="000000"/>
                </a:solidFill>
              </a:rPr>
              <a:t>Signals</a:t>
            </a:r>
            <a:endParaRPr lang="en-US" sz="6000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3061320"/>
            <a:ext cx="3168352" cy="2383904"/>
          </a:xfrm>
          <a:solidFill>
            <a:srgbClr val="13007C"/>
          </a:solidFill>
        </p:spPr>
        <p:txBody>
          <a:bodyPr/>
          <a:lstStyle/>
          <a:p>
            <a:r>
              <a:rPr lang="en-US" dirty="0" err="1" smtClean="0">
                <a:solidFill>
                  <a:srgbClr val="FFFF00"/>
                </a:solidFill>
              </a:rPr>
              <a:t>γγ</a:t>
            </a:r>
            <a:r>
              <a:rPr lang="en-US" dirty="0" smtClean="0">
                <a:solidFill>
                  <a:srgbClr val="FFFF00"/>
                </a:solidFill>
              </a:rPr>
              <a:t>: 2.8σ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ZZ: 2.1σ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WW: 1.4σ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Combined: 3.6σ</a:t>
            </a:r>
          </a:p>
          <a:p>
            <a:endParaRPr lang="en-US" dirty="0" smtClean="0">
              <a:solidFill>
                <a:srgbClr val="FFFF00"/>
              </a:solidFill>
            </a:endParaRPr>
          </a:p>
        </p:txBody>
      </p:sp>
      <p:pic>
        <p:nvPicPr>
          <p:cNvPr id="5" name="Picture 4" descr="ATLASg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88639"/>
            <a:ext cx="2952328" cy="2232249"/>
          </a:xfrm>
          <a:prstGeom prst="rect">
            <a:avLst/>
          </a:prstGeom>
        </p:spPr>
      </p:pic>
      <p:pic>
        <p:nvPicPr>
          <p:cNvPr id="6" name="Picture 5" descr="ATLASZZ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2348880"/>
            <a:ext cx="2880320" cy="2222128"/>
          </a:xfrm>
          <a:prstGeom prst="rect">
            <a:avLst/>
          </a:prstGeom>
        </p:spPr>
      </p:pic>
      <p:pic>
        <p:nvPicPr>
          <p:cNvPr id="7" name="Picture 6" descr="ATLASWW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4568616"/>
            <a:ext cx="2880320" cy="2162632"/>
          </a:xfrm>
          <a:prstGeom prst="rect">
            <a:avLst/>
          </a:prstGeom>
        </p:spPr>
      </p:pic>
      <p:pic>
        <p:nvPicPr>
          <p:cNvPr id="4" name="Picture 3" descr="ATLASsig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977" y="188640"/>
            <a:ext cx="2734511" cy="652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642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MSfi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41" y="980728"/>
            <a:ext cx="8810347" cy="49811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08912" cy="1143000"/>
          </a:xfrm>
          <a:solidFill>
            <a:schemeClr val="accent1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sz="6000" dirty="0" smtClean="0">
                <a:solidFill>
                  <a:schemeClr val="tx1"/>
                </a:solidFill>
              </a:rPr>
              <a:t>CMS Signals</a:t>
            </a:r>
            <a:endParaRPr lang="en-US" sz="60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6040" y="6021288"/>
            <a:ext cx="3310136" cy="655712"/>
          </a:xfrm>
          <a:solidFill>
            <a:srgbClr val="13007C"/>
          </a:solidFill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Combined: 2.6σ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15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Picture 2" descr="globalhiggssignaldec2011l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" y="1341438"/>
            <a:ext cx="8156575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450" y="209550"/>
            <a:ext cx="6948488" cy="1347788"/>
          </a:xfrm>
          <a:solidFill>
            <a:schemeClr val="accent1"/>
          </a:solidFill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Has the Higgs Boson been Discovered?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2051050" y="5013325"/>
            <a:ext cx="5233988" cy="1200150"/>
          </a:xfrm>
          <a:prstGeom prst="rect">
            <a:avLst/>
          </a:prstGeom>
          <a:solidFill>
            <a:srgbClr val="13007C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dirty="0">
                <a:solidFill>
                  <a:srgbClr val="FFFF00"/>
                </a:solidFill>
                <a:latin typeface="Times New Roman" charset="0"/>
                <a:cs typeface="+mn-cs"/>
              </a:rPr>
              <a:t>Unofficial blogger’s combination</a:t>
            </a:r>
          </a:p>
          <a:p>
            <a:pPr algn="ctr" eaLnBrk="1" hangingPunct="1">
              <a:defRPr/>
            </a:pPr>
            <a:r>
              <a:rPr lang="en-US" dirty="0">
                <a:solidFill>
                  <a:srgbClr val="FFFF00"/>
                </a:solidFill>
                <a:latin typeface="Times New Roman" charset="0"/>
                <a:cs typeface="+mn-cs"/>
              </a:rPr>
              <a:t>NOT ENDORSED BY EXPERIMENTS</a:t>
            </a:r>
          </a:p>
          <a:p>
            <a:pPr algn="ctr" eaLnBrk="1" hangingPunct="1">
              <a:defRPr/>
            </a:pPr>
            <a:r>
              <a:rPr lang="en-US" dirty="0">
                <a:solidFill>
                  <a:srgbClr val="FFFF00"/>
                </a:solidFill>
                <a:latin typeface="Times New Roman" charset="0"/>
                <a:cs typeface="+mn-cs"/>
              </a:rPr>
              <a:t>but he was right last time !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89" name="Picture 2" descr="Rick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0" name="Picture 1" descr="125plan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313"/>
            <a:ext cx="9144000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1" name="TextBox 2"/>
          <p:cNvSpPr txBox="1">
            <a:spLocks noChangeArrowheads="1"/>
          </p:cNvSpPr>
          <p:nvPr/>
        </p:nvSpPr>
        <p:spPr bwMode="auto">
          <a:xfrm>
            <a:off x="3533775" y="2454275"/>
            <a:ext cx="2203450" cy="830263"/>
          </a:xfrm>
          <a:prstGeom prst="rect">
            <a:avLst/>
          </a:prstGeom>
          <a:solidFill>
            <a:srgbClr val="13007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aseline="30000">
                <a:solidFill>
                  <a:srgbClr val="FFFF00"/>
                </a:solidFill>
                <a:latin typeface="Times New Roman" charset="0"/>
                <a:cs typeface="Times New Roman" charset="0"/>
              </a:rPr>
              <a:t>…..</a:t>
            </a:r>
            <a:r>
              <a:rPr lang="en-US">
                <a:solidFill>
                  <a:srgbClr val="FFFF00"/>
                </a:solidFill>
                <a:latin typeface="Times New Roman" charset="0"/>
                <a:cs typeface="Times New Roman" charset="0"/>
              </a:rPr>
              <a:t> pre-Higgs</a:t>
            </a:r>
          </a:p>
          <a:p>
            <a:pPr eaLnBrk="1" hangingPunct="1"/>
            <a:r>
              <a:rPr lang="en-US" baseline="30000">
                <a:solidFill>
                  <a:srgbClr val="FFFF00"/>
                </a:solidFill>
                <a:latin typeface="Times New Roman" charset="0"/>
                <a:cs typeface="Times New Roman" charset="0"/>
              </a:rPr>
              <a:t>___</a:t>
            </a:r>
            <a:r>
              <a:rPr lang="en-US">
                <a:solidFill>
                  <a:srgbClr val="FFFF00"/>
                </a:solidFill>
                <a:latin typeface="Times New Roman" charset="0"/>
                <a:cs typeface="Times New Roman" charset="0"/>
              </a:rPr>
              <a:t> Higgs @ 125</a:t>
            </a:r>
          </a:p>
        </p:txBody>
      </p:sp>
      <p:sp>
        <p:nvSpPr>
          <p:cNvPr id="89092" name="TextBox 2"/>
          <p:cNvSpPr txBox="1">
            <a:spLocks noChangeArrowheads="1"/>
          </p:cNvSpPr>
          <p:nvPr/>
        </p:nvSpPr>
        <p:spPr bwMode="auto">
          <a:xfrm>
            <a:off x="7235825" y="908050"/>
            <a:ext cx="1706563" cy="831850"/>
          </a:xfrm>
          <a:prstGeom prst="rect">
            <a:avLst/>
          </a:prstGeom>
          <a:solidFill>
            <a:srgbClr val="BBE0E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FF0000"/>
                </a:solidFill>
                <a:latin typeface="Times New Roman" charset="0"/>
                <a:cs typeface="Times New Roman" charset="0"/>
              </a:rPr>
              <a:t>68%</a:t>
            </a:r>
            <a:r>
              <a:rPr lang="en-US">
                <a:latin typeface="Times New Roman" charset="0"/>
                <a:cs typeface="Times New Roman" charset="0"/>
              </a:rPr>
              <a:t> &amp; </a:t>
            </a:r>
            <a:r>
              <a:rPr lang="en-US">
                <a:solidFill>
                  <a:srgbClr val="333399"/>
                </a:solidFill>
                <a:latin typeface="Times New Roman" charset="0"/>
                <a:cs typeface="Times New Roman" charset="0"/>
              </a:rPr>
              <a:t>95%</a:t>
            </a:r>
            <a:r>
              <a:rPr lang="en-US">
                <a:latin typeface="Times New Roman" charset="0"/>
                <a:cs typeface="Times New Roman" charset="0"/>
              </a:rPr>
              <a:t> </a:t>
            </a:r>
          </a:p>
          <a:p>
            <a:pPr eaLnBrk="1" hangingPunct="1"/>
            <a:r>
              <a:rPr lang="en-US">
                <a:latin typeface="Times New Roman" charset="0"/>
                <a:cs typeface="Times New Roman" charset="0"/>
              </a:rPr>
              <a:t>CL contours</a:t>
            </a:r>
          </a:p>
        </p:txBody>
      </p:sp>
      <p:sp>
        <p:nvSpPr>
          <p:cNvPr id="89093" name="Text Box 6"/>
          <p:cNvSpPr txBox="1">
            <a:spLocks noChangeArrowheads="1"/>
          </p:cNvSpPr>
          <p:nvPr/>
        </p:nvSpPr>
        <p:spPr bwMode="auto">
          <a:xfrm>
            <a:off x="5651500" y="5589588"/>
            <a:ext cx="3432175" cy="338137"/>
          </a:xfrm>
          <a:prstGeom prst="rect">
            <a:avLst/>
          </a:pr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600">
                <a:solidFill>
                  <a:srgbClr val="FFFF00"/>
                </a:solidFill>
                <a:latin typeface="Times New Roman" charset="0"/>
                <a:cs typeface="Times New Roman" charset="0"/>
              </a:rPr>
              <a:t>Buchmueller, JE et al: arXiv:1112.3564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3" name="Picture 4" descr="Rick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4" name="TextBox 7"/>
          <p:cNvSpPr txBox="1">
            <a:spLocks noChangeArrowheads="1"/>
          </p:cNvSpPr>
          <p:nvPr/>
        </p:nvSpPr>
        <p:spPr bwMode="auto">
          <a:xfrm>
            <a:off x="755650" y="5876925"/>
            <a:ext cx="7777163" cy="954088"/>
          </a:xfrm>
          <a:prstGeom prst="rect">
            <a:avLst/>
          </a:prstGeom>
          <a:solidFill>
            <a:srgbClr val="13007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>
                <a:solidFill>
                  <a:srgbClr val="FFFF00"/>
                </a:solidFill>
                <a:latin typeface="Times New Roman" charset="0"/>
                <a:cs typeface="Times New Roman" charset="0"/>
              </a:rPr>
              <a:t>Favoured values of gluino mass significantly</a:t>
            </a:r>
          </a:p>
          <a:p>
            <a:pPr algn="ctr" eaLnBrk="1" hangingPunct="1"/>
            <a:r>
              <a:rPr lang="en-US" sz="2800">
                <a:solidFill>
                  <a:srgbClr val="FFFF00"/>
                </a:solidFill>
                <a:latin typeface="Times New Roman" charset="0"/>
                <a:cs typeface="Times New Roman" charset="0"/>
                <a:sym typeface="Wingdings" charset="0"/>
              </a:rPr>
              <a:t>above pre-LHC, &gt; 2 TeV</a:t>
            </a:r>
          </a:p>
        </p:txBody>
      </p:sp>
      <p:pic>
        <p:nvPicPr>
          <p:cNvPr id="90115" name="Picture 1" descr="gl12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6375"/>
            <a:ext cx="9144000" cy="3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6" name="TextBox 6"/>
          <p:cNvSpPr txBox="1">
            <a:spLocks noChangeArrowheads="1"/>
          </p:cNvSpPr>
          <p:nvPr/>
        </p:nvSpPr>
        <p:spPr bwMode="auto">
          <a:xfrm>
            <a:off x="7016750" y="1196975"/>
            <a:ext cx="1731963" cy="461963"/>
          </a:xfrm>
          <a:prstGeom prst="rect">
            <a:avLst/>
          </a:prstGeom>
          <a:solidFill>
            <a:srgbClr val="13007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>
                <a:solidFill>
                  <a:srgbClr val="FFFF00"/>
                </a:solidFill>
                <a:latin typeface="Times New Roman" charset="0"/>
                <a:cs typeface="Times New Roman" charset="0"/>
              </a:rPr>
              <a:t>Gluino mass</a:t>
            </a:r>
          </a:p>
        </p:txBody>
      </p:sp>
      <p:sp>
        <p:nvSpPr>
          <p:cNvPr id="90117" name="TextBox 2"/>
          <p:cNvSpPr txBox="1">
            <a:spLocks noChangeArrowheads="1"/>
          </p:cNvSpPr>
          <p:nvPr/>
        </p:nvSpPr>
        <p:spPr bwMode="auto">
          <a:xfrm>
            <a:off x="1547813" y="1844675"/>
            <a:ext cx="2486025" cy="1200150"/>
          </a:xfrm>
          <a:prstGeom prst="rect">
            <a:avLst/>
          </a:prstGeom>
          <a:solidFill>
            <a:srgbClr val="13007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FFFF00"/>
                </a:solidFill>
                <a:latin typeface="Times New Roman" charset="0"/>
                <a:cs typeface="Times New Roman" charset="0"/>
              </a:rPr>
              <a:t>--- pre-Higgs</a:t>
            </a:r>
          </a:p>
          <a:p>
            <a:pPr eaLnBrk="1" hangingPunct="1"/>
            <a:r>
              <a:rPr lang="en-US" baseline="30000">
                <a:solidFill>
                  <a:srgbClr val="FFFF00"/>
                </a:solidFill>
                <a:latin typeface="Times New Roman" charset="0"/>
                <a:cs typeface="Times New Roman" charset="0"/>
              </a:rPr>
              <a:t>___</a:t>
            </a:r>
            <a:r>
              <a:rPr lang="en-US">
                <a:solidFill>
                  <a:srgbClr val="FFFF00"/>
                </a:solidFill>
                <a:latin typeface="Times New Roman" charset="0"/>
                <a:cs typeface="Times New Roman" charset="0"/>
              </a:rPr>
              <a:t> Higgs @ 125</a:t>
            </a:r>
          </a:p>
          <a:p>
            <a:pPr eaLnBrk="1" hangingPunct="1"/>
            <a:r>
              <a:rPr lang="en-US">
                <a:solidFill>
                  <a:srgbClr val="FFFF00"/>
                </a:solidFill>
                <a:latin typeface="Times New Roman" charset="0"/>
                <a:cs typeface="Times New Roman" charset="0"/>
              </a:rPr>
              <a:t>… H@125, no g-2</a:t>
            </a:r>
          </a:p>
        </p:txBody>
      </p:sp>
      <p:sp>
        <p:nvSpPr>
          <p:cNvPr id="90118" name="Text Box 6"/>
          <p:cNvSpPr txBox="1">
            <a:spLocks noChangeArrowheads="1"/>
          </p:cNvSpPr>
          <p:nvPr/>
        </p:nvSpPr>
        <p:spPr bwMode="auto">
          <a:xfrm>
            <a:off x="5651500" y="5661025"/>
            <a:ext cx="3432175" cy="338138"/>
          </a:xfrm>
          <a:prstGeom prst="rect">
            <a:avLst/>
          </a:pr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600">
                <a:solidFill>
                  <a:srgbClr val="FFFF00"/>
                </a:solidFill>
                <a:latin typeface="Times New Roman" charset="0"/>
                <a:cs typeface="Times New Roman" charset="0"/>
              </a:rPr>
              <a:t>Buchmueller, JE et al: arXiv:1112.3564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56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696200" cy="1371600"/>
          </a:xfrm>
          <a:solidFill>
            <a:schemeClr val="accent1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smtClean="0">
                <a:solidFill>
                  <a:schemeClr val="tx1"/>
                </a:solidFill>
                <a:latin typeface="Times New Roman" charset="0"/>
                <a:cs typeface="+mj-cs"/>
              </a:rPr>
              <a:t>Open Questions beyond the Standard Model</a:t>
            </a:r>
          </a:p>
        </p:txBody>
      </p:sp>
      <p:sp>
        <p:nvSpPr>
          <p:cNvPr id="578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057400"/>
            <a:ext cx="7772400" cy="3886200"/>
          </a:xfrm>
          <a:solidFill>
            <a:srgbClr val="000066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  <a:latin typeface="Times New Roman" charset="0"/>
                <a:cs typeface="+mn-cs"/>
              </a:rPr>
              <a:t>Why do particles have mass?</a:t>
            </a:r>
          </a:p>
          <a:p>
            <a:pPr lvl="1">
              <a:defRPr/>
            </a:pPr>
            <a:r>
              <a:rPr lang="en-US" sz="2400" dirty="0" smtClean="0">
                <a:solidFill>
                  <a:srgbClr val="FF0000"/>
                </a:solidFill>
                <a:latin typeface="Times New Roman" charset="0"/>
              </a:rPr>
              <a:t>Higgs boson? </a:t>
            </a:r>
            <a:r>
              <a:rPr lang="en-US" sz="2400" dirty="0" err="1" smtClean="0">
                <a:solidFill>
                  <a:srgbClr val="FF0000"/>
                </a:solidFill>
                <a:latin typeface="Times New Roman" charset="0"/>
              </a:rPr>
              <a:t>Supersymmetry</a:t>
            </a:r>
            <a:r>
              <a:rPr lang="en-US" sz="2400" dirty="0" smtClean="0">
                <a:solidFill>
                  <a:srgbClr val="FF0000"/>
                </a:solidFill>
                <a:latin typeface="Times New Roman" charset="0"/>
              </a:rPr>
              <a:t>?</a:t>
            </a:r>
            <a:endParaRPr lang="en-US" sz="3200" dirty="0" smtClean="0">
              <a:solidFill>
                <a:srgbClr val="FF0000"/>
              </a:solidFill>
              <a:latin typeface="Times New Roman" charset="0"/>
            </a:endParaRPr>
          </a:p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  <a:latin typeface="Times New Roman" charset="0"/>
                <a:cs typeface="+mn-cs"/>
              </a:rPr>
              <a:t>Why so many types of matter particles?</a:t>
            </a:r>
          </a:p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  <a:latin typeface="Times New Roman" charset="0"/>
                <a:cs typeface="+mn-cs"/>
              </a:rPr>
              <a:t>Are the fundamental forces unified?</a:t>
            </a:r>
          </a:p>
          <a:p>
            <a:pPr lvl="1">
              <a:defRPr/>
            </a:pPr>
            <a:r>
              <a:rPr lang="en-US" sz="2400" dirty="0" err="1" smtClean="0">
                <a:solidFill>
                  <a:srgbClr val="FF0000"/>
                </a:solidFill>
                <a:latin typeface="Times New Roman" charset="0"/>
              </a:rPr>
              <a:t>Supersymmetry</a:t>
            </a:r>
            <a:r>
              <a:rPr lang="en-US" sz="2400" dirty="0" smtClean="0">
                <a:solidFill>
                  <a:srgbClr val="FF0000"/>
                </a:solidFill>
                <a:latin typeface="Times New Roman" charset="0"/>
              </a:rPr>
              <a:t>?</a:t>
            </a:r>
            <a:endParaRPr lang="en-US" sz="3200" dirty="0" smtClean="0">
              <a:solidFill>
                <a:srgbClr val="FFFF00"/>
              </a:solidFill>
              <a:latin typeface="Times New Roman" charset="0"/>
            </a:endParaRPr>
          </a:p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  <a:latin typeface="Times New Roman" charset="0"/>
                <a:cs typeface="+mn-cs"/>
              </a:rPr>
              <a:t>Quantum theory of gravity?</a:t>
            </a:r>
          </a:p>
          <a:p>
            <a:pPr lvl="1">
              <a:defRPr/>
            </a:pPr>
            <a:r>
              <a:rPr lang="en-US" sz="2400" dirty="0" smtClean="0">
                <a:solidFill>
                  <a:srgbClr val="FF0000"/>
                </a:solidFill>
                <a:latin typeface="Times New Roman" charset="0"/>
              </a:rPr>
              <a:t>String theory?</a:t>
            </a:r>
            <a:endParaRPr lang="en-US" sz="3600" dirty="0" smtClean="0">
              <a:solidFill>
                <a:srgbClr val="FF0000"/>
              </a:solidFill>
              <a:latin typeface="Times New Roman" charset="0"/>
            </a:endParaRPr>
          </a:p>
        </p:txBody>
      </p:sp>
      <p:sp>
        <p:nvSpPr>
          <p:cNvPr id="578564" name="Text Box 4"/>
          <p:cNvSpPr txBox="1">
            <a:spLocks noChangeArrowheads="1"/>
          </p:cNvSpPr>
          <p:nvPr/>
        </p:nvSpPr>
        <p:spPr bwMode="auto">
          <a:xfrm>
            <a:off x="5715000" y="5257800"/>
            <a:ext cx="3311525" cy="52387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800" dirty="0">
                <a:solidFill>
                  <a:srgbClr val="FFFF00"/>
                </a:solidFill>
                <a:latin typeface="Times New Roman" charset="0"/>
                <a:cs typeface="+mn-cs"/>
              </a:rPr>
              <a:t>All   </a:t>
            </a:r>
            <a:r>
              <a:rPr lang="en-US" sz="2800" dirty="0">
                <a:solidFill>
                  <a:srgbClr val="FFFF00"/>
                </a:solidFill>
                <a:latin typeface="Wingdings"/>
                <a:ea typeface="Wingdings"/>
                <a:cs typeface="Wingdings"/>
                <a:sym typeface="Wingdings"/>
              </a:rPr>
              <a:t> </a:t>
            </a:r>
            <a:r>
              <a:rPr lang="en-US" sz="2800" dirty="0">
                <a:solidFill>
                  <a:srgbClr val="FFFF00"/>
                </a:solidFill>
                <a:latin typeface="Times New Roman" charset="0"/>
                <a:cs typeface="+mn-cs"/>
                <a:sym typeface="Symbol" charset="0"/>
              </a:rPr>
              <a:t>Cosmology</a:t>
            </a:r>
            <a:endParaRPr lang="en-US" sz="4000" dirty="0">
              <a:solidFill>
                <a:srgbClr val="FFFF00"/>
              </a:solidFill>
              <a:latin typeface="Times New Roman" charset="0"/>
              <a:cs typeface="+mn-cs"/>
            </a:endParaRPr>
          </a:p>
        </p:txBody>
      </p:sp>
      <p:sp>
        <p:nvSpPr>
          <p:cNvPr id="578565" name="Text Box 5"/>
          <p:cNvSpPr txBox="1">
            <a:spLocks noChangeArrowheads="1"/>
          </p:cNvSpPr>
          <p:nvPr/>
        </p:nvSpPr>
        <p:spPr bwMode="auto">
          <a:xfrm>
            <a:off x="2209800" y="5927725"/>
            <a:ext cx="4814888" cy="70167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4000">
                <a:solidFill>
                  <a:srgbClr val="FFFF00"/>
                </a:solidFill>
                <a:latin typeface="Times New Roman" charset="0"/>
                <a:cs typeface="+mn-cs"/>
              </a:rPr>
              <a:t>LHC project @ CERN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78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78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78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5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785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785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785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5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785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785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785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5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785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785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785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5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785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785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785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785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785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785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785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8564" grpId="0" animBg="1"/>
      <p:bldP spid="57856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Picture 2" descr="Rick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38" name="TextBox 4"/>
          <p:cNvSpPr txBox="1">
            <a:spLocks noChangeArrowheads="1"/>
          </p:cNvSpPr>
          <p:nvPr/>
        </p:nvSpPr>
        <p:spPr bwMode="auto">
          <a:xfrm>
            <a:off x="755650" y="5876925"/>
            <a:ext cx="7777163" cy="954088"/>
          </a:xfrm>
          <a:prstGeom prst="rect">
            <a:avLst/>
          </a:prstGeom>
          <a:solidFill>
            <a:srgbClr val="13007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>
                <a:solidFill>
                  <a:srgbClr val="FFFF00"/>
                </a:solidFill>
                <a:latin typeface="Times New Roman" charset="0"/>
                <a:cs typeface="Times New Roman" charset="0"/>
              </a:rPr>
              <a:t>Higgs @ 125 GeV reduces</a:t>
            </a:r>
          </a:p>
          <a:p>
            <a:pPr algn="ctr" eaLnBrk="1" hangingPunct="1"/>
            <a:r>
              <a:rPr lang="en-US" sz="2800">
                <a:solidFill>
                  <a:srgbClr val="FFFF00"/>
                </a:solidFill>
                <a:latin typeface="Times New Roman" charset="0"/>
                <a:cs typeface="Times New Roman" charset="0"/>
              </a:rPr>
              <a:t>prospects for coming years ?</a:t>
            </a:r>
          </a:p>
        </p:txBody>
      </p:sp>
      <p:pic>
        <p:nvPicPr>
          <p:cNvPr id="91139" name="Picture 1" descr="ssi12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313"/>
            <a:ext cx="9144000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0" name="TextBox 5"/>
          <p:cNvSpPr txBox="1">
            <a:spLocks noChangeArrowheads="1"/>
          </p:cNvSpPr>
          <p:nvPr/>
        </p:nvSpPr>
        <p:spPr bwMode="auto">
          <a:xfrm>
            <a:off x="1763713" y="1373188"/>
            <a:ext cx="2868612" cy="831850"/>
          </a:xfrm>
          <a:prstGeom prst="rect">
            <a:avLst/>
          </a:prstGeom>
          <a:solidFill>
            <a:srgbClr val="13007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>
                <a:solidFill>
                  <a:srgbClr val="FFFF00"/>
                </a:solidFill>
                <a:latin typeface="Times New Roman" charset="0"/>
                <a:cs typeface="Times New Roman" charset="0"/>
              </a:rPr>
              <a:t>Spin-independent</a:t>
            </a:r>
          </a:p>
          <a:p>
            <a:pPr algn="ctr" eaLnBrk="1" hangingPunct="1"/>
            <a:r>
              <a:rPr lang="en-US">
                <a:solidFill>
                  <a:srgbClr val="FFFF00"/>
                </a:solidFill>
                <a:latin typeface="Times New Roman" charset="0"/>
                <a:cs typeface="Times New Roman" charset="0"/>
              </a:rPr>
              <a:t>dark matter scattering</a:t>
            </a:r>
          </a:p>
        </p:txBody>
      </p:sp>
      <p:sp>
        <p:nvSpPr>
          <p:cNvPr id="91141" name="TextBox 2"/>
          <p:cNvSpPr txBox="1">
            <a:spLocks noChangeArrowheads="1"/>
          </p:cNvSpPr>
          <p:nvPr/>
        </p:nvSpPr>
        <p:spPr bwMode="auto">
          <a:xfrm>
            <a:off x="6516688" y="1341438"/>
            <a:ext cx="2203450" cy="830262"/>
          </a:xfrm>
          <a:prstGeom prst="rect">
            <a:avLst/>
          </a:prstGeom>
          <a:solidFill>
            <a:srgbClr val="13007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aseline="30000">
                <a:solidFill>
                  <a:srgbClr val="FFFF00"/>
                </a:solidFill>
                <a:latin typeface="Times New Roman" charset="0"/>
                <a:cs typeface="Times New Roman" charset="0"/>
              </a:rPr>
              <a:t>…..</a:t>
            </a:r>
            <a:r>
              <a:rPr lang="en-US">
                <a:solidFill>
                  <a:srgbClr val="FFFF00"/>
                </a:solidFill>
                <a:latin typeface="Times New Roman" charset="0"/>
                <a:cs typeface="Times New Roman" charset="0"/>
              </a:rPr>
              <a:t> pre-Higgs</a:t>
            </a:r>
          </a:p>
          <a:p>
            <a:pPr eaLnBrk="1" hangingPunct="1"/>
            <a:r>
              <a:rPr lang="en-US" baseline="30000">
                <a:solidFill>
                  <a:srgbClr val="FFFF00"/>
                </a:solidFill>
                <a:latin typeface="Times New Roman" charset="0"/>
                <a:cs typeface="Times New Roman" charset="0"/>
              </a:rPr>
              <a:t>___</a:t>
            </a:r>
            <a:r>
              <a:rPr lang="en-US">
                <a:solidFill>
                  <a:srgbClr val="FFFF00"/>
                </a:solidFill>
                <a:latin typeface="Times New Roman" charset="0"/>
                <a:cs typeface="Times New Roman" charset="0"/>
              </a:rPr>
              <a:t> Higgs @ 125</a:t>
            </a:r>
          </a:p>
        </p:txBody>
      </p:sp>
      <p:sp>
        <p:nvSpPr>
          <p:cNvPr id="91142" name="Text Box 6"/>
          <p:cNvSpPr txBox="1">
            <a:spLocks noChangeArrowheads="1"/>
          </p:cNvSpPr>
          <p:nvPr/>
        </p:nvSpPr>
        <p:spPr bwMode="auto">
          <a:xfrm>
            <a:off x="5651500" y="5661025"/>
            <a:ext cx="3432175" cy="338138"/>
          </a:xfrm>
          <a:prstGeom prst="rect">
            <a:avLst/>
          </a:pr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600">
                <a:solidFill>
                  <a:srgbClr val="FFFF00"/>
                </a:solidFill>
                <a:latin typeface="Times New Roman" charset="0"/>
                <a:cs typeface="Times New Roman" charset="0"/>
              </a:rPr>
              <a:t>Buchmueller, JE et al: arXiv:1112.3564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1" name="Picture 2" descr="Rick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2" name="Picture 1" descr="11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313"/>
            <a:ext cx="9144000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3" name="TextBox 2"/>
          <p:cNvSpPr txBox="1">
            <a:spLocks noChangeArrowheads="1"/>
          </p:cNvSpPr>
          <p:nvPr/>
        </p:nvSpPr>
        <p:spPr bwMode="auto">
          <a:xfrm>
            <a:off x="7235825" y="908050"/>
            <a:ext cx="1706563" cy="831850"/>
          </a:xfrm>
          <a:prstGeom prst="rect">
            <a:avLst/>
          </a:prstGeom>
          <a:solidFill>
            <a:srgbClr val="BBE0E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FF0000"/>
                </a:solidFill>
                <a:latin typeface="Times New Roman" charset="0"/>
                <a:cs typeface="Times New Roman" charset="0"/>
              </a:rPr>
              <a:t>68%</a:t>
            </a:r>
            <a:r>
              <a:rPr lang="en-US">
                <a:latin typeface="Times New Roman" charset="0"/>
                <a:cs typeface="Times New Roman" charset="0"/>
              </a:rPr>
              <a:t> &amp; </a:t>
            </a:r>
            <a:r>
              <a:rPr lang="en-US">
                <a:solidFill>
                  <a:srgbClr val="333399"/>
                </a:solidFill>
                <a:latin typeface="Times New Roman" charset="0"/>
                <a:cs typeface="Times New Roman" charset="0"/>
              </a:rPr>
              <a:t>95%</a:t>
            </a:r>
            <a:r>
              <a:rPr lang="en-US">
                <a:latin typeface="Times New Roman" charset="0"/>
                <a:cs typeface="Times New Roman" charset="0"/>
              </a:rPr>
              <a:t> </a:t>
            </a:r>
          </a:p>
          <a:p>
            <a:pPr eaLnBrk="1" hangingPunct="1"/>
            <a:r>
              <a:rPr lang="en-US">
                <a:latin typeface="Times New Roman" charset="0"/>
                <a:cs typeface="Times New Roman" charset="0"/>
              </a:rPr>
              <a:t>CL contours</a:t>
            </a:r>
          </a:p>
        </p:txBody>
      </p:sp>
      <p:sp>
        <p:nvSpPr>
          <p:cNvPr id="92164" name="TextBox 2"/>
          <p:cNvSpPr txBox="1">
            <a:spLocks noChangeArrowheads="1"/>
          </p:cNvSpPr>
          <p:nvPr/>
        </p:nvSpPr>
        <p:spPr bwMode="auto">
          <a:xfrm>
            <a:off x="3132138" y="2454275"/>
            <a:ext cx="2192337" cy="830263"/>
          </a:xfrm>
          <a:prstGeom prst="rect">
            <a:avLst/>
          </a:prstGeom>
          <a:solidFill>
            <a:srgbClr val="13007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aseline="30000">
                <a:solidFill>
                  <a:srgbClr val="FFFF00"/>
                </a:solidFill>
                <a:latin typeface="Times New Roman" charset="0"/>
                <a:cs typeface="Times New Roman" charset="0"/>
              </a:rPr>
              <a:t>…..</a:t>
            </a:r>
            <a:r>
              <a:rPr lang="en-US">
                <a:solidFill>
                  <a:srgbClr val="FFFF00"/>
                </a:solidFill>
                <a:latin typeface="Times New Roman" charset="0"/>
                <a:cs typeface="Times New Roman" charset="0"/>
              </a:rPr>
              <a:t> pre-Higgs</a:t>
            </a:r>
          </a:p>
          <a:p>
            <a:pPr eaLnBrk="1" hangingPunct="1"/>
            <a:r>
              <a:rPr lang="en-US" baseline="30000">
                <a:solidFill>
                  <a:srgbClr val="FFFF00"/>
                </a:solidFill>
                <a:latin typeface="Times New Roman" charset="0"/>
                <a:cs typeface="Times New Roman" charset="0"/>
              </a:rPr>
              <a:t>___</a:t>
            </a:r>
            <a:r>
              <a:rPr lang="en-US">
                <a:solidFill>
                  <a:srgbClr val="FFFF00"/>
                </a:solidFill>
                <a:latin typeface="Times New Roman" charset="0"/>
                <a:cs typeface="Times New Roman" charset="0"/>
              </a:rPr>
              <a:t> Higgs @ 119</a:t>
            </a:r>
          </a:p>
        </p:txBody>
      </p:sp>
      <p:sp>
        <p:nvSpPr>
          <p:cNvPr id="92165" name="TextBox 4"/>
          <p:cNvSpPr txBox="1">
            <a:spLocks noChangeArrowheads="1"/>
          </p:cNvSpPr>
          <p:nvPr/>
        </p:nvSpPr>
        <p:spPr bwMode="auto">
          <a:xfrm>
            <a:off x="755650" y="5876925"/>
            <a:ext cx="7777163" cy="954088"/>
          </a:xfrm>
          <a:prstGeom prst="rect">
            <a:avLst/>
          </a:prstGeom>
          <a:solidFill>
            <a:srgbClr val="13007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>
                <a:solidFill>
                  <a:srgbClr val="FFFF00"/>
                </a:solidFill>
                <a:latin typeface="Times New Roman" charset="0"/>
                <a:cs typeface="Times New Roman" charset="0"/>
              </a:rPr>
              <a:t>Higgs @ 119 GeV would enhance</a:t>
            </a:r>
          </a:p>
          <a:p>
            <a:pPr algn="ctr" eaLnBrk="1" hangingPunct="1"/>
            <a:r>
              <a:rPr lang="en-US" sz="2800">
                <a:solidFill>
                  <a:srgbClr val="FFFF00"/>
                </a:solidFill>
                <a:latin typeface="Times New Roman" charset="0"/>
                <a:cs typeface="Times New Roman" charset="0"/>
              </a:rPr>
              <a:t>prospects for coming years ?</a:t>
            </a:r>
          </a:p>
        </p:txBody>
      </p:sp>
      <p:sp>
        <p:nvSpPr>
          <p:cNvPr id="92166" name="Text Box 6"/>
          <p:cNvSpPr txBox="1">
            <a:spLocks noChangeArrowheads="1"/>
          </p:cNvSpPr>
          <p:nvPr/>
        </p:nvSpPr>
        <p:spPr bwMode="auto">
          <a:xfrm>
            <a:off x="5651500" y="5589588"/>
            <a:ext cx="3432175" cy="338137"/>
          </a:xfrm>
          <a:prstGeom prst="rect">
            <a:avLst/>
          </a:pr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600">
                <a:solidFill>
                  <a:srgbClr val="FFFF00"/>
                </a:solidFill>
                <a:latin typeface="Times New Roman" charset="0"/>
                <a:cs typeface="Times New Roman" charset="0"/>
              </a:rPr>
              <a:t>Buchmueller, JE et al: arXiv:1112.3564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5" name="Picture 2" descr="Rick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6" name="TextBox 4"/>
          <p:cNvSpPr txBox="1">
            <a:spLocks noChangeArrowheads="1"/>
          </p:cNvSpPr>
          <p:nvPr/>
        </p:nvSpPr>
        <p:spPr bwMode="auto">
          <a:xfrm>
            <a:off x="755650" y="5876925"/>
            <a:ext cx="7777163" cy="954088"/>
          </a:xfrm>
          <a:prstGeom prst="rect">
            <a:avLst/>
          </a:prstGeom>
          <a:solidFill>
            <a:srgbClr val="13007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>
                <a:solidFill>
                  <a:srgbClr val="FFFF00"/>
                </a:solidFill>
                <a:latin typeface="Times New Roman" charset="0"/>
                <a:cs typeface="Times New Roman" charset="0"/>
              </a:rPr>
              <a:t>Significant impact on dark matter experiments:</a:t>
            </a:r>
            <a:endParaRPr lang="en-US" sz="2800">
              <a:solidFill>
                <a:srgbClr val="FFFF00"/>
              </a:solidFill>
              <a:latin typeface="Times New Roman" charset="0"/>
              <a:cs typeface="Times New Roman" charset="0"/>
              <a:sym typeface="Wingdings" charset="0"/>
            </a:endParaRPr>
          </a:p>
          <a:p>
            <a:pPr algn="ctr" eaLnBrk="1" hangingPunct="1"/>
            <a:r>
              <a:rPr lang="en-US" sz="2800">
                <a:solidFill>
                  <a:srgbClr val="FFFF00"/>
                </a:solidFill>
                <a:latin typeface="Times New Roman" charset="0"/>
                <a:cs typeface="Times New Roman" charset="0"/>
              </a:rPr>
              <a:t>Better prospects for coming years !</a:t>
            </a:r>
          </a:p>
        </p:txBody>
      </p:sp>
      <p:pic>
        <p:nvPicPr>
          <p:cNvPr id="93187" name="Picture 2" descr="ssi11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313"/>
            <a:ext cx="9144000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8" name="TextBox 5"/>
          <p:cNvSpPr txBox="1">
            <a:spLocks noChangeArrowheads="1"/>
          </p:cNvSpPr>
          <p:nvPr/>
        </p:nvSpPr>
        <p:spPr bwMode="auto">
          <a:xfrm>
            <a:off x="1763713" y="1373188"/>
            <a:ext cx="2868612" cy="831850"/>
          </a:xfrm>
          <a:prstGeom prst="rect">
            <a:avLst/>
          </a:prstGeom>
          <a:solidFill>
            <a:srgbClr val="13007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>
                <a:solidFill>
                  <a:srgbClr val="FFFF00"/>
                </a:solidFill>
                <a:latin typeface="Times New Roman" charset="0"/>
                <a:cs typeface="Times New Roman" charset="0"/>
              </a:rPr>
              <a:t>Spin-independent</a:t>
            </a:r>
          </a:p>
          <a:p>
            <a:pPr algn="ctr" eaLnBrk="1" hangingPunct="1"/>
            <a:r>
              <a:rPr lang="en-US">
                <a:solidFill>
                  <a:srgbClr val="FFFF00"/>
                </a:solidFill>
                <a:latin typeface="Times New Roman" charset="0"/>
                <a:cs typeface="Times New Roman" charset="0"/>
              </a:rPr>
              <a:t>dark matter scattering</a:t>
            </a:r>
          </a:p>
        </p:txBody>
      </p:sp>
      <p:sp>
        <p:nvSpPr>
          <p:cNvPr id="93189" name="TextBox 2"/>
          <p:cNvSpPr txBox="1">
            <a:spLocks noChangeArrowheads="1"/>
          </p:cNvSpPr>
          <p:nvPr/>
        </p:nvSpPr>
        <p:spPr bwMode="auto">
          <a:xfrm>
            <a:off x="6516688" y="1373188"/>
            <a:ext cx="2192337" cy="831850"/>
          </a:xfrm>
          <a:prstGeom prst="rect">
            <a:avLst/>
          </a:prstGeom>
          <a:solidFill>
            <a:srgbClr val="13007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aseline="30000">
                <a:solidFill>
                  <a:srgbClr val="FFFF00"/>
                </a:solidFill>
                <a:latin typeface="Times New Roman" charset="0"/>
                <a:cs typeface="Times New Roman" charset="0"/>
              </a:rPr>
              <a:t>…..</a:t>
            </a:r>
            <a:r>
              <a:rPr lang="en-US">
                <a:solidFill>
                  <a:srgbClr val="FFFF00"/>
                </a:solidFill>
                <a:latin typeface="Times New Roman" charset="0"/>
                <a:cs typeface="Times New Roman" charset="0"/>
              </a:rPr>
              <a:t> pre-Higgs</a:t>
            </a:r>
          </a:p>
          <a:p>
            <a:pPr eaLnBrk="1" hangingPunct="1"/>
            <a:r>
              <a:rPr lang="en-US" baseline="30000">
                <a:solidFill>
                  <a:srgbClr val="FFFF00"/>
                </a:solidFill>
                <a:latin typeface="Times New Roman" charset="0"/>
                <a:cs typeface="Times New Roman" charset="0"/>
              </a:rPr>
              <a:t>___</a:t>
            </a:r>
            <a:r>
              <a:rPr lang="en-US">
                <a:solidFill>
                  <a:srgbClr val="FFFF00"/>
                </a:solidFill>
                <a:latin typeface="Times New Roman" charset="0"/>
                <a:cs typeface="Times New Roman" charset="0"/>
              </a:rPr>
              <a:t> Higgs @ 119</a:t>
            </a:r>
          </a:p>
        </p:txBody>
      </p:sp>
      <p:sp>
        <p:nvSpPr>
          <p:cNvPr id="93190" name="Text Box 6"/>
          <p:cNvSpPr txBox="1">
            <a:spLocks noChangeArrowheads="1"/>
          </p:cNvSpPr>
          <p:nvPr/>
        </p:nvSpPr>
        <p:spPr bwMode="auto">
          <a:xfrm>
            <a:off x="5651500" y="5589588"/>
            <a:ext cx="3432175" cy="338137"/>
          </a:xfrm>
          <a:prstGeom prst="rect">
            <a:avLst/>
          </a:pr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600">
                <a:solidFill>
                  <a:srgbClr val="FFFF00"/>
                </a:solidFill>
                <a:latin typeface="Times New Roman" charset="0"/>
                <a:cs typeface="Times New Roman" charset="0"/>
              </a:rPr>
              <a:t>Buchmueller, JE et al: arXiv:1112.3564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81000"/>
            <a:ext cx="7848600" cy="1371600"/>
          </a:xfrm>
          <a:solidFill>
            <a:schemeClr val="accent1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fr-FR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How to Create the Matter in the Universe?</a:t>
            </a:r>
          </a:p>
        </p:txBody>
      </p:sp>
      <p:sp>
        <p:nvSpPr>
          <p:cNvPr id="5457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981200"/>
            <a:ext cx="8153400" cy="4114800"/>
          </a:xfrm>
          <a:solidFill>
            <a:srgbClr val="000066"/>
          </a:solidFill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fr-FR" sz="2800">
                <a:solidFill>
                  <a:srgbClr val="FFFF00"/>
                </a:solidFill>
                <a:latin typeface="Times New Roman" charset="0"/>
                <a:ea typeface="ＭＳ Ｐゴシック" charset="0"/>
              </a:rPr>
              <a:t>Need a difference between matter and antimatter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fr-FR" sz="2800">
                <a:latin typeface="Times New Roman" charset="0"/>
                <a:ea typeface="ＭＳ Ｐゴシック" charset="0"/>
              </a:rPr>
              <a:t>		</a:t>
            </a:r>
            <a:r>
              <a:rPr lang="fr-FR" sz="2800">
                <a:solidFill>
                  <a:srgbClr val="FF0000"/>
                </a:solidFill>
                <a:latin typeface="Times New Roman" charset="0"/>
                <a:ea typeface="ＭＳ Ｐゴシック" charset="0"/>
              </a:rPr>
              <a:t>observed in the laboratory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fr-FR" sz="2800">
                <a:solidFill>
                  <a:srgbClr val="FFFF00"/>
                </a:solidFill>
                <a:latin typeface="Times New Roman" charset="0"/>
                <a:ea typeface="ＭＳ Ｐゴシック" charset="0"/>
              </a:rPr>
              <a:t>Need interactions able to create matter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fr-FR" sz="2800">
                <a:latin typeface="Times New Roman" charset="0"/>
                <a:ea typeface="ＭＳ Ｐゴシック" charset="0"/>
              </a:rPr>
              <a:t>		</a:t>
            </a:r>
            <a:r>
              <a:rPr lang="fr-FR" sz="2800">
                <a:solidFill>
                  <a:srgbClr val="FF0000"/>
                </a:solidFill>
                <a:latin typeface="Times New Roman" charset="0"/>
                <a:ea typeface="ＭＳ Ｐゴシック" charset="0"/>
              </a:rPr>
              <a:t>pr</a:t>
            </a:r>
            <a:r>
              <a:rPr lang="fr-FR" altLang="ja-JP" sz="2800">
                <a:solidFill>
                  <a:srgbClr val="FF0000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e</a:t>
            </a:r>
            <a:r>
              <a:rPr lang="fr-FR" sz="2800">
                <a:solidFill>
                  <a:srgbClr val="FF0000"/>
                </a:solidFill>
                <a:latin typeface="Times New Roman" charset="0"/>
                <a:ea typeface="ＭＳ Ｐゴシック" charset="0"/>
              </a:rPr>
              <a:t>sent in unified theories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fr-FR" sz="2800">
                <a:solidFill>
                  <a:srgbClr val="FF0000"/>
                </a:solidFill>
                <a:latin typeface="Times New Roman" charset="0"/>
                <a:ea typeface="ＭＳ Ｐゴシック" charset="0"/>
              </a:rPr>
              <a:t>		not yet seen by experiment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fr-FR" sz="2800">
                <a:solidFill>
                  <a:srgbClr val="FFFF00"/>
                </a:solidFill>
                <a:latin typeface="Times New Roman" charset="0"/>
                <a:ea typeface="ＭＳ Ｐゴシック" charset="0"/>
              </a:rPr>
              <a:t>Must break thermal equilibrium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fr-FR" sz="2800">
                <a:latin typeface="Times New Roman" charset="0"/>
                <a:ea typeface="ＭＳ Ｐゴシック" charset="0"/>
              </a:rPr>
              <a:t>		</a:t>
            </a:r>
            <a:r>
              <a:rPr lang="fr-FR" sz="2800">
                <a:solidFill>
                  <a:srgbClr val="FF0000"/>
                </a:solidFill>
                <a:latin typeface="Times New Roman" charset="0"/>
                <a:ea typeface="ＭＳ Ｐゴシック" charset="0"/>
              </a:rPr>
              <a:t>Possible in the decays of heavy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fr-FR" sz="2800">
                <a:solidFill>
                  <a:srgbClr val="FF0000"/>
                </a:solidFill>
                <a:latin typeface="Times New Roman" charset="0"/>
                <a:ea typeface="ＭＳ Ｐゴシック" charset="0"/>
              </a:rPr>
              <a:t>			particles</a:t>
            </a:r>
            <a:endParaRPr lang="fr-FR" sz="2800">
              <a:solidFill>
                <a:srgbClr val="FFFF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94211" name="Text Box 4"/>
          <p:cNvSpPr txBox="1">
            <a:spLocks noChangeArrowheads="1"/>
          </p:cNvSpPr>
          <p:nvPr/>
        </p:nvSpPr>
        <p:spPr bwMode="auto">
          <a:xfrm>
            <a:off x="7043738" y="1249363"/>
            <a:ext cx="1719262" cy="579437"/>
          </a:xfrm>
          <a:prstGeom prst="rect">
            <a:avLst/>
          </a:prstGeom>
          <a:solidFill>
            <a:srgbClr val="FF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3200">
                <a:solidFill>
                  <a:srgbClr val="FFFF00"/>
                </a:solidFill>
                <a:latin typeface="Times New Roman" charset="0"/>
              </a:rPr>
              <a:t>Sakharov</a:t>
            </a:r>
          </a:p>
        </p:txBody>
      </p:sp>
      <p:sp>
        <p:nvSpPr>
          <p:cNvPr id="545797" name="Text Box 5"/>
          <p:cNvSpPr txBox="1">
            <a:spLocks noChangeArrowheads="1"/>
          </p:cNvSpPr>
          <p:nvPr/>
        </p:nvSpPr>
        <p:spPr bwMode="auto">
          <a:xfrm>
            <a:off x="533400" y="5973763"/>
            <a:ext cx="8421688" cy="579437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3200">
                <a:solidFill>
                  <a:srgbClr val="FFFF00"/>
                </a:solidFill>
                <a:latin typeface="Times New Roman" charset="0"/>
              </a:rPr>
              <a:t>Will we be able to calculate using laboratory data?</a:t>
            </a:r>
          </a:p>
        </p:txBody>
      </p:sp>
      <p:pic>
        <p:nvPicPr>
          <p:cNvPr id="94213" name="Picture 6" descr="SakharovCER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950" y="3124200"/>
            <a:ext cx="253365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45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5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45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45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45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45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45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45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45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45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45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45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45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45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45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7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457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457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457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457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45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579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80963"/>
            <a:ext cx="8207375" cy="1476375"/>
          </a:xfrm>
          <a:solidFill>
            <a:schemeClr val="accent1"/>
          </a:solidFill>
          <a:ln>
            <a:solidFill>
              <a:srgbClr val="000000"/>
            </a:solidFill>
          </a:ln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tx1"/>
                </a:solidFill>
                <a:latin typeface="Times New Roman"/>
                <a:cs typeface="Times New Roman"/>
              </a:rPr>
              <a:t>Observations of</a:t>
            </a:r>
            <a:br>
              <a:rPr lang="en-US" dirty="0" smtClean="0">
                <a:solidFill>
                  <a:schemeClr val="tx1"/>
                </a:solidFill>
                <a:latin typeface="Times New Roman"/>
                <a:cs typeface="Times New Roman"/>
              </a:rPr>
            </a:br>
            <a:r>
              <a:rPr lang="en-US" dirty="0" smtClean="0">
                <a:solidFill>
                  <a:schemeClr val="tx1"/>
                </a:solidFill>
                <a:latin typeface="Times New Roman"/>
                <a:cs typeface="Times New Roman"/>
              </a:rPr>
              <a:t>Matter-Antimatter </a:t>
            </a:r>
            <a:r>
              <a:rPr lang="en-US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Diffferences</a:t>
            </a:r>
            <a:endParaRPr lang="en-US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950" y="1671638"/>
            <a:ext cx="8928100" cy="4852987"/>
          </a:xfrm>
          <a:solidFill>
            <a:srgbClr val="13007C"/>
          </a:solidFill>
          <a:ln>
            <a:solidFill>
              <a:srgbClr val="000000"/>
            </a:solidFill>
          </a:ln>
        </p:spPr>
        <p:txBody>
          <a:bodyPr/>
          <a:lstStyle/>
          <a:p>
            <a:pPr>
              <a:defRPr/>
            </a:pPr>
            <a:r>
              <a:rPr lang="en-US" dirty="0" smtClean="0">
                <a:latin typeface="Times New Roman"/>
                <a:cs typeface="Times New Roman"/>
              </a:rPr>
              <a:t>Observed in strange particle decays in 1964</a:t>
            </a:r>
          </a:p>
          <a:p>
            <a:pPr>
              <a:defRPr/>
            </a:pPr>
            <a:r>
              <a:rPr lang="en-US" dirty="0" smtClean="0">
                <a:latin typeface="Times New Roman"/>
                <a:cs typeface="Times New Roman"/>
              </a:rPr>
              <a:t>Also measured in decays of b quarks</a:t>
            </a:r>
          </a:p>
          <a:p>
            <a:pPr>
              <a:defRPr/>
            </a:pPr>
            <a:r>
              <a:rPr lang="en-US" dirty="0" smtClean="0">
                <a:latin typeface="Times New Roman"/>
                <a:cs typeface="Times New Roman"/>
              </a:rPr>
              <a:t>Described within the Standard Model</a:t>
            </a:r>
          </a:p>
          <a:p>
            <a:pPr>
              <a:defRPr/>
            </a:pPr>
            <a:r>
              <a:rPr lang="en-US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Insufficient to explain matter in Universe</a:t>
            </a:r>
          </a:p>
          <a:p>
            <a:pPr>
              <a:defRPr/>
            </a:pPr>
            <a:r>
              <a:rPr lang="en-US" dirty="0" smtClean="0">
                <a:latin typeface="Times New Roman"/>
                <a:cs typeface="Times New Roman"/>
              </a:rPr>
              <a:t>Matter-antimatter asymmetry now seen by </a:t>
            </a:r>
            <a:r>
              <a:rPr lang="en-US" dirty="0" err="1" smtClean="0">
                <a:latin typeface="Times New Roman"/>
                <a:cs typeface="Times New Roman"/>
              </a:rPr>
              <a:t>LHCb</a:t>
            </a:r>
            <a:r>
              <a:rPr lang="en-US" dirty="0" smtClean="0">
                <a:latin typeface="Times New Roman"/>
                <a:cs typeface="Times New Roman"/>
              </a:rPr>
              <a:t> in charm decays @ </a:t>
            </a:r>
            <a:r>
              <a:rPr lang="en-US" dirty="0">
                <a:latin typeface="Times New Roman"/>
                <a:cs typeface="Times New Roman"/>
              </a:rPr>
              <a:t>3.5 </a:t>
            </a:r>
            <a:r>
              <a:rPr lang="en-US" dirty="0" err="1" smtClean="0">
                <a:latin typeface="Times New Roman"/>
                <a:cs typeface="Times New Roman"/>
              </a:rPr>
              <a:t>σ</a:t>
            </a:r>
            <a:r>
              <a:rPr lang="en-US" dirty="0" smtClean="0">
                <a:latin typeface="Times New Roman"/>
                <a:cs typeface="Times New Roman"/>
              </a:rPr>
              <a:t> level</a:t>
            </a:r>
          </a:p>
          <a:p>
            <a:pPr>
              <a:defRPr/>
            </a:pPr>
            <a:r>
              <a:rPr lang="en-US" dirty="0" smtClean="0">
                <a:latin typeface="Times New Roman"/>
                <a:cs typeface="Times New Roman"/>
              </a:rPr>
              <a:t>10 × larger than SM estimate?</a:t>
            </a:r>
          </a:p>
          <a:p>
            <a:pPr>
              <a:defRPr/>
            </a:pPr>
            <a:r>
              <a:rPr lang="en-US" b="1" dirty="0">
                <a:solidFill>
                  <a:srgbClr val="FF0000"/>
                </a:solidFill>
                <a:latin typeface="Times New Roman"/>
                <a:cs typeface="Times New Roman"/>
              </a:rPr>
              <a:t>A new frontier opened </a:t>
            </a:r>
            <a:r>
              <a:rPr lang="en-US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up</a:t>
            </a:r>
            <a:endParaRPr lang="en-US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7" name="Picture 3" descr="WorldDCPV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4581525"/>
            <a:ext cx="3517900" cy="22320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  <a:solidFill>
            <a:schemeClr val="accent1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Hot and Dense Hadronic Matter</a:t>
            </a:r>
          </a:p>
        </p:txBody>
      </p:sp>
      <p:sp>
        <p:nvSpPr>
          <p:cNvPr id="97282" name="Text Box 3"/>
          <p:cNvSpPr txBox="1">
            <a:spLocks noChangeArrowheads="1"/>
          </p:cNvSpPr>
          <p:nvPr/>
        </p:nvSpPr>
        <p:spPr bwMode="auto">
          <a:xfrm>
            <a:off x="38100" y="76200"/>
            <a:ext cx="6210300" cy="45720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FFFF00"/>
                </a:solidFill>
              </a:rPr>
              <a:t>Collide heavy nuclei at high energies to create …</a:t>
            </a:r>
            <a:endParaRPr lang="en-US"/>
          </a:p>
        </p:txBody>
      </p:sp>
      <p:pic>
        <p:nvPicPr>
          <p:cNvPr id="97283" name="Picture 4" descr="Snapshot 2007-11-15 13-58-4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752600"/>
            <a:ext cx="7499350" cy="495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4" name="Text Box 5"/>
          <p:cNvSpPr txBox="1">
            <a:spLocks noChangeArrowheads="1"/>
          </p:cNvSpPr>
          <p:nvPr/>
        </p:nvSpPr>
        <p:spPr bwMode="auto">
          <a:xfrm>
            <a:off x="58738" y="4808538"/>
            <a:ext cx="3941762" cy="822325"/>
          </a:xfrm>
          <a:prstGeom prst="rect">
            <a:avLst/>
          </a:prstGeom>
          <a:solidFill>
            <a:srgbClr val="00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FFFF00"/>
                </a:solidFill>
                <a:latin typeface="Times New Roman" charset="0"/>
              </a:rPr>
              <a:t>… and probe the quark-hadron</a:t>
            </a:r>
          </a:p>
          <a:p>
            <a:pPr eaLnBrk="1" hangingPunct="1"/>
            <a:r>
              <a:rPr lang="en-US">
                <a:solidFill>
                  <a:srgbClr val="FFFF00"/>
                </a:solidFill>
                <a:latin typeface="Times New Roman" charset="0"/>
              </a:rPr>
              <a:t>phase transition</a:t>
            </a:r>
          </a:p>
        </p:txBody>
      </p:sp>
      <p:sp>
        <p:nvSpPr>
          <p:cNvPr id="97285" name="Text Box 6"/>
          <p:cNvSpPr txBox="1">
            <a:spLocks noChangeArrowheads="1"/>
          </p:cNvSpPr>
          <p:nvPr/>
        </p:nvSpPr>
        <p:spPr bwMode="auto">
          <a:xfrm>
            <a:off x="52388" y="1600200"/>
            <a:ext cx="4238625" cy="457200"/>
          </a:xfrm>
          <a:prstGeom prst="rect">
            <a:avLst/>
          </a:prstGeom>
          <a:solidFill>
            <a:srgbClr val="00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FFFF00"/>
                </a:solidFill>
                <a:latin typeface="Times New Roman" charset="0"/>
              </a:rPr>
              <a:t>Recreate the first 10</a:t>
            </a:r>
            <a:r>
              <a:rPr lang="en-US" baseline="30000">
                <a:solidFill>
                  <a:srgbClr val="FFFF00"/>
                </a:solidFill>
                <a:latin typeface="Times New Roman" charset="0"/>
              </a:rPr>
              <a:t>-6</a:t>
            </a:r>
            <a:r>
              <a:rPr lang="en-US">
                <a:solidFill>
                  <a:srgbClr val="FFFF00"/>
                </a:solidFill>
                <a:latin typeface="Times New Roman" charset="0"/>
              </a:rPr>
              <a:t> seconds …</a:t>
            </a:r>
          </a:p>
        </p:txBody>
      </p:sp>
      <p:sp>
        <p:nvSpPr>
          <p:cNvPr id="330760" name="AutoShape 8"/>
          <p:cNvSpPr>
            <a:spLocks noChangeArrowheads="1"/>
          </p:cNvSpPr>
          <p:nvPr/>
        </p:nvSpPr>
        <p:spPr bwMode="auto">
          <a:xfrm rot="-6404290">
            <a:off x="3530600" y="1058863"/>
            <a:ext cx="485775" cy="3092450"/>
          </a:xfrm>
          <a:prstGeom prst="upArrow">
            <a:avLst>
              <a:gd name="adj1" fmla="val 50000"/>
              <a:gd name="adj2" fmla="val 15915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330759" name="Text Box 7"/>
          <p:cNvSpPr txBox="1">
            <a:spLocks noChangeArrowheads="1"/>
          </p:cNvSpPr>
          <p:nvPr/>
        </p:nvSpPr>
        <p:spPr bwMode="auto">
          <a:xfrm>
            <a:off x="4953000" y="1638300"/>
            <a:ext cx="3730625" cy="17716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>
                <a:solidFill>
                  <a:srgbClr val="FFFF00"/>
                </a:solidFill>
                <a:latin typeface="Times New Roman" charset="0"/>
                <a:cs typeface="Times New Roman" charset="0"/>
              </a:rPr>
              <a:t>Properties described by </a:t>
            </a:r>
          </a:p>
          <a:p>
            <a:pPr eaLnBrk="1" hangingPunct="1">
              <a:spcBef>
                <a:spcPct val="20000"/>
              </a:spcBef>
            </a:pPr>
            <a:r>
              <a:rPr lang="en-US">
                <a:solidFill>
                  <a:srgbClr val="FFFF00"/>
                </a:solidFill>
                <a:latin typeface="Times New Roman" charset="0"/>
                <a:cs typeface="Times New Roman" charset="0"/>
              </a:rPr>
              <a:t>AdS/CFT correspondence </a:t>
            </a:r>
          </a:p>
          <a:p>
            <a:pPr eaLnBrk="1" hangingPunct="1">
              <a:spcBef>
                <a:spcPct val="20000"/>
              </a:spcBef>
            </a:pPr>
            <a:r>
              <a:rPr lang="en-US">
                <a:solidFill>
                  <a:srgbClr val="FFFF00"/>
                </a:solidFill>
                <a:latin typeface="Times New Roman" charset="0"/>
                <a:cs typeface="Times New Roman" charset="0"/>
              </a:rPr>
              <a:t>suggested by string theory:</a:t>
            </a:r>
          </a:p>
          <a:p>
            <a:pPr eaLnBrk="1" hangingPunct="1">
              <a:spcBef>
                <a:spcPct val="20000"/>
              </a:spcBef>
            </a:pPr>
            <a:r>
              <a:rPr lang="en-US">
                <a:solidFill>
                  <a:srgbClr val="FFFF00"/>
                </a:solidFill>
                <a:latin typeface="Times New Roman" charset="0"/>
                <a:cs typeface="Times New Roman" charset="0"/>
              </a:rPr>
              <a:t>Viscosity, jet quenching, …?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7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7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07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07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0760" grpId="0" animBg="1"/>
      <p:bldP spid="33075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low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938" y="188913"/>
            <a:ext cx="5341937" cy="309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39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404813"/>
            <a:ext cx="3455988" cy="1511300"/>
          </a:xfrm>
          <a:solidFill>
            <a:schemeClr val="accent1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>
                <a:solidFill>
                  <a:schemeClr val="tx1"/>
                </a:solidFill>
                <a:latin typeface="Times New Roman" charset="0"/>
                <a:ea typeface="ＭＳ Ｐゴシック" charset="0"/>
              </a:rPr>
              <a:t>An Almost Perfect Fluid</a:t>
            </a:r>
          </a:p>
        </p:txBody>
      </p:sp>
      <p:sp>
        <p:nvSpPr>
          <p:cNvPr id="99331" name="Text Box 3"/>
          <p:cNvSpPr txBox="1">
            <a:spLocks noChangeArrowheads="1"/>
          </p:cNvSpPr>
          <p:nvPr/>
        </p:nvSpPr>
        <p:spPr bwMode="auto">
          <a:xfrm>
            <a:off x="38100" y="76200"/>
            <a:ext cx="6210300" cy="45720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FFFF00"/>
                </a:solidFill>
              </a:rPr>
              <a:t>Collide heavy nuclei at high energies to create …</a:t>
            </a:r>
            <a:endParaRPr lang="en-US"/>
          </a:p>
        </p:txBody>
      </p:sp>
      <p:pic>
        <p:nvPicPr>
          <p:cNvPr id="17417" name="Picture 3" descr="ALIC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333375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 descr="viscosity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238" y="3284538"/>
            <a:ext cx="4119562" cy="3502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6"/>
          <p:cNvGrpSpPr>
            <a:grpSpLocks/>
          </p:cNvGrpSpPr>
          <p:nvPr/>
        </p:nvGrpSpPr>
        <p:grpSpPr bwMode="auto">
          <a:xfrm>
            <a:off x="251520" y="2996952"/>
            <a:ext cx="3295650" cy="2951163"/>
            <a:chOff x="0" y="0"/>
            <a:chExt cx="4256" cy="3811"/>
          </a:xfrm>
          <a:solidFill>
            <a:schemeClr val="bg1"/>
          </a:solidFill>
        </p:grpSpPr>
        <p:pic>
          <p:nvPicPr>
            <p:cNvPr id="15" name="Picture 7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256" cy="38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8" y="130"/>
              <a:ext cx="618" cy="60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30760" name="AutoShape 8"/>
          <p:cNvSpPr>
            <a:spLocks noChangeArrowheads="1"/>
          </p:cNvSpPr>
          <p:nvPr/>
        </p:nvSpPr>
        <p:spPr bwMode="auto">
          <a:xfrm rot="-6404290">
            <a:off x="3503612" y="3065463"/>
            <a:ext cx="485775" cy="3092450"/>
          </a:xfrm>
          <a:prstGeom prst="upArrow">
            <a:avLst>
              <a:gd name="adj1" fmla="val 50000"/>
              <a:gd name="adj2" fmla="val 159150"/>
            </a:avLst>
          </a:prstGeom>
          <a:solidFill>
            <a:srgbClr val="13007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anchor="ctr"/>
          <a:lstStyle/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3348038" y="3429000"/>
            <a:ext cx="3022600" cy="1347788"/>
          </a:xfrm>
          <a:prstGeom prst="rect">
            <a:avLst/>
          </a:prstGeom>
          <a:solidFill>
            <a:srgbClr val="13007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dirty="0">
                <a:solidFill>
                  <a:srgbClr val="FFFF00"/>
                </a:solidFill>
                <a:latin typeface="Times New Roman" charset="0"/>
                <a:cs typeface="Times New Roman" charset="0"/>
              </a:rPr>
              <a:t>Flow pattern explained </a:t>
            </a:r>
          </a:p>
          <a:p>
            <a:pPr algn="ctr" eaLnBrk="1" hangingPunct="1">
              <a:spcBef>
                <a:spcPct val="20000"/>
              </a:spcBef>
            </a:pPr>
            <a:r>
              <a:rPr lang="en-US" dirty="0">
                <a:solidFill>
                  <a:srgbClr val="FFFF00"/>
                </a:solidFill>
                <a:latin typeface="Times New Roman" charset="0"/>
                <a:cs typeface="Times New Roman" charset="0"/>
              </a:rPr>
              <a:t>by initial conditions:</a:t>
            </a:r>
          </a:p>
          <a:p>
            <a:pPr algn="ctr" eaLnBrk="1" hangingPunct="1">
              <a:spcBef>
                <a:spcPct val="20000"/>
              </a:spcBef>
            </a:pPr>
            <a:r>
              <a:rPr lang="en-US" dirty="0">
                <a:solidFill>
                  <a:srgbClr val="FFFF00"/>
                </a:solidFill>
                <a:latin typeface="Times New Roman" charset="0"/>
                <a:cs typeface="Times New Roman" charset="0"/>
              </a:rPr>
              <a:t>CMB </a:t>
            </a:r>
            <a:r>
              <a:rPr lang="en-US" dirty="0" err="1">
                <a:solidFill>
                  <a:srgbClr val="FFFF00"/>
                </a:solidFill>
                <a:latin typeface="Times New Roman" charset="0"/>
                <a:cs typeface="Times New Roman" charset="0"/>
              </a:rPr>
              <a:t>redux</a:t>
            </a:r>
            <a:r>
              <a:rPr lang="en-US" dirty="0">
                <a:solidFill>
                  <a:srgbClr val="FFFF00"/>
                </a:solidFill>
                <a:latin typeface="Times New Roman" charset="0"/>
                <a:cs typeface="Times New Roman" charset="0"/>
              </a:rPr>
              <a:t> ?</a:t>
            </a:r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115888" y="5876925"/>
            <a:ext cx="5303837" cy="90487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>
                <a:solidFill>
                  <a:srgbClr val="FFFF00"/>
                </a:solidFill>
                <a:latin typeface="Times New Roman" charset="0"/>
                <a:cs typeface="Times New Roman" charset="0"/>
              </a:rPr>
              <a:t>Challenge: measure viscosity before/after</a:t>
            </a:r>
          </a:p>
          <a:p>
            <a:pPr algn="ctr" eaLnBrk="1" hangingPunct="1">
              <a:spcBef>
                <a:spcPct val="20000"/>
              </a:spcBef>
            </a:pPr>
            <a:r>
              <a:rPr lang="en-US">
                <a:solidFill>
                  <a:srgbClr val="FFFF00"/>
                </a:solidFill>
                <a:latin typeface="Times New Roman" charset="0"/>
                <a:cs typeface="Times New Roman" charset="0"/>
              </a:rPr>
              <a:t>minimum: Hard probes for high T?</a:t>
            </a:r>
          </a:p>
        </p:txBody>
      </p:sp>
      <p:sp>
        <p:nvSpPr>
          <p:cNvPr id="20" name="AutoShape 8"/>
          <p:cNvSpPr>
            <a:spLocks noChangeArrowheads="1"/>
          </p:cNvSpPr>
          <p:nvPr/>
        </p:nvSpPr>
        <p:spPr bwMode="auto">
          <a:xfrm rot="4395710">
            <a:off x="6646863" y="4700588"/>
            <a:ext cx="292100" cy="3092450"/>
          </a:xfrm>
          <a:prstGeom prst="upArrow">
            <a:avLst>
              <a:gd name="adj1" fmla="val 50000"/>
              <a:gd name="adj2" fmla="val 159589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7" name="AutoShape 8"/>
          <p:cNvSpPr>
            <a:spLocks noChangeArrowheads="1"/>
          </p:cNvSpPr>
          <p:nvPr/>
        </p:nvSpPr>
        <p:spPr bwMode="auto">
          <a:xfrm rot="4395710">
            <a:off x="4217987" y="615951"/>
            <a:ext cx="485775" cy="3092450"/>
          </a:xfrm>
          <a:prstGeom prst="upArrow">
            <a:avLst>
              <a:gd name="adj1" fmla="val 50000"/>
              <a:gd name="adj2" fmla="val 159150"/>
            </a:avLst>
          </a:prstGeom>
          <a:solidFill>
            <a:srgbClr val="13007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anchor="ctr"/>
          <a:lstStyle/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330759" name="Text Box 7"/>
          <p:cNvSpPr txBox="1">
            <a:spLocks noChangeArrowheads="1"/>
          </p:cNvSpPr>
          <p:nvPr/>
        </p:nvSpPr>
        <p:spPr bwMode="auto">
          <a:xfrm>
            <a:off x="360363" y="1989138"/>
            <a:ext cx="2916237" cy="904875"/>
          </a:xfrm>
          <a:prstGeom prst="rect">
            <a:avLst/>
          </a:prstGeom>
          <a:solidFill>
            <a:srgbClr val="13007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>
                <a:solidFill>
                  <a:srgbClr val="FFFF00"/>
                </a:solidFill>
                <a:latin typeface="Times New Roman" charset="0"/>
                <a:cs typeface="Times New Roman" charset="0"/>
              </a:rPr>
              <a:t>Anisotropic flow with</a:t>
            </a:r>
          </a:p>
          <a:p>
            <a:pPr algn="ctr" eaLnBrk="1" hangingPunct="1">
              <a:spcBef>
                <a:spcPct val="20000"/>
              </a:spcBef>
            </a:pPr>
            <a:r>
              <a:rPr lang="en-US">
                <a:solidFill>
                  <a:srgbClr val="FFFF00"/>
                </a:solidFill>
                <a:latin typeface="Times New Roman" charset="0"/>
                <a:cs typeface="Times New Roman" charset="0"/>
              </a:rPr>
              <a:t>very low viscosity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7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307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307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07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07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0760" grpId="0" animBg="1"/>
      <p:bldP spid="18" grpId="0" animBg="1"/>
      <p:bldP spid="19" grpId="0" animBg="1"/>
      <p:bldP spid="20" grpId="0" animBg="1"/>
      <p:bldP spid="17" grpId="0" animBg="1"/>
      <p:bldP spid="33075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986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066800"/>
            <a:ext cx="3886200" cy="2590800"/>
          </a:xfrm>
          <a:solidFill>
            <a:srgbClr val="000066"/>
          </a:solidFill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sz="3200" smtClean="0">
                <a:cs typeface="+mn-cs"/>
              </a:rPr>
              <a:t>The content of the Universe</a:t>
            </a:r>
          </a:p>
          <a:p>
            <a:pPr>
              <a:lnSpc>
                <a:spcPct val="90000"/>
              </a:lnSpc>
              <a:buFontTx/>
              <a:buNone/>
              <a:defRPr/>
            </a:pPr>
            <a:r>
              <a:rPr lang="en-US" smtClean="0">
                <a:cs typeface="+mn-cs"/>
              </a:rPr>
              <a:t>		</a:t>
            </a:r>
            <a:r>
              <a:rPr lang="en-US" smtClean="0">
                <a:solidFill>
                  <a:srgbClr val="FF0000"/>
                </a:solidFill>
                <a:cs typeface="+mn-cs"/>
              </a:rPr>
              <a:t>Dark energy</a:t>
            </a:r>
          </a:p>
          <a:p>
            <a:pPr>
              <a:lnSpc>
                <a:spcPct val="90000"/>
              </a:lnSpc>
              <a:buFontTx/>
              <a:buNone/>
              <a:defRPr/>
            </a:pPr>
            <a:r>
              <a:rPr lang="en-US" smtClean="0">
                <a:solidFill>
                  <a:srgbClr val="FF0000"/>
                </a:solidFill>
                <a:cs typeface="+mn-cs"/>
              </a:rPr>
              <a:t>		Dark matter</a:t>
            </a:r>
          </a:p>
          <a:p>
            <a:pPr>
              <a:lnSpc>
                <a:spcPct val="90000"/>
              </a:lnSpc>
              <a:buFontTx/>
              <a:buNone/>
              <a:defRPr/>
            </a:pPr>
            <a:r>
              <a:rPr lang="en-US" smtClean="0">
                <a:solidFill>
                  <a:srgbClr val="FF0000"/>
                </a:solidFill>
                <a:cs typeface="+mn-cs"/>
              </a:rPr>
              <a:t>		Origin of matter</a:t>
            </a:r>
          </a:p>
        </p:txBody>
      </p:sp>
      <p:pic>
        <p:nvPicPr>
          <p:cNvPr id="681987" name="Picture 3" descr="Univer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685800"/>
            <a:ext cx="401955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1988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914400"/>
          </a:xfrm>
          <a:solidFill>
            <a:schemeClr val="accent1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smtClean="0">
                <a:solidFill>
                  <a:schemeClr val="tx1"/>
                </a:solidFill>
                <a:cs typeface="+mj-cs"/>
              </a:rPr>
              <a:t>Big Bang </a:t>
            </a:r>
            <a:r>
              <a:rPr lang="en-US" smtClean="0">
                <a:solidFill>
                  <a:schemeClr val="tx1"/>
                </a:solidFill>
                <a:ea typeface="ヒラギノ角ゴ Pro W3" charset="0"/>
                <a:cs typeface="ヒラギノ角ゴ Pro W3" charset="0"/>
              </a:rPr>
              <a:t>↔</a:t>
            </a:r>
            <a:r>
              <a:rPr lang="en-US" smtClean="0">
                <a:solidFill>
                  <a:schemeClr val="tx1"/>
                </a:solidFill>
                <a:cs typeface="+mj-cs"/>
              </a:rPr>
              <a:t> Little Bangs</a:t>
            </a:r>
          </a:p>
        </p:txBody>
      </p:sp>
      <p:sp>
        <p:nvSpPr>
          <p:cNvPr id="681989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" y="3581400"/>
            <a:ext cx="3886200" cy="2286000"/>
          </a:xfrm>
          <a:solidFill>
            <a:srgbClr val="000066"/>
          </a:solidFill>
        </p:spPr>
        <p:txBody>
          <a:bodyPr/>
          <a:lstStyle/>
          <a:p>
            <a:pPr>
              <a:defRPr/>
            </a:pPr>
            <a:r>
              <a:rPr lang="en-US" sz="3200" smtClean="0">
                <a:cs typeface="+mn-cs"/>
              </a:rPr>
              <a:t>Particle experiments </a:t>
            </a:r>
          </a:p>
          <a:p>
            <a:pPr>
              <a:buFontTx/>
              <a:buNone/>
              <a:defRPr/>
            </a:pPr>
            <a:r>
              <a:rPr lang="en-US" sz="3600" smtClean="0">
                <a:solidFill>
                  <a:srgbClr val="FF0000"/>
                </a:solidFill>
                <a:cs typeface="+mn-cs"/>
              </a:rPr>
              <a:t>		</a:t>
            </a:r>
            <a:r>
              <a:rPr lang="en-US" smtClean="0">
                <a:solidFill>
                  <a:srgbClr val="FF0000"/>
                </a:solidFill>
                <a:cs typeface="+mn-cs"/>
              </a:rPr>
              <a:t>Higgs boson</a:t>
            </a:r>
            <a:endParaRPr lang="en-US" sz="3600" smtClean="0">
              <a:solidFill>
                <a:srgbClr val="FF0000"/>
              </a:solidFill>
              <a:cs typeface="+mn-cs"/>
            </a:endParaRPr>
          </a:p>
          <a:p>
            <a:pPr>
              <a:buFontTx/>
              <a:buNone/>
              <a:defRPr/>
            </a:pPr>
            <a:r>
              <a:rPr lang="en-US" smtClean="0">
                <a:solidFill>
                  <a:srgbClr val="FF0000"/>
                </a:solidFill>
                <a:cs typeface="+mn-cs"/>
              </a:rPr>
              <a:t>		Supersymmetry</a:t>
            </a:r>
          </a:p>
          <a:p>
            <a:pPr>
              <a:buFontTx/>
              <a:buNone/>
              <a:defRPr/>
            </a:pPr>
            <a:r>
              <a:rPr lang="en-US" smtClean="0">
                <a:solidFill>
                  <a:srgbClr val="FF0000"/>
                </a:solidFill>
                <a:cs typeface="+mn-cs"/>
              </a:rPr>
              <a:t>		Matter-antimattter</a:t>
            </a:r>
          </a:p>
        </p:txBody>
      </p:sp>
      <p:sp>
        <p:nvSpPr>
          <p:cNvPr id="681990" name="Text Box 6"/>
          <p:cNvSpPr txBox="1">
            <a:spLocks noChangeArrowheads="1"/>
          </p:cNvSpPr>
          <p:nvPr/>
        </p:nvSpPr>
        <p:spPr bwMode="auto">
          <a:xfrm>
            <a:off x="612775" y="5791200"/>
            <a:ext cx="7926388" cy="10668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>
                <a:solidFill>
                  <a:srgbClr val="FFFF0C"/>
                </a:solidFill>
                <a:cs typeface="+mn-cs"/>
              </a:rPr>
              <a:t>Learn particle physics from the Universe</a:t>
            </a:r>
          </a:p>
          <a:p>
            <a:pPr algn="ctr">
              <a:defRPr/>
            </a:pPr>
            <a:r>
              <a:rPr lang="en-US" sz="3200">
                <a:solidFill>
                  <a:srgbClr val="FFFF0C"/>
                </a:solidFill>
                <a:cs typeface="+mn-cs"/>
              </a:rPr>
              <a:t>Use particle physics to understand the Universe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9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19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19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9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819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819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9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819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819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98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8198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8198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9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819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819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9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819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819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9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819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819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9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819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819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819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819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819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819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1986" grpId="0" build="p"/>
      <p:bldP spid="681989" grpId="0" build="p" animBg="1"/>
      <p:bldP spid="68199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10" name="Picture 42" descr="Higg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325" y="533400"/>
            <a:ext cx="5019675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" name="Rectangle 4"/>
          <p:cNvSpPr>
            <a:spLocks noChangeArrowheads="1"/>
          </p:cNvSpPr>
          <p:nvPr/>
        </p:nvSpPr>
        <p:spPr bwMode="auto">
          <a:xfrm>
            <a:off x="1524000" y="249238"/>
            <a:ext cx="6019800" cy="7413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US" sz="4800"/>
              <a:t>Why do Things Weigh?</a:t>
            </a:r>
            <a:endParaRPr lang="en-US" sz="4800">
              <a:latin typeface="Times New Roman" charset="0"/>
            </a:endParaRPr>
          </a:p>
        </p:txBody>
      </p:sp>
      <p:sp>
        <p:nvSpPr>
          <p:cNvPr id="24579" name="Rectangle 21"/>
          <p:cNvSpPr>
            <a:spLocks noChangeArrowheads="1"/>
          </p:cNvSpPr>
          <p:nvPr/>
        </p:nvSpPr>
        <p:spPr bwMode="auto">
          <a:xfrm>
            <a:off x="609600" y="4962525"/>
            <a:ext cx="36322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24580" name="Rectangle 29"/>
          <p:cNvSpPr>
            <a:spLocks noChangeArrowheads="1"/>
          </p:cNvSpPr>
          <p:nvPr/>
        </p:nvSpPr>
        <p:spPr bwMode="auto">
          <a:xfrm>
            <a:off x="609600" y="3581400"/>
            <a:ext cx="22923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24581" name="Rectangle 31"/>
          <p:cNvSpPr>
            <a:spLocks noChangeArrowheads="1"/>
          </p:cNvSpPr>
          <p:nvPr/>
        </p:nvSpPr>
        <p:spPr bwMode="auto">
          <a:xfrm>
            <a:off x="2689225" y="3714750"/>
            <a:ext cx="1143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800">
                <a:solidFill>
                  <a:srgbClr val="FFFF0C"/>
                </a:solidFill>
              </a:rPr>
              <a:t>0</a:t>
            </a:r>
            <a:endParaRPr lang="en-US">
              <a:latin typeface="Times New Roman" charset="0"/>
            </a:endParaRPr>
          </a:p>
        </p:txBody>
      </p:sp>
      <p:grpSp>
        <p:nvGrpSpPr>
          <p:cNvPr id="2" name="Group 32"/>
          <p:cNvGrpSpPr>
            <a:grpSpLocks/>
          </p:cNvGrpSpPr>
          <p:nvPr/>
        </p:nvGrpSpPr>
        <p:grpSpPr bwMode="auto">
          <a:xfrm>
            <a:off x="685800" y="4191000"/>
            <a:ext cx="4114800" cy="1050925"/>
            <a:chOff x="2160" y="960"/>
            <a:chExt cx="1920" cy="518"/>
          </a:xfrm>
        </p:grpSpPr>
        <p:sp>
          <p:nvSpPr>
            <p:cNvPr id="24585" name="Rectangle 33"/>
            <p:cNvSpPr>
              <a:spLocks noChangeArrowheads="1"/>
            </p:cNvSpPr>
            <p:nvPr/>
          </p:nvSpPr>
          <p:spPr bwMode="auto">
            <a:xfrm>
              <a:off x="2160" y="960"/>
              <a:ext cx="1920" cy="51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4586" name="Rectangle 34"/>
            <p:cNvSpPr>
              <a:spLocks noChangeArrowheads="1"/>
            </p:cNvSpPr>
            <p:nvPr/>
          </p:nvSpPr>
          <p:spPr bwMode="auto">
            <a:xfrm>
              <a:off x="2218" y="1002"/>
              <a:ext cx="552" cy="2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3200">
                  <a:solidFill>
                    <a:srgbClr val="FFFF0C"/>
                  </a:solidFill>
                </a:rPr>
                <a:t>Where </a:t>
              </a:r>
              <a:endParaRPr lang="en-US" sz="3200">
                <a:latin typeface="Times New Roman" charset="0"/>
              </a:endParaRPr>
            </a:p>
          </p:txBody>
        </p:sp>
        <p:sp>
          <p:nvSpPr>
            <p:cNvPr id="24587" name="Rectangle 35"/>
            <p:cNvSpPr>
              <a:spLocks noChangeArrowheads="1"/>
            </p:cNvSpPr>
            <p:nvPr/>
          </p:nvSpPr>
          <p:spPr bwMode="auto">
            <a:xfrm>
              <a:off x="2778" y="1002"/>
              <a:ext cx="237" cy="2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3200">
                  <a:solidFill>
                    <a:srgbClr val="FFFF0C"/>
                  </a:solidFill>
                </a:rPr>
                <a:t>do </a:t>
              </a:r>
              <a:endParaRPr lang="en-US" sz="3200">
                <a:latin typeface="Times New Roman" charset="0"/>
              </a:endParaRPr>
            </a:p>
          </p:txBody>
        </p:sp>
        <p:sp>
          <p:nvSpPr>
            <p:cNvPr id="24588" name="Rectangle 36"/>
            <p:cNvSpPr>
              <a:spLocks noChangeArrowheads="1"/>
            </p:cNvSpPr>
            <p:nvPr/>
          </p:nvSpPr>
          <p:spPr bwMode="auto">
            <a:xfrm>
              <a:off x="3018" y="1002"/>
              <a:ext cx="279" cy="2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3200">
                  <a:solidFill>
                    <a:srgbClr val="FFFF0C"/>
                  </a:solidFill>
                </a:rPr>
                <a:t>the </a:t>
              </a:r>
              <a:endParaRPr lang="en-US" sz="3200">
                <a:latin typeface="Times New Roman" charset="0"/>
              </a:endParaRPr>
            </a:p>
          </p:txBody>
        </p:sp>
        <p:sp>
          <p:nvSpPr>
            <p:cNvPr id="24589" name="Rectangle 37"/>
            <p:cNvSpPr>
              <a:spLocks noChangeArrowheads="1"/>
            </p:cNvSpPr>
            <p:nvPr/>
          </p:nvSpPr>
          <p:spPr bwMode="auto">
            <a:xfrm>
              <a:off x="3300" y="1002"/>
              <a:ext cx="584" cy="2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3200">
                  <a:solidFill>
                    <a:srgbClr val="FFFF0C"/>
                  </a:solidFill>
                </a:rPr>
                <a:t>masses </a:t>
              </a:r>
              <a:endParaRPr lang="en-US" sz="3200">
                <a:latin typeface="Times New Roman" charset="0"/>
              </a:endParaRPr>
            </a:p>
          </p:txBody>
        </p:sp>
        <p:sp>
          <p:nvSpPr>
            <p:cNvPr id="24590" name="Rectangle 38"/>
            <p:cNvSpPr>
              <a:spLocks noChangeArrowheads="1"/>
            </p:cNvSpPr>
            <p:nvPr/>
          </p:nvSpPr>
          <p:spPr bwMode="auto">
            <a:xfrm>
              <a:off x="2218" y="1232"/>
              <a:ext cx="826" cy="24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3200">
                  <a:solidFill>
                    <a:srgbClr val="FFFF0C"/>
                  </a:solidFill>
                </a:rPr>
                <a:t>come from</a:t>
              </a:r>
              <a:endParaRPr lang="en-US" sz="3200">
                <a:latin typeface="Times New Roman" charset="0"/>
              </a:endParaRPr>
            </a:p>
          </p:txBody>
        </p:sp>
        <p:sp>
          <p:nvSpPr>
            <p:cNvPr id="24591" name="Rectangle 39"/>
            <p:cNvSpPr>
              <a:spLocks noChangeArrowheads="1"/>
            </p:cNvSpPr>
            <p:nvPr/>
          </p:nvSpPr>
          <p:spPr bwMode="auto">
            <a:xfrm>
              <a:off x="3054" y="1232"/>
              <a:ext cx="85" cy="24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3200">
                  <a:solidFill>
                    <a:srgbClr val="FFFF0C"/>
                  </a:solidFill>
                </a:rPr>
                <a:t>?</a:t>
              </a:r>
              <a:endParaRPr lang="en-US" sz="3200">
                <a:latin typeface="Times New Roman" charset="0"/>
              </a:endParaRPr>
            </a:p>
          </p:txBody>
        </p:sp>
      </p:grpSp>
      <p:sp>
        <p:nvSpPr>
          <p:cNvPr id="24583" name="Text Box 40"/>
          <p:cNvSpPr txBox="1">
            <a:spLocks noChangeArrowheads="1"/>
          </p:cNvSpPr>
          <p:nvPr/>
        </p:nvSpPr>
        <p:spPr bwMode="auto">
          <a:xfrm>
            <a:off x="76200" y="1143000"/>
            <a:ext cx="5418138" cy="3108325"/>
          </a:xfrm>
          <a:prstGeom prst="rect">
            <a:avLst/>
          </a:prstGeom>
          <a:solidFill>
            <a:srgbClr val="13007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FF3300"/>
                </a:solidFill>
                <a:latin typeface="Times New Roman" charset="0"/>
              </a:rPr>
              <a:t>Newton</a:t>
            </a:r>
            <a:r>
              <a:rPr lang="en-US" sz="2800">
                <a:solidFill>
                  <a:srgbClr val="FF3300"/>
                </a:solidFill>
                <a:latin typeface="Times New Roman" charset="0"/>
              </a:rPr>
              <a:t>:</a:t>
            </a:r>
          </a:p>
          <a:p>
            <a:pPr eaLnBrk="1" hangingPunct="1"/>
            <a:r>
              <a:rPr lang="en-US" sz="2800">
                <a:latin typeface="Times New Roman" charset="0"/>
              </a:rPr>
              <a:t>	</a:t>
            </a:r>
            <a:r>
              <a:rPr lang="en-US" sz="2800">
                <a:solidFill>
                  <a:srgbClr val="FFFF00"/>
                </a:solidFill>
                <a:latin typeface="Times New Roman" charset="0"/>
              </a:rPr>
              <a:t>Weight</a:t>
            </a:r>
            <a:r>
              <a:rPr lang="en-US" sz="2800">
                <a:latin typeface="Times New Roman" charset="0"/>
              </a:rPr>
              <a:t> </a:t>
            </a:r>
            <a:r>
              <a:rPr lang="en-US" sz="2800" b="1">
                <a:solidFill>
                  <a:srgbClr val="FF0000"/>
                </a:solidFill>
                <a:latin typeface="Times New Roman" charset="0"/>
              </a:rPr>
              <a:t>proportional to</a:t>
            </a:r>
            <a:r>
              <a:rPr lang="en-US" sz="2800" b="1">
                <a:latin typeface="Times New Roman" charset="0"/>
              </a:rPr>
              <a:t> </a:t>
            </a:r>
            <a:r>
              <a:rPr lang="en-US" sz="2800">
                <a:solidFill>
                  <a:srgbClr val="FFFF00"/>
                </a:solidFill>
                <a:latin typeface="Times New Roman" charset="0"/>
              </a:rPr>
              <a:t>Mass</a:t>
            </a:r>
          </a:p>
          <a:p>
            <a:pPr eaLnBrk="1" hangingPunct="1"/>
            <a:endParaRPr lang="en-US" sz="2800">
              <a:latin typeface="Times New Roman" charset="0"/>
            </a:endParaRPr>
          </a:p>
          <a:p>
            <a:pPr eaLnBrk="1" hangingPunct="1"/>
            <a:r>
              <a:rPr lang="en-US" sz="2800" b="1">
                <a:solidFill>
                  <a:srgbClr val="FF3300"/>
                </a:solidFill>
                <a:latin typeface="Times New Roman" charset="0"/>
              </a:rPr>
              <a:t>Einstein:</a:t>
            </a:r>
          </a:p>
          <a:p>
            <a:pPr eaLnBrk="1" hangingPunct="1"/>
            <a:r>
              <a:rPr lang="en-US" sz="2800">
                <a:latin typeface="Times New Roman" charset="0"/>
              </a:rPr>
              <a:t>	</a:t>
            </a:r>
            <a:r>
              <a:rPr lang="en-US" sz="2800">
                <a:solidFill>
                  <a:srgbClr val="FFFF00"/>
                </a:solidFill>
                <a:latin typeface="Times New Roman" charset="0"/>
              </a:rPr>
              <a:t>Energy</a:t>
            </a:r>
            <a:r>
              <a:rPr lang="en-US" sz="2800">
                <a:latin typeface="Times New Roman" charset="0"/>
              </a:rPr>
              <a:t> </a:t>
            </a:r>
            <a:r>
              <a:rPr lang="en-US" sz="2800">
                <a:solidFill>
                  <a:srgbClr val="FF0000"/>
                </a:solidFill>
                <a:latin typeface="Times New Roman" charset="0"/>
              </a:rPr>
              <a:t>related to</a:t>
            </a:r>
            <a:r>
              <a:rPr lang="en-US" sz="2800">
                <a:latin typeface="Times New Roman" charset="0"/>
              </a:rPr>
              <a:t> </a:t>
            </a:r>
            <a:r>
              <a:rPr lang="en-US" sz="2800">
                <a:solidFill>
                  <a:srgbClr val="FFFF00"/>
                </a:solidFill>
                <a:latin typeface="Times New Roman" charset="0"/>
              </a:rPr>
              <a:t>Mass</a:t>
            </a:r>
          </a:p>
          <a:p>
            <a:pPr eaLnBrk="1" hangingPunct="1"/>
            <a:endParaRPr lang="en-US" sz="2800">
              <a:latin typeface="Times New Roman" charset="0"/>
            </a:endParaRPr>
          </a:p>
          <a:p>
            <a:pPr eaLnBrk="1" hangingPunct="1"/>
            <a:r>
              <a:rPr lang="en-US" sz="2800" b="1">
                <a:solidFill>
                  <a:srgbClr val="FF3300"/>
                </a:solidFill>
                <a:latin typeface="Times New Roman" charset="0"/>
              </a:rPr>
              <a:t>Neither explained origin of Mass</a:t>
            </a:r>
          </a:p>
        </p:txBody>
      </p:sp>
      <p:sp>
        <p:nvSpPr>
          <p:cNvPr id="7211" name="Text Box 43"/>
          <p:cNvSpPr txBox="1">
            <a:spLocks noChangeArrowheads="1"/>
          </p:cNvSpPr>
          <p:nvPr/>
        </p:nvSpPr>
        <p:spPr bwMode="auto">
          <a:xfrm>
            <a:off x="152400" y="5257800"/>
            <a:ext cx="5487988" cy="107632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>
                <a:solidFill>
                  <a:srgbClr val="FFFF00"/>
                </a:solidFill>
                <a:latin typeface="Times New Roman" charset="0"/>
              </a:rPr>
              <a:t>Are masses due to Higgs boson?</a:t>
            </a:r>
          </a:p>
          <a:p>
            <a:pPr eaLnBrk="1" hangingPunct="1"/>
            <a:r>
              <a:rPr lang="en-US" sz="3200">
                <a:solidFill>
                  <a:srgbClr val="FFFF00"/>
                </a:solidFill>
                <a:latin typeface="Times New Roman" charset="0"/>
              </a:rPr>
              <a:t>    (the physicists</a:t>
            </a:r>
            <a:r>
              <a:rPr lang="ja-JP" altLang="en-US" sz="3200">
                <a:solidFill>
                  <a:srgbClr val="FFFF00"/>
                </a:solidFill>
                <a:latin typeface="Times New Roman" charset="0"/>
              </a:rPr>
              <a:t>’</a:t>
            </a:r>
            <a:r>
              <a:rPr lang="en-US" altLang="ja-JP" sz="3200">
                <a:solidFill>
                  <a:srgbClr val="FFFF00"/>
                </a:solidFill>
                <a:latin typeface="Times New Roman" charset="0"/>
              </a:rPr>
              <a:t> Holy Grail)</a:t>
            </a:r>
            <a:endParaRPr lang="en-US" sz="3200">
              <a:solidFill>
                <a:srgbClr val="FFFF00"/>
              </a:solidFill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11" grpId="0" animBg="1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9" descr="Snapshot 2010-11-20 18-26-03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43000"/>
            <a:ext cx="8239125" cy="494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04800"/>
            <a:ext cx="7772400" cy="914400"/>
          </a:xfrm>
          <a:solidFill>
            <a:schemeClr val="accent1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Mysterious Higgs Potential</a:t>
            </a:r>
            <a:endParaRPr lang="en-US" dirty="0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1438" y="5589588"/>
            <a:ext cx="8964612" cy="1152525"/>
          </a:xfrm>
          <a:solidFill>
            <a:schemeClr val="accent1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Vertical scale ~ 10</a:t>
            </a:r>
            <a:r>
              <a:rPr lang="en-US" baseline="300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60</a:t>
            </a:r>
            <a:r>
              <a:rPr lang="en-US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 × dark energy</a:t>
            </a:r>
          </a:p>
          <a:p>
            <a:pPr eaLnBrk="1" hangingPunct="1">
              <a:defRPr/>
            </a:pPr>
            <a:r>
              <a:rPr lang="en-US" dirty="0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Mass</a:t>
            </a:r>
            <a:r>
              <a:rPr lang="en-US" baseline="30000" dirty="0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2</a:t>
            </a:r>
            <a:r>
              <a:rPr lang="en-US" dirty="0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 of Higgs ~ curvature of potential at minimum</a:t>
            </a:r>
          </a:p>
          <a:p>
            <a:pPr eaLnBrk="1" hangingPunct="1">
              <a:defRPr/>
            </a:pPr>
            <a:endParaRPr lang="en-US" dirty="0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pic>
        <p:nvPicPr>
          <p:cNvPr id="843783" name="Picture 7" descr="Snapshot 2008-10-24 17-30-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775" y="4076700"/>
            <a:ext cx="1012825" cy="1447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3784" name="Line 8"/>
          <p:cNvSpPr>
            <a:spLocks noChangeShapeType="1"/>
          </p:cNvSpPr>
          <p:nvPr/>
        </p:nvSpPr>
        <p:spPr bwMode="auto">
          <a:xfrm>
            <a:off x="5638800" y="4794250"/>
            <a:ext cx="11430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55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3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437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437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3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 build="p" animBg="1"/>
      <p:bldP spid="84378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682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115888"/>
            <a:ext cx="8893175" cy="1260475"/>
          </a:xfrm>
          <a:solidFill>
            <a:schemeClr val="accent1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tx1"/>
                </a:solidFill>
                <a:latin typeface="Times New Roman" charset="0"/>
                <a:cs typeface="+mj-cs"/>
              </a:rPr>
              <a:t>The State of the Higgs Earlier in 2011</a:t>
            </a:r>
          </a:p>
        </p:txBody>
      </p:sp>
      <p:sp>
        <p:nvSpPr>
          <p:cNvPr id="455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1447800"/>
            <a:ext cx="8915400" cy="5257800"/>
          </a:xfrm>
          <a:solidFill>
            <a:srgbClr val="13007C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sz="2800" dirty="0" smtClean="0">
                <a:latin typeface="Times New Roman" charset="0"/>
                <a:cs typeface="+mn-cs"/>
              </a:rPr>
              <a:t>High-energy search:</a:t>
            </a:r>
          </a:p>
          <a:p>
            <a:pPr lvl="1" eaLnBrk="1" hangingPunct="1">
              <a:defRPr/>
            </a:pPr>
            <a:r>
              <a:rPr lang="en-US" sz="2400" dirty="0">
                <a:latin typeface="Times New Roman" charset="0"/>
                <a:cs typeface="+mn-cs"/>
              </a:rPr>
              <a:t>L</a:t>
            </a:r>
            <a:r>
              <a:rPr lang="en-US" sz="2400" dirty="0" smtClean="0">
                <a:latin typeface="Times New Roman" charset="0"/>
                <a:cs typeface="+mn-cs"/>
              </a:rPr>
              <a:t>imit from LEP:</a:t>
            </a:r>
          </a:p>
          <a:p>
            <a:pPr eaLnBrk="1" hangingPunct="1">
              <a:buFontTx/>
              <a:buNone/>
              <a:defRPr/>
            </a:pPr>
            <a:r>
              <a:rPr lang="en-US" sz="2800" dirty="0" smtClean="0">
                <a:latin typeface="Times New Roman" charset="0"/>
                <a:cs typeface="+mn-cs"/>
              </a:rPr>
              <a:t>			</a:t>
            </a:r>
            <a:r>
              <a:rPr lang="en-US" sz="2800" dirty="0" err="1" smtClean="0">
                <a:solidFill>
                  <a:srgbClr val="FF0000"/>
                </a:solidFill>
                <a:latin typeface="Times New Roman" charset="0"/>
                <a:cs typeface="+mn-cs"/>
              </a:rPr>
              <a:t>m</a:t>
            </a:r>
            <a:r>
              <a:rPr lang="en-US" sz="2800" baseline="-25000" dirty="0" err="1" smtClean="0">
                <a:solidFill>
                  <a:srgbClr val="FF0000"/>
                </a:solidFill>
                <a:latin typeface="Times New Roman" charset="0"/>
                <a:cs typeface="+mn-cs"/>
              </a:rPr>
              <a:t>H</a:t>
            </a:r>
            <a:r>
              <a:rPr lang="en-US" sz="2800" dirty="0" smtClean="0">
                <a:solidFill>
                  <a:srgbClr val="FF0000"/>
                </a:solidFill>
                <a:latin typeface="Times New Roman" charset="0"/>
                <a:cs typeface="+mn-cs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&gt; 114.4 </a:t>
            </a:r>
            <a:r>
              <a:rPr lang="en-US" sz="2800" dirty="0" err="1" smtClean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GeV</a:t>
            </a:r>
            <a:endParaRPr lang="en-US" sz="2800" dirty="0" smtClean="0">
              <a:solidFill>
                <a:srgbClr val="FF0000"/>
              </a:solidFill>
              <a:latin typeface="Times New Roman" charset="0"/>
              <a:cs typeface="Times New Roman" charset="0"/>
            </a:endParaRPr>
          </a:p>
          <a:p>
            <a:pPr eaLnBrk="1" hangingPunct="1">
              <a:defRPr/>
            </a:pPr>
            <a:r>
              <a:rPr lang="en-US" sz="2800" dirty="0" smtClean="0">
                <a:latin typeface="Times New Roman" charset="0"/>
                <a:cs typeface="Times New Roman" charset="0"/>
              </a:rPr>
              <a:t>High-precision electroweak data:</a:t>
            </a:r>
          </a:p>
          <a:p>
            <a:pPr lvl="1" eaLnBrk="1" hangingPunct="1">
              <a:defRPr/>
            </a:pPr>
            <a:r>
              <a:rPr lang="en-US" sz="2400" dirty="0">
                <a:latin typeface="Times New Roman" charset="0"/>
                <a:cs typeface="Times New Roman" charset="0"/>
              </a:rPr>
              <a:t>S</a:t>
            </a:r>
            <a:r>
              <a:rPr lang="en-US" sz="2400" dirty="0" smtClean="0">
                <a:latin typeface="Times New Roman" charset="0"/>
                <a:cs typeface="Times New Roman" charset="0"/>
              </a:rPr>
              <a:t>ensitive to Higgs mass:</a:t>
            </a:r>
          </a:p>
          <a:p>
            <a:pPr eaLnBrk="1" hangingPunct="1">
              <a:buFontTx/>
              <a:buNone/>
              <a:defRPr/>
            </a:pPr>
            <a:r>
              <a:rPr lang="en-US" sz="2800" dirty="0" smtClean="0">
                <a:latin typeface="Times New Roman" charset="0"/>
                <a:cs typeface="Times New Roman" charset="0"/>
              </a:rPr>
              <a:t>			</a:t>
            </a:r>
            <a:r>
              <a:rPr lang="en-US" sz="2800" dirty="0" err="1" smtClean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m</a:t>
            </a:r>
            <a:r>
              <a:rPr lang="en-US" sz="2800" baseline="-25000" dirty="0" err="1" smtClean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H</a:t>
            </a:r>
            <a:r>
              <a:rPr lang="en-US" sz="2800" dirty="0" smtClean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 = 96</a:t>
            </a:r>
            <a:r>
              <a:rPr lang="en-US" sz="2800" baseline="30000" dirty="0" smtClean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+30</a:t>
            </a:r>
            <a:r>
              <a:rPr lang="en-US" sz="2800" baseline="-25000" dirty="0" smtClean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–24</a:t>
            </a:r>
            <a:r>
              <a:rPr lang="en-US" sz="2800" dirty="0" smtClean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GeV</a:t>
            </a:r>
            <a:endParaRPr lang="en-US" sz="2800" dirty="0" smtClean="0">
              <a:solidFill>
                <a:srgbClr val="FF0000"/>
              </a:solidFill>
              <a:latin typeface="Times New Roman" charset="0"/>
              <a:cs typeface="Times New Roman" charset="0"/>
            </a:endParaRPr>
          </a:p>
          <a:p>
            <a:pPr eaLnBrk="1" hangingPunct="1">
              <a:defRPr/>
            </a:pPr>
            <a:r>
              <a:rPr lang="en-US" sz="2800" dirty="0" smtClean="0">
                <a:latin typeface="Times New Roman" charset="0"/>
                <a:cs typeface="Times New Roman" charset="0"/>
              </a:rPr>
              <a:t>Combined upper limit: </a:t>
            </a:r>
          </a:p>
          <a:p>
            <a:pPr eaLnBrk="1" hangingPunct="1">
              <a:buFontTx/>
              <a:buNone/>
              <a:defRPr/>
            </a:pPr>
            <a:r>
              <a:rPr lang="en-US" sz="2800" dirty="0" smtClean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		</a:t>
            </a:r>
            <a:r>
              <a:rPr lang="en-US" sz="2800" dirty="0" err="1" smtClean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m</a:t>
            </a:r>
            <a:r>
              <a:rPr lang="en-US" sz="2800" baseline="-25000" dirty="0" err="1" smtClean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H</a:t>
            </a:r>
            <a:r>
              <a:rPr lang="en-US" sz="2800" dirty="0" smtClean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 &lt; 161 </a:t>
            </a:r>
            <a:r>
              <a:rPr lang="en-US" sz="2800" dirty="0" err="1" smtClean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GeV</a:t>
            </a:r>
            <a:r>
              <a:rPr lang="en-US" sz="2800" dirty="0" smtClean="0">
                <a:latin typeface="Times New Roman" charset="0"/>
                <a:cs typeface="Times New Roman" charset="0"/>
              </a:rPr>
              <a:t>, or </a:t>
            </a:r>
            <a:r>
              <a:rPr lang="en-US" sz="2800" dirty="0" smtClean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190 </a:t>
            </a:r>
            <a:r>
              <a:rPr lang="en-US" sz="2800" dirty="0" err="1" smtClean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GeV</a:t>
            </a:r>
            <a:r>
              <a:rPr lang="en-US" sz="2800" dirty="0" smtClean="0">
                <a:latin typeface="Times New Roman" charset="0"/>
                <a:cs typeface="Times New Roman" charset="0"/>
              </a:rPr>
              <a:t> including direct limit</a:t>
            </a:r>
          </a:p>
          <a:p>
            <a:pPr eaLnBrk="1" hangingPunct="1">
              <a:defRPr/>
            </a:pPr>
            <a:r>
              <a:rPr lang="en-US" sz="2800" dirty="0" smtClean="0">
                <a:latin typeface="Times New Roman" charset="0"/>
                <a:cs typeface="Times New Roman" charset="0"/>
              </a:rPr>
              <a:t>Exclusion from high-energy search at </a:t>
            </a:r>
            <a:r>
              <a:rPr lang="en-US" sz="2800" dirty="0" err="1" smtClean="0">
                <a:latin typeface="Times New Roman" charset="0"/>
                <a:cs typeface="Times New Roman" charset="0"/>
              </a:rPr>
              <a:t>Tevatron</a:t>
            </a:r>
            <a:r>
              <a:rPr lang="en-US" sz="2800" dirty="0" smtClean="0">
                <a:latin typeface="Times New Roman" charset="0"/>
                <a:cs typeface="Times New Roman" charset="0"/>
              </a:rPr>
              <a:t>:</a:t>
            </a:r>
          </a:p>
          <a:p>
            <a:pPr eaLnBrk="1" hangingPunct="1">
              <a:buFontTx/>
              <a:buNone/>
              <a:defRPr/>
            </a:pPr>
            <a:r>
              <a:rPr lang="en-US" sz="2800" dirty="0" smtClean="0">
                <a:latin typeface="Times New Roman" charset="0"/>
                <a:cs typeface="Times New Roman" charset="0"/>
              </a:rPr>
              <a:t>			</a:t>
            </a:r>
            <a:r>
              <a:rPr lang="en-US" sz="2800" dirty="0" err="1" smtClean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m</a:t>
            </a:r>
            <a:r>
              <a:rPr lang="en-US" sz="2800" baseline="-25000" dirty="0" err="1" smtClean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H</a:t>
            </a:r>
            <a:r>
              <a:rPr lang="en-US" sz="2800" dirty="0" smtClean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 &lt; 158 </a:t>
            </a:r>
            <a:r>
              <a:rPr lang="en-US" sz="2800" dirty="0" err="1" smtClean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GeV</a:t>
            </a:r>
            <a:r>
              <a:rPr lang="en-US" sz="2800" dirty="0" smtClean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2800" dirty="0" smtClean="0">
                <a:latin typeface="Times New Roman" charset="0"/>
                <a:cs typeface="Times New Roman" charset="0"/>
              </a:rPr>
              <a:t>or</a:t>
            </a:r>
            <a:r>
              <a:rPr lang="en-US" sz="2800" dirty="0" smtClean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 &gt; 173 </a:t>
            </a:r>
            <a:r>
              <a:rPr lang="en-US" sz="2800" dirty="0" err="1" smtClean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GeV</a:t>
            </a:r>
            <a:endParaRPr lang="en-US" sz="2800" dirty="0" smtClean="0">
              <a:latin typeface="Times New Roman" charset="0"/>
              <a:cs typeface="Times New Roman" charset="0"/>
            </a:endParaRPr>
          </a:p>
        </p:txBody>
      </p:sp>
      <p:pic>
        <p:nvPicPr>
          <p:cNvPr id="2" name="Picture 1" descr="Latest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1484313"/>
            <a:ext cx="3455987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68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5568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55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55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55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6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4556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6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4556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6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556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6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556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6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4556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6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4556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6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4556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5683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60350"/>
            <a:ext cx="8229600" cy="868363"/>
          </a:xfrm>
          <a:solidFill>
            <a:schemeClr val="accent1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Latest Higgs Searches @ Tevatron</a:t>
            </a:r>
          </a:p>
        </p:txBody>
      </p:sp>
      <p:pic>
        <p:nvPicPr>
          <p:cNvPr id="32770" name="Picture 1" descr="TeV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196975"/>
            <a:ext cx="7226300" cy="474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 Box 5"/>
          <p:cNvSpPr txBox="1">
            <a:spLocks noChangeArrowheads="1"/>
          </p:cNvSpPr>
          <p:nvPr/>
        </p:nvSpPr>
        <p:spPr bwMode="auto">
          <a:xfrm>
            <a:off x="1878013" y="6021388"/>
            <a:ext cx="5214937" cy="52387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2800">
                <a:solidFill>
                  <a:srgbClr val="FFFF00"/>
                </a:solidFill>
                <a:latin typeface="Times New Roman" charset="0"/>
                <a:cs typeface="Times New Roman" charset="0"/>
              </a:rPr>
              <a:t>Exclude (100,109); (156,177) GeV</a:t>
            </a:r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1763688" y="3501008"/>
            <a:ext cx="576064" cy="1152128"/>
          </a:xfrm>
          <a:prstGeom prst="ellipse">
            <a:avLst/>
          </a:prstGeom>
          <a:solidFill>
            <a:srgbClr val="FF0000">
              <a:alpha val="25000"/>
            </a:srgbClr>
          </a:solidFill>
          <a:ln w="38100">
            <a:solidFill>
              <a:srgbClr val="FF0000"/>
            </a:solidFill>
            <a:round/>
            <a:headEnd/>
            <a:tailEnd/>
          </a:ln>
          <a:extLst/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5148064" y="3501008"/>
            <a:ext cx="1296789" cy="1152128"/>
          </a:xfrm>
          <a:prstGeom prst="ellipse">
            <a:avLst/>
          </a:prstGeom>
          <a:solidFill>
            <a:srgbClr val="FF0000">
              <a:alpha val="25000"/>
            </a:srgbClr>
          </a:solidFill>
          <a:ln w="38100">
            <a:solidFill>
              <a:srgbClr val="FF0000"/>
            </a:solidFill>
            <a:round/>
            <a:headEnd/>
            <a:tailEnd/>
          </a:ln>
          <a:extLst/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7" name="AutoShape 8"/>
          <p:cNvSpPr>
            <a:spLocks noChangeArrowheads="1"/>
          </p:cNvSpPr>
          <p:nvPr/>
        </p:nvSpPr>
        <p:spPr bwMode="auto">
          <a:xfrm rot="16200000">
            <a:off x="7324600" y="3417664"/>
            <a:ext cx="283072" cy="1323775"/>
          </a:xfrm>
          <a:prstGeom prst="upArrow">
            <a:avLst>
              <a:gd name="adj1" fmla="val 50000"/>
              <a:gd name="adj2" fmla="val 159150"/>
            </a:avLst>
          </a:prstGeom>
          <a:solidFill>
            <a:srgbClr val="13007C"/>
          </a:solidFill>
          <a:ln>
            <a:noFill/>
          </a:ln>
          <a:extLst/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7370918" y="3717032"/>
            <a:ext cx="1665578" cy="701731"/>
          </a:xfrm>
          <a:prstGeom prst="rect">
            <a:avLst/>
          </a:prstGeom>
          <a:solidFill>
            <a:srgbClr val="13007C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sz="1800" dirty="0" smtClean="0">
                <a:solidFill>
                  <a:srgbClr val="FFFF00"/>
                </a:solidFill>
                <a:latin typeface="Times New Roman" charset="0"/>
                <a:cs typeface="Times New Roman" charset="0"/>
              </a:rPr>
              <a:t>Standard Model</a:t>
            </a:r>
          </a:p>
          <a:p>
            <a:pPr algn="ctr" eaLnBrk="1" hangingPunct="1">
              <a:spcBef>
                <a:spcPct val="20000"/>
              </a:spcBef>
            </a:pPr>
            <a:r>
              <a:rPr lang="en-US" sz="1800" dirty="0" smtClean="0">
                <a:solidFill>
                  <a:srgbClr val="FFFF00"/>
                </a:solidFill>
                <a:latin typeface="Times New Roman" charset="0"/>
                <a:cs typeface="Times New Roman" charset="0"/>
              </a:rPr>
              <a:t>prediction</a:t>
            </a:r>
            <a:endParaRPr lang="en-US" sz="1800" dirty="0">
              <a:solidFill>
                <a:srgbClr val="FFFF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9" name="AutoShape 8"/>
          <p:cNvSpPr>
            <a:spLocks noChangeArrowheads="1"/>
          </p:cNvSpPr>
          <p:nvPr/>
        </p:nvSpPr>
        <p:spPr bwMode="auto">
          <a:xfrm rot="14520000">
            <a:off x="7812052" y="2482739"/>
            <a:ext cx="283072" cy="1323775"/>
          </a:xfrm>
          <a:prstGeom prst="upArrow">
            <a:avLst>
              <a:gd name="adj1" fmla="val 50000"/>
              <a:gd name="adj2" fmla="val 159150"/>
            </a:avLst>
          </a:prstGeom>
          <a:solidFill>
            <a:srgbClr val="FF0000"/>
          </a:solidFill>
          <a:ln>
            <a:noFill/>
          </a:ln>
          <a:extLst/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7608401" y="2439237"/>
            <a:ext cx="1428095" cy="701731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sz="1800" dirty="0" smtClean="0">
                <a:solidFill>
                  <a:srgbClr val="FFFF00"/>
                </a:solidFill>
                <a:latin typeface="Times New Roman" charset="0"/>
                <a:cs typeface="Times New Roman" charset="0"/>
              </a:rPr>
              <a:t>Experimental</a:t>
            </a:r>
          </a:p>
          <a:p>
            <a:pPr algn="ctr" eaLnBrk="1" hangingPunct="1">
              <a:spcBef>
                <a:spcPct val="20000"/>
              </a:spcBef>
            </a:pPr>
            <a:r>
              <a:rPr lang="en-US" sz="1800" dirty="0">
                <a:solidFill>
                  <a:srgbClr val="FFFF00"/>
                </a:solidFill>
                <a:latin typeface="Times New Roman" charset="0"/>
                <a:cs typeface="Times New Roman" charset="0"/>
              </a:rPr>
              <a:t>u</a:t>
            </a:r>
            <a:r>
              <a:rPr lang="en-US" sz="1800" dirty="0" smtClean="0">
                <a:solidFill>
                  <a:srgbClr val="FFFF00"/>
                </a:solidFill>
                <a:latin typeface="Times New Roman" charset="0"/>
                <a:cs typeface="Times New Roman" charset="0"/>
              </a:rPr>
              <a:t>pper limit</a:t>
            </a:r>
            <a:endParaRPr lang="en-US" sz="1800" dirty="0">
              <a:solidFill>
                <a:srgbClr val="FFFF00"/>
              </a:solidFill>
              <a:latin typeface="Times New Roman" charset="0"/>
              <a:cs typeface="Times New Roman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 animBg="1"/>
      <p:bldP spid="5" grpId="0" animBg="1"/>
      <p:bldP spid="6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7" descr="Gfitt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13" y="1412875"/>
            <a:ext cx="7493000" cy="49688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977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71438" y="41275"/>
            <a:ext cx="8964612" cy="1371600"/>
          </a:xfrm>
          <a:solidFill>
            <a:schemeClr val="accent1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sz="4000" dirty="0" smtClean="0">
                <a:solidFill>
                  <a:schemeClr val="tx1"/>
                </a:solidFill>
                <a:latin typeface="Times New Roman" charset="0"/>
                <a:cs typeface="+mj-cs"/>
              </a:rPr>
              <a:t>Combining the Information from Previous Direct Searches and Indirect Data</a:t>
            </a:r>
          </a:p>
        </p:txBody>
      </p:sp>
      <p:sp>
        <p:nvSpPr>
          <p:cNvPr id="459780" name="Text Box 4"/>
          <p:cNvSpPr txBox="1">
            <a:spLocks noChangeArrowheads="1"/>
          </p:cNvSpPr>
          <p:nvPr/>
        </p:nvSpPr>
        <p:spPr bwMode="auto">
          <a:xfrm>
            <a:off x="2879725" y="6084888"/>
            <a:ext cx="3463925" cy="5842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3200" dirty="0" err="1">
                <a:solidFill>
                  <a:srgbClr val="FFFF00"/>
                </a:solidFill>
                <a:latin typeface="Times New Roman" charset="0"/>
                <a:cs typeface="Times New Roman" charset="0"/>
              </a:rPr>
              <a:t>m</a:t>
            </a:r>
            <a:r>
              <a:rPr lang="en-US" sz="3200" baseline="-25000" dirty="0" err="1">
                <a:solidFill>
                  <a:srgbClr val="FFFF00"/>
                </a:solidFill>
                <a:latin typeface="Times New Roman" charset="0"/>
                <a:cs typeface="Times New Roman" charset="0"/>
              </a:rPr>
              <a:t>H</a:t>
            </a:r>
            <a:r>
              <a:rPr lang="en-US" sz="3200" dirty="0">
                <a:solidFill>
                  <a:srgbClr val="FFFF00"/>
                </a:solidFill>
                <a:latin typeface="Times New Roman" charset="0"/>
                <a:cs typeface="Times New Roman" charset="0"/>
              </a:rPr>
              <a:t> = 125 ± 10 </a:t>
            </a:r>
            <a:r>
              <a:rPr lang="en-US" sz="3200" dirty="0" err="1">
                <a:solidFill>
                  <a:srgbClr val="FFFF00"/>
                </a:solidFill>
                <a:latin typeface="Times New Roman" charset="0"/>
                <a:cs typeface="Times New Roman" charset="0"/>
              </a:rPr>
              <a:t>GeV</a:t>
            </a:r>
            <a:endParaRPr lang="en-US" sz="3200" dirty="0">
              <a:solidFill>
                <a:srgbClr val="FFFF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7380288" y="6381750"/>
            <a:ext cx="1646237" cy="307975"/>
          </a:xfrm>
          <a:prstGeom prst="rect">
            <a:avLst/>
          </a:prstGeom>
          <a:solidFill>
            <a:srgbClr val="FF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 err="1">
                <a:solidFill>
                  <a:srgbClr val="FFFF00"/>
                </a:solidFill>
                <a:cs typeface="+mn-cs"/>
              </a:rPr>
              <a:t>Gfitter</a:t>
            </a:r>
            <a:r>
              <a:rPr lang="en-US" sz="1400" dirty="0">
                <a:solidFill>
                  <a:srgbClr val="FFFF00"/>
                </a:solidFill>
                <a:cs typeface="+mn-cs"/>
              </a:rPr>
              <a:t> collaboration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9780" grpId="0" animBg="1"/>
    </p:bldLst>
  </p:timing>
</p:sld>
</file>

<file path=ppt/theme/theme1.xml><?xml version="1.0" encoding="utf-8"?>
<a:theme xmlns:a="http://schemas.openxmlformats.org/drawingml/2006/main" name="eonew">
  <a:themeElements>
    <a:clrScheme name="eonew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onew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00" b="0" i="0" u="none" strike="noStrike" cap="none" normalizeH="0" baseline="0">
            <a:ln>
              <a:noFill/>
            </a:ln>
            <a:solidFill>
              <a:srgbClr val="9900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00" b="0" i="0" u="none" strike="noStrike" cap="none" normalizeH="0" baseline="0">
            <a:ln>
              <a:noFill/>
            </a:ln>
            <a:solidFill>
              <a:srgbClr val="99000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eonew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onew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onew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onew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onew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onew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onew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HD:Desktop Folder:eonew.ppt</Template>
  <TotalTime>20633</TotalTime>
  <Words>1198</Words>
  <Application>Microsoft Macintosh PowerPoint</Application>
  <PresentationFormat>On-screen Show (4:3)</PresentationFormat>
  <Paragraphs>376</Paragraphs>
  <Slides>47</Slides>
  <Notes>32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9" baseType="lpstr">
      <vt:lpstr>eonew</vt:lpstr>
      <vt:lpstr>Slide</vt:lpstr>
      <vt:lpstr>Particle Physics &amp; Cosmology in Light of the LHC</vt:lpstr>
      <vt:lpstr>PowerPoint Presentation</vt:lpstr>
      <vt:lpstr>The ‘Standard Model’ of Particle Physics</vt:lpstr>
      <vt:lpstr>Open Questions beyond the Standard Model</vt:lpstr>
      <vt:lpstr>PowerPoint Presentation</vt:lpstr>
      <vt:lpstr>Mysterious Higgs Potential</vt:lpstr>
      <vt:lpstr>The State of the Higgs Earlier in 2011</vt:lpstr>
      <vt:lpstr>Latest Higgs Searches @ Tevatron</vt:lpstr>
      <vt:lpstr>Combining the Information from Previous Direct Searches and Indirect Data</vt:lpstr>
      <vt:lpstr>The Higgs Boson and Cosmology</vt:lpstr>
      <vt:lpstr>A Strange Recipe for a Universe</vt:lpstr>
      <vt:lpstr>Open Cosmological Questions</vt:lpstr>
      <vt:lpstr>The Very Early Universe</vt:lpstr>
      <vt:lpstr>PowerPoint Presentation</vt:lpstr>
      <vt:lpstr>The Large Hadron Collider (LHC)</vt:lpstr>
      <vt:lpstr>PowerPoint Presentation</vt:lpstr>
      <vt:lpstr>Simulated Production of a Higgs Boson</vt:lpstr>
      <vt:lpstr>Interesting Events</vt:lpstr>
      <vt:lpstr>PowerPoint Presentation</vt:lpstr>
      <vt:lpstr>Theoretical Constraints on Higgs Mass</vt:lpstr>
      <vt:lpstr>PowerPoint Presentation</vt:lpstr>
      <vt:lpstr>Supersymmetry?</vt:lpstr>
      <vt:lpstr>Lightest Supersymmetric Particle</vt:lpstr>
      <vt:lpstr>Possible Nature of LSP</vt:lpstr>
      <vt:lpstr>Supersymmetric Signature @ LHC</vt:lpstr>
      <vt:lpstr>Supersymmetry Searches in CMS</vt:lpstr>
      <vt:lpstr>Supersymmetry Searches in ATLAS</vt:lpstr>
      <vt:lpstr>XENON100 Experiment</vt:lpstr>
      <vt:lpstr>PowerPoint Presentation</vt:lpstr>
      <vt:lpstr>PowerPoint Presentation</vt:lpstr>
      <vt:lpstr>PowerPoint Presentation</vt:lpstr>
      <vt:lpstr>PowerPoint Presentation</vt:lpstr>
      <vt:lpstr>Has the Higgs Boson been Discovered?</vt:lpstr>
      <vt:lpstr>Has the Higgs Boson been Discovered?</vt:lpstr>
      <vt:lpstr>ATLAS Signals</vt:lpstr>
      <vt:lpstr>CMS Signals</vt:lpstr>
      <vt:lpstr>Has the Higgs Boson been Discovered?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to Create the Matter in the Universe?</vt:lpstr>
      <vt:lpstr>Observations of Matter-Antimatter Diffferences</vt:lpstr>
      <vt:lpstr>Hot and Dense Hadronic Matter</vt:lpstr>
      <vt:lpstr>An Almost Perfect Fluid</vt:lpstr>
      <vt:lpstr>Big Bang ↔ Little Bangs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PERSPECTIVES IN HIGH ENERGY PARTICLE PHYSICS Accademia Nazionale dei Lincei October 2, 2001</dc:title>
  <dc:creator>Tony Shave</dc:creator>
  <cp:lastModifiedBy>CERN User</cp:lastModifiedBy>
  <cp:revision>196</cp:revision>
  <dcterms:created xsi:type="dcterms:W3CDTF">2002-01-10T09:59:26Z</dcterms:created>
  <dcterms:modified xsi:type="dcterms:W3CDTF">2011-12-19T07:59:53Z</dcterms:modified>
</cp:coreProperties>
</file>