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2" r:id="rId10"/>
    <p:sldId id="265" r:id="rId11"/>
    <p:sldId id="274" r:id="rId12"/>
    <p:sldId id="275" r:id="rId13"/>
    <p:sldId id="266" r:id="rId14"/>
    <p:sldId id="267" r:id="rId15"/>
    <p:sldId id="268" r:id="rId16"/>
    <p:sldId id="269" r:id="rId17"/>
    <p:sldId id="270" r:id="rId18"/>
    <p:sldId id="273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027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DD149-87E1-44E4-90A5-635856E89AC0}" type="datetimeFigureOut">
              <a:rPr lang="en-IN" smtClean="0"/>
              <a:t>23-07-2025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21C92-C9B8-42B0-A8D0-17EEF3CF5C2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1076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65F9F-A474-450D-8AB5-9E76739D2354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32C8B-4630-4017-A210-73EAB1E06E37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17F93-07D9-47FC-8039-7022E65811E9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6D1FC-8EE4-49E8-B2A1-364BB0EA69C4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C6A77-D606-4FEE-9732-AC92B2F94DCA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E6820-CC0F-4A3A-AF19-5165517CF82F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6D318-F3D8-4C87-ADD6-E82A6A98696F}" type="datetime1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10201-1CF3-47B4-93D8-6562B1695753}" type="datetime1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D73209-7170-49FB-9B13-8855C6C19189}" type="datetime1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BFC3D-4248-44C9-9436-E4C2CD58216D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B16FB-16AD-4A1E-A289-5D00B63C2993}" type="datetime1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6850F-9959-4322-81B1-0858D58A0158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geekflare.com/cybersecurity/apache-web-server-hardening-security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1936" y="971096"/>
            <a:ext cx="7772400" cy="1470025"/>
          </a:xfrm>
        </p:spPr>
        <p:txBody>
          <a:bodyPr/>
          <a:lstStyle/>
          <a:p>
            <a:r>
              <a:rPr lang="en-US" dirty="0" smtClean="0"/>
              <a:t>Server</a:t>
            </a:r>
            <a:r>
              <a:rPr dirty="0" smtClean="0"/>
              <a:t> </a:t>
            </a:r>
            <a:r>
              <a:rPr dirty="0"/>
              <a:t>Security Guidelines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5515" y="2302328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for</a:t>
            </a:r>
          </a:p>
          <a:p>
            <a:r>
              <a:rPr dirty="0" smtClean="0"/>
              <a:t>HPC</a:t>
            </a:r>
            <a:r>
              <a:rPr dirty="0"/>
              <a:t>, Mail, DNS, Web, DB, and Web </a:t>
            </a:r>
            <a:r>
              <a:rPr dirty="0" smtClean="0"/>
              <a:t>Applications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2341951" y="4795548"/>
            <a:ext cx="4672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/>
              <a:t>Kausalya S, CCCF, TIFR Mumbai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 &amp; Firewall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Segment traffic using </a:t>
            </a:r>
            <a:r>
              <a:rPr dirty="0">
                <a:solidFill>
                  <a:srgbClr val="FF0000"/>
                </a:solidFill>
              </a:rPr>
              <a:t>VLANs or subnets</a:t>
            </a:r>
          </a:p>
          <a:p>
            <a:r>
              <a:rPr dirty="0"/>
              <a:t>Implement </a:t>
            </a:r>
            <a:r>
              <a:rPr dirty="0">
                <a:solidFill>
                  <a:srgbClr val="FF0000"/>
                </a:solidFill>
              </a:rPr>
              <a:t>host and network firewalls</a:t>
            </a:r>
          </a:p>
          <a:p>
            <a:r>
              <a:rPr dirty="0"/>
              <a:t>Use </a:t>
            </a:r>
            <a:r>
              <a:rPr dirty="0">
                <a:solidFill>
                  <a:srgbClr val="FF0000"/>
                </a:solidFill>
              </a:rPr>
              <a:t>reverse proxies and load balancers </a:t>
            </a:r>
            <a:r>
              <a:rPr dirty="0" smtClean="0"/>
              <a:t>securely</a:t>
            </a:r>
            <a:endParaRPr lang="en-US" dirty="0" smtClean="0"/>
          </a:p>
          <a:p>
            <a:r>
              <a:rPr lang="en-US" dirty="0" smtClean="0"/>
              <a:t>Isolate attack surfaces using </a:t>
            </a:r>
            <a:r>
              <a:rPr lang="en-US" dirty="0" smtClean="0">
                <a:solidFill>
                  <a:srgbClr val="FF0000"/>
                </a:solidFill>
              </a:rPr>
              <a:t>zones</a:t>
            </a:r>
            <a:r>
              <a:rPr lang="en-US" dirty="0" smtClean="0"/>
              <a:t>.</a:t>
            </a:r>
            <a:endParaRPr dirty="0"/>
          </a:p>
          <a:p>
            <a:r>
              <a:rPr dirty="0">
                <a:solidFill>
                  <a:srgbClr val="FF0000"/>
                </a:solidFill>
              </a:rPr>
              <a:t>Monitor and control traffic </a:t>
            </a:r>
            <a:r>
              <a:rPr dirty="0"/>
              <a:t>in data centers</a:t>
            </a:r>
          </a:p>
          <a:p>
            <a:r>
              <a:rPr dirty="0"/>
              <a:t>Log and </a:t>
            </a:r>
            <a:r>
              <a:rPr dirty="0">
                <a:solidFill>
                  <a:srgbClr val="FF0000"/>
                </a:solidFill>
              </a:rPr>
              <a:t>analyze network traffic patterns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C662C-24E9-4A43-9891-F09C0CD8760B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9556D-E211-4677-834D-4FF2B15FE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Common Network Security Threats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32BA09-3869-481D-98B3-3D23981BF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662" y="1677972"/>
            <a:ext cx="7289866" cy="4110086"/>
          </a:xfrm>
        </p:spPr>
        <p:txBody>
          <a:bodyPr>
            <a:normAutofit/>
          </a:bodyPr>
          <a:lstStyle/>
          <a:p>
            <a:r>
              <a:rPr lang="en-US" sz="2800" dirty="0"/>
              <a:t>Malware (viruses, worms, ransomware)</a:t>
            </a:r>
          </a:p>
          <a:p>
            <a:r>
              <a:rPr lang="en-US" sz="2800" dirty="0"/>
              <a:t>Phishing and social engineering</a:t>
            </a:r>
          </a:p>
          <a:p>
            <a:r>
              <a:rPr lang="en-US" sz="2800" dirty="0"/>
              <a:t>Denial-of-Service (DoS) attacks</a:t>
            </a:r>
          </a:p>
          <a:p>
            <a:r>
              <a:rPr lang="en-US" sz="2800" dirty="0"/>
              <a:t>Man-in-the-middle attacks</a:t>
            </a:r>
          </a:p>
          <a:p>
            <a:r>
              <a:rPr lang="en-US" sz="2800" dirty="0"/>
              <a:t>Insider threats</a:t>
            </a:r>
          </a:p>
          <a:p>
            <a:r>
              <a:rPr lang="en-US" sz="2800" dirty="0"/>
              <a:t>Exploits of software vulnerabilities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B47FD-806D-470E-B367-A38747A8ADA2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465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F353B-0844-4A2D-A8FB-9AA59F5FF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 for Network Security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AA023-7493-4498-A1B9-1747475658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Use strong, unique passwords and change </a:t>
            </a:r>
            <a:r>
              <a:rPr lang="en-US" dirty="0" smtClean="0"/>
              <a:t>regularly</a:t>
            </a:r>
            <a:endParaRPr lang="en-US" dirty="0"/>
          </a:p>
          <a:p>
            <a:r>
              <a:rPr lang="en-US" dirty="0"/>
              <a:t>Regularly update </a:t>
            </a:r>
            <a:r>
              <a:rPr lang="en-US" dirty="0" smtClean="0"/>
              <a:t>&amp; upgrade &amp; document changes</a:t>
            </a:r>
          </a:p>
          <a:p>
            <a:r>
              <a:rPr lang="en-US" dirty="0" smtClean="0"/>
              <a:t>Patch </a:t>
            </a:r>
            <a:r>
              <a:rPr lang="en-US" dirty="0"/>
              <a:t>all software </a:t>
            </a:r>
            <a:r>
              <a:rPr lang="en-US" dirty="0" smtClean="0"/>
              <a:t>for flagged vulnerabilities</a:t>
            </a:r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rain </a:t>
            </a:r>
            <a:r>
              <a:rPr lang="en-US" dirty="0"/>
              <a:t>users to recognize phishing and social engineering</a:t>
            </a:r>
          </a:p>
          <a:p>
            <a:r>
              <a:rPr lang="en-US" dirty="0"/>
              <a:t>Limit user privileges to the minimum necessary</a:t>
            </a:r>
          </a:p>
          <a:p>
            <a:r>
              <a:rPr lang="en-US" dirty="0"/>
              <a:t>Deploy multi-factor authentication</a:t>
            </a:r>
          </a:p>
          <a:p>
            <a:r>
              <a:rPr lang="en-US" dirty="0"/>
              <a:t>Monitor network traffic and maintain logs</a:t>
            </a:r>
          </a:p>
          <a:p>
            <a:r>
              <a:rPr lang="en-US" dirty="0"/>
              <a:t>Schedule regular vulnerability assessments and penetration</a:t>
            </a:r>
            <a:r>
              <a:rPr lang="en-US" i="1" dirty="0"/>
              <a:t> </a:t>
            </a:r>
            <a:r>
              <a:rPr lang="en-US" dirty="0" smtClean="0"/>
              <a:t>testing</a:t>
            </a:r>
          </a:p>
          <a:p>
            <a:r>
              <a:rPr lang="en-US" dirty="0" smtClean="0"/>
              <a:t>Audit firewall regularly</a:t>
            </a:r>
          </a:p>
          <a:p>
            <a:r>
              <a:rPr lang="en-US" dirty="0" smtClean="0"/>
              <a:t>Document and file incident reports - online / offline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F0CDE-335E-4C48-B7F9-2A61DC1DED56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57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Logging, Monitoring &amp; </a:t>
            </a:r>
            <a:r>
              <a:rPr dirty="0" smtClean="0"/>
              <a:t>SIEM </a:t>
            </a:r>
            <a:r>
              <a:rPr dirty="0"/>
              <a:t>Integration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Centralize logs </a:t>
            </a:r>
            <a:r>
              <a:rPr dirty="0"/>
              <a:t>using syslog/</a:t>
            </a:r>
            <a:r>
              <a:rPr dirty="0" err="1"/>
              <a:t>rsyslog</a:t>
            </a:r>
            <a:r>
              <a:rPr dirty="0"/>
              <a:t>/ELK stack</a:t>
            </a:r>
          </a:p>
          <a:p>
            <a:r>
              <a:rPr dirty="0"/>
              <a:t>Use </a:t>
            </a:r>
            <a:r>
              <a:rPr dirty="0">
                <a:solidFill>
                  <a:srgbClr val="FF0000"/>
                </a:solidFill>
              </a:rPr>
              <a:t>file integrity monitoring </a:t>
            </a:r>
            <a:r>
              <a:rPr dirty="0"/>
              <a:t>tools (AIDE, Tripwire)</a:t>
            </a:r>
          </a:p>
          <a:p>
            <a:r>
              <a:rPr dirty="0"/>
              <a:t>Integrate with </a:t>
            </a:r>
            <a:r>
              <a:rPr dirty="0" smtClean="0"/>
              <a:t>a</a:t>
            </a:r>
            <a:r>
              <a:rPr lang="en-US" dirty="0" smtClean="0"/>
              <a:t>n</a:t>
            </a:r>
            <a:r>
              <a:rPr dirty="0" smtClean="0"/>
              <a:t> </a:t>
            </a:r>
            <a:r>
              <a:rPr dirty="0" smtClean="0">
                <a:solidFill>
                  <a:srgbClr val="FF0000"/>
                </a:solidFill>
              </a:rPr>
              <a:t>SIEM</a:t>
            </a:r>
            <a:r>
              <a:rPr lang="en-US" dirty="0" smtClean="0">
                <a:solidFill>
                  <a:srgbClr val="FF0000"/>
                </a:solidFill>
              </a:rPr>
              <a:t> (</a:t>
            </a:r>
            <a:r>
              <a:rPr lang="en-US" dirty="0">
                <a:solidFill>
                  <a:srgbClr val="FF0000"/>
                </a:solidFill>
              </a:rPr>
              <a:t>Security Information and Event </a:t>
            </a:r>
            <a:r>
              <a:rPr lang="en-US" dirty="0" smtClean="0">
                <a:solidFill>
                  <a:srgbClr val="FF0000"/>
                </a:solidFill>
              </a:rPr>
              <a:t>Management)</a:t>
            </a:r>
            <a:r>
              <a:rPr dirty="0" smtClean="0">
                <a:solidFill>
                  <a:srgbClr val="FF0000"/>
                </a:solidFill>
              </a:rPr>
              <a:t> </a:t>
            </a:r>
            <a:r>
              <a:rPr dirty="0"/>
              <a:t>for correlation and alerting</a:t>
            </a:r>
            <a:r>
              <a:rPr lang="en-US" dirty="0"/>
              <a:t> (Wazuh)</a:t>
            </a:r>
            <a:endParaRPr dirty="0"/>
          </a:p>
          <a:p>
            <a:r>
              <a:rPr dirty="0"/>
              <a:t>Monitor </a:t>
            </a:r>
            <a:r>
              <a:rPr dirty="0">
                <a:solidFill>
                  <a:srgbClr val="FF0000"/>
                </a:solidFill>
              </a:rPr>
              <a:t>admin and authentication logs </a:t>
            </a:r>
            <a:r>
              <a:rPr dirty="0"/>
              <a:t>closely</a:t>
            </a:r>
          </a:p>
          <a:p>
            <a:r>
              <a:rPr dirty="0"/>
              <a:t>Define </a:t>
            </a:r>
            <a:r>
              <a:rPr dirty="0">
                <a:solidFill>
                  <a:srgbClr val="FF0000"/>
                </a:solidFill>
              </a:rPr>
              <a:t>incident response workflows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DCC2E-22BF-4E88-8B22-26E866C9E45D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Backup, DR &amp; Business Continuity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Segregate critical and non critical services.</a:t>
            </a:r>
          </a:p>
          <a:p>
            <a:r>
              <a:rPr lang="en-US" dirty="0" smtClean="0"/>
              <a:t>Critical services to have redundancy and backup</a:t>
            </a:r>
          </a:p>
          <a:p>
            <a:r>
              <a:rPr dirty="0" smtClean="0"/>
              <a:t>Implement </a:t>
            </a:r>
            <a:r>
              <a:rPr lang="en-US" dirty="0">
                <a:solidFill>
                  <a:srgbClr val="FF0000"/>
                </a:solidFill>
              </a:rPr>
              <a:t>pull strategy </a:t>
            </a:r>
            <a:r>
              <a:rPr lang="en-US" dirty="0"/>
              <a:t>for backup</a:t>
            </a:r>
          </a:p>
          <a:p>
            <a:r>
              <a:rPr lang="en-US" dirty="0">
                <a:solidFill>
                  <a:srgbClr val="FF0000"/>
                </a:solidFill>
              </a:rPr>
              <a:t>Onsite and offsite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/>
              <a:t>backup </a:t>
            </a:r>
            <a:r>
              <a:rPr dirty="0" smtClean="0"/>
              <a:t>strategy</a:t>
            </a:r>
            <a:endParaRPr dirty="0"/>
          </a:p>
          <a:p>
            <a:r>
              <a:rPr dirty="0">
                <a:solidFill>
                  <a:srgbClr val="FF0000"/>
                </a:solidFill>
              </a:rPr>
              <a:t>Encrypt</a:t>
            </a:r>
            <a:r>
              <a:rPr dirty="0"/>
              <a:t> backup data </a:t>
            </a:r>
            <a:r>
              <a:rPr dirty="0">
                <a:solidFill>
                  <a:srgbClr val="FF0000"/>
                </a:solidFill>
              </a:rPr>
              <a:t>in transit and at rest</a:t>
            </a:r>
          </a:p>
          <a:p>
            <a:r>
              <a:rPr dirty="0">
                <a:solidFill>
                  <a:srgbClr val="FF0000"/>
                </a:solidFill>
              </a:rPr>
              <a:t>Test recovery </a:t>
            </a:r>
            <a:r>
              <a:rPr dirty="0"/>
              <a:t>regularly via mock drills</a:t>
            </a:r>
          </a:p>
          <a:p>
            <a:r>
              <a:rPr dirty="0"/>
              <a:t>Automate and document </a:t>
            </a:r>
            <a:r>
              <a:rPr dirty="0">
                <a:solidFill>
                  <a:srgbClr val="FF0000"/>
                </a:solidFill>
              </a:rPr>
              <a:t>backup routines</a:t>
            </a:r>
          </a:p>
          <a:p>
            <a:r>
              <a:rPr dirty="0">
                <a:solidFill>
                  <a:srgbClr val="FF0000"/>
                </a:solidFill>
              </a:rPr>
              <a:t>Separate</a:t>
            </a:r>
            <a:r>
              <a:rPr dirty="0"/>
              <a:t> backup infrastructure from production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8FD07-C480-478D-93FC-246C36F03B5A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Access Control &amp; Identity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Use </a:t>
            </a:r>
            <a:r>
              <a:rPr lang="en-IN" dirty="0"/>
              <a:t>Single Sign On (SSO)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/>
              <a:t>for centralized identity management</a:t>
            </a:r>
            <a:endParaRPr dirty="0">
              <a:solidFill>
                <a:srgbClr val="FF0000"/>
              </a:solidFill>
            </a:endParaRPr>
          </a:p>
          <a:p>
            <a:r>
              <a:rPr dirty="0"/>
              <a:t>Enforce </a:t>
            </a:r>
            <a:r>
              <a:rPr lang="en-IN" dirty="0"/>
              <a:t>multi-factor authentication </a:t>
            </a:r>
            <a:r>
              <a:rPr dirty="0">
                <a:solidFill>
                  <a:srgbClr val="FF0000"/>
                </a:solidFill>
              </a:rPr>
              <a:t>MFA</a:t>
            </a:r>
            <a:r>
              <a:rPr dirty="0"/>
              <a:t> for administrative access</a:t>
            </a:r>
          </a:p>
          <a:p>
            <a:r>
              <a:rPr dirty="0"/>
              <a:t>Use role-based access control (</a:t>
            </a:r>
            <a:r>
              <a:rPr dirty="0">
                <a:solidFill>
                  <a:srgbClr val="FF0000"/>
                </a:solidFill>
              </a:rPr>
              <a:t>RBAC</a:t>
            </a:r>
            <a:r>
              <a:rPr dirty="0"/>
              <a:t>)</a:t>
            </a:r>
          </a:p>
          <a:p>
            <a:r>
              <a:rPr dirty="0"/>
              <a:t>Regularly review user roles and permissions</a:t>
            </a:r>
          </a:p>
          <a:p>
            <a:r>
              <a:rPr dirty="0"/>
              <a:t>Log all access events and privilege escalations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8C95-D9D5-459C-8FB5-FB9D9E9FAA30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Patch Management &amp; Vulnerability Scanning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Automate</a:t>
            </a:r>
            <a:r>
              <a:rPr lang="en-US" dirty="0" smtClean="0"/>
              <a:t>d security updates enabled for</a:t>
            </a:r>
            <a:r>
              <a:rPr dirty="0" smtClean="0"/>
              <a:t> OS</a:t>
            </a:r>
            <a:endParaRPr lang="en-US" dirty="0" smtClean="0"/>
          </a:p>
          <a:p>
            <a:r>
              <a:rPr lang="en-US" dirty="0" smtClean="0"/>
              <a:t>A</a:t>
            </a:r>
            <a:r>
              <a:rPr dirty="0" smtClean="0"/>
              <a:t>pplication </a:t>
            </a:r>
            <a:r>
              <a:rPr lang="en-US" dirty="0" smtClean="0"/>
              <a:t>stack </a:t>
            </a:r>
            <a:r>
              <a:rPr dirty="0" smtClean="0"/>
              <a:t>updates whe</a:t>
            </a:r>
            <a:r>
              <a:rPr lang="en-US" dirty="0" smtClean="0"/>
              <a:t>re</a:t>
            </a:r>
            <a:r>
              <a:rPr dirty="0" smtClean="0"/>
              <a:t> </a:t>
            </a:r>
            <a:r>
              <a:rPr lang="en-US" dirty="0" smtClean="0"/>
              <a:t>required</a:t>
            </a:r>
            <a:endParaRPr dirty="0"/>
          </a:p>
          <a:p>
            <a:r>
              <a:rPr dirty="0"/>
              <a:t>Use vulnerability scanners like OpenVAS, Nessus, Lynis</a:t>
            </a:r>
          </a:p>
          <a:p>
            <a:r>
              <a:rPr dirty="0"/>
              <a:t>Track and prioritize CVEs based on </a:t>
            </a:r>
            <a:r>
              <a:rPr dirty="0" smtClean="0"/>
              <a:t>risk</a:t>
            </a:r>
            <a:r>
              <a:rPr lang="en-US" dirty="0" smtClean="0"/>
              <a:t> category</a:t>
            </a:r>
            <a:endParaRPr dirty="0"/>
          </a:p>
          <a:p>
            <a:r>
              <a:rPr dirty="0"/>
              <a:t>Maintain update logs and audit trails</a:t>
            </a:r>
          </a:p>
          <a:p>
            <a:r>
              <a:rPr dirty="0"/>
              <a:t>Monitor software lifecycle and EOL notices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C65EA-7BDC-4C53-B633-24C98E0D219B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Wrap-Up: Defense in Depth &amp;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dirty="0"/>
              <a:t>Use layered security: network, OS, app, and data layers</a:t>
            </a:r>
          </a:p>
          <a:p>
            <a:r>
              <a:rPr dirty="0"/>
              <a:t>Ensure alignment with </a:t>
            </a:r>
            <a:r>
              <a:rPr lang="en-US" dirty="0" smtClean="0"/>
              <a:t>NCIIPC, </a:t>
            </a:r>
            <a:r>
              <a:rPr dirty="0" smtClean="0"/>
              <a:t>CIS</a:t>
            </a:r>
            <a:r>
              <a:rPr lang="en-US" dirty="0" smtClean="0"/>
              <a:t>AG</a:t>
            </a:r>
            <a:r>
              <a:rPr dirty="0" smtClean="0"/>
              <a:t>,</a:t>
            </a:r>
            <a:r>
              <a:rPr lang="en-US" dirty="0" smtClean="0"/>
              <a:t> CERT-In guidelines</a:t>
            </a:r>
            <a:endParaRPr dirty="0"/>
          </a:p>
          <a:p>
            <a:r>
              <a:rPr dirty="0"/>
              <a:t>Conduct periodic risk assessments and pen tests</a:t>
            </a:r>
          </a:p>
          <a:p>
            <a:r>
              <a:rPr dirty="0"/>
              <a:t>Document security policies and user training programs</a:t>
            </a:r>
          </a:p>
          <a:p>
            <a:r>
              <a:rPr dirty="0"/>
              <a:t>Continuously evaluate and improve security </a:t>
            </a:r>
            <a:r>
              <a:rPr dirty="0" smtClean="0"/>
              <a:t>posture</a:t>
            </a:r>
            <a:endParaRPr lang="en-US" dirty="0" smtClean="0"/>
          </a:p>
          <a:p>
            <a:r>
              <a:rPr lang="en-US" dirty="0" smtClean="0"/>
              <a:t>Create security alertness and awareness in users.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CISAG Security guidelines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TIFR Server security Guidelines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Web application development guidelines</a:t>
            </a:r>
          </a:p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4D39-37E9-4051-9017-13E109DBD325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BB223-88A2-5F82-9A94-F9332984E1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5058" y="2968283"/>
            <a:ext cx="2053883" cy="14349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Thank You</a:t>
            </a:r>
          </a:p>
          <a:p>
            <a:pPr marL="0" indent="0" algn="ctr">
              <a:buNone/>
            </a:pPr>
            <a:r>
              <a:rPr lang="en-US" dirty="0"/>
              <a:t>Q &amp; A</a:t>
            </a:r>
            <a:endParaRPr lang="en-IN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77D1-EAE9-4C4F-9FB1-AB2DA656AA30}" type="datetime1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95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1543E-F329-2BE1-FCE8-B008FE325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346" y="250989"/>
            <a:ext cx="8229600" cy="666946"/>
          </a:xfrm>
        </p:spPr>
        <p:txBody>
          <a:bodyPr>
            <a:normAutofit fontScale="90000"/>
          </a:bodyPr>
          <a:lstStyle/>
          <a:p>
            <a:r>
              <a:rPr lang="en-US" dirty="0"/>
              <a:t>Http Headers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521DA6-2541-BE44-220F-8CD64A3F4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414" y="917935"/>
            <a:ext cx="8955464" cy="5831657"/>
          </a:xfrm>
        </p:spPr>
        <p:txBody>
          <a:bodyPr>
            <a:normAutofit fontScale="92500" lnSpcReduction="20000"/>
          </a:bodyPr>
          <a:lstStyle/>
          <a:p>
            <a:r>
              <a:rPr lang="en-IN" sz="2400" dirty="0"/>
              <a:t>Header set X-Frame-Options: "SAMEORIGIN"</a:t>
            </a:r>
          </a:p>
          <a:p>
            <a:r>
              <a:rPr lang="en-IN" sz="2400" dirty="0"/>
              <a:t>Header set X-XSS-Protection "1; mode=block"</a:t>
            </a:r>
          </a:p>
          <a:p>
            <a:r>
              <a:rPr lang="en-IN" sz="2400" dirty="0"/>
              <a:t>Header set X-Content-Type-Options: "</a:t>
            </a:r>
            <a:r>
              <a:rPr lang="en-IN" sz="2400" dirty="0" err="1"/>
              <a:t>nosniff</a:t>
            </a:r>
            <a:r>
              <a:rPr lang="en-IN" sz="2400" dirty="0"/>
              <a:t>“</a:t>
            </a:r>
          </a:p>
          <a:p>
            <a:r>
              <a:rPr lang="en-IN" sz="2400" dirty="0"/>
              <a:t>Header set X-Robots-Tag "</a:t>
            </a:r>
            <a:r>
              <a:rPr lang="en-IN" sz="2400" dirty="0" err="1"/>
              <a:t>noindex</a:t>
            </a:r>
            <a:r>
              <a:rPr lang="en-IN" sz="2400" dirty="0"/>
              <a:t>, </a:t>
            </a:r>
            <a:r>
              <a:rPr lang="en-IN" sz="2400" dirty="0" err="1"/>
              <a:t>nofollow</a:t>
            </a:r>
            <a:r>
              <a:rPr lang="en-IN" sz="2400" dirty="0"/>
              <a:t>“ ( Enable no indexing on search engines)</a:t>
            </a:r>
          </a:p>
          <a:p>
            <a:r>
              <a:rPr lang="en-IN" sz="2400" dirty="0"/>
              <a:t>#Header set X-Robots-Tag "</a:t>
            </a:r>
            <a:r>
              <a:rPr lang="en-IN" sz="2400" dirty="0" err="1"/>
              <a:t>noindex</a:t>
            </a:r>
            <a:r>
              <a:rPr lang="en-IN" sz="2400" dirty="0"/>
              <a:t>, </a:t>
            </a:r>
            <a:r>
              <a:rPr lang="en-IN" sz="2400" dirty="0" err="1"/>
              <a:t>nofollow</a:t>
            </a:r>
            <a:r>
              <a:rPr lang="en-IN" sz="2400" dirty="0"/>
              <a:t>“ ( Disable then indexing is allowed)</a:t>
            </a:r>
          </a:p>
          <a:p>
            <a:r>
              <a:rPr lang="en-IN" sz="2400" dirty="0"/>
              <a:t>Header set X-Permitted-Cross-Domain-Policies "none"</a:t>
            </a:r>
          </a:p>
          <a:p>
            <a:r>
              <a:rPr lang="en-IN" sz="2400" dirty="0"/>
              <a:t>Header always set Clear-Site-Data "cache"</a:t>
            </a:r>
          </a:p>
          <a:p>
            <a:r>
              <a:rPr lang="en-IN" sz="2400" dirty="0"/>
              <a:t>Header set Cache-Control "no-cache, no-store, max-age=0 must-revalidate, post-check=0, pre-check=0"</a:t>
            </a:r>
          </a:p>
          <a:p>
            <a:r>
              <a:rPr lang="en-IN" sz="2400" dirty="0"/>
              <a:t>Header always set Strict-Transport-Security "max-age=31536000; preload" env=HTTPS</a:t>
            </a:r>
          </a:p>
          <a:p>
            <a:r>
              <a:rPr lang="en-IN" sz="2400" dirty="0"/>
              <a:t>Header edit Set-Cookie ^(.*)$ $1;HttpOnly;Secure (Allow cookie on both)</a:t>
            </a:r>
          </a:p>
          <a:p>
            <a:r>
              <a:rPr lang="en-IN" sz="2400" dirty="0"/>
              <a:t>Header edit Set-Cookie ^(.*)$ $1;Secure (When developer ask no cookie on </a:t>
            </a:r>
            <a:r>
              <a:rPr lang="en-IN" sz="2400" dirty="0" err="1"/>
              <a:t>HttpOnly</a:t>
            </a:r>
            <a:r>
              <a:rPr lang="en-IN" sz="2400" dirty="0"/>
              <a:t>)</a:t>
            </a:r>
          </a:p>
          <a:p>
            <a:r>
              <a:rPr lang="en-IN" sz="2400" dirty="0" err="1"/>
              <a:t>FileETag</a:t>
            </a:r>
            <a:r>
              <a:rPr lang="en-IN" sz="2400" dirty="0"/>
              <a:t> None</a:t>
            </a:r>
          </a:p>
          <a:p>
            <a:endParaRPr lang="en-IN" sz="2400" dirty="0"/>
          </a:p>
          <a:p>
            <a:endParaRPr lang="en-IN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B13E4-152A-4F58-9698-C53983BAF880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6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Common </a:t>
            </a:r>
            <a:r>
              <a:rPr dirty="0" smtClean="0"/>
              <a:t>Security </a:t>
            </a:r>
            <a:r>
              <a:rPr dirty="0"/>
              <a:t>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347107"/>
            <a:ext cx="8286750" cy="4779056"/>
          </a:xfrm>
        </p:spPr>
        <p:txBody>
          <a:bodyPr>
            <a:normAutofit lnSpcReduction="10000"/>
          </a:bodyPr>
          <a:lstStyle/>
          <a:p>
            <a:r>
              <a:rPr sz="2800" dirty="0"/>
              <a:t>Use </a:t>
            </a:r>
            <a:r>
              <a:rPr sz="2800" dirty="0">
                <a:solidFill>
                  <a:srgbClr val="FF0000"/>
                </a:solidFill>
              </a:rPr>
              <a:t>minimal OS installations </a:t>
            </a:r>
            <a:r>
              <a:rPr sz="2800" dirty="0"/>
              <a:t>and harden kernel parameters</a:t>
            </a:r>
          </a:p>
          <a:p>
            <a:r>
              <a:rPr sz="2800" dirty="0"/>
              <a:t>Enforce </a:t>
            </a:r>
            <a:r>
              <a:rPr sz="2800" dirty="0">
                <a:solidFill>
                  <a:srgbClr val="FF0000"/>
                </a:solidFill>
              </a:rPr>
              <a:t>time sync </a:t>
            </a:r>
            <a:r>
              <a:rPr sz="2800" dirty="0"/>
              <a:t>(NTP</a:t>
            </a:r>
            <a:r>
              <a:rPr lang="en-US" sz="2800" dirty="0"/>
              <a:t>/chrony</a:t>
            </a:r>
            <a:r>
              <a:rPr sz="2800" dirty="0"/>
              <a:t>), disable unused services</a:t>
            </a:r>
          </a:p>
          <a:p>
            <a:r>
              <a:rPr sz="2800" dirty="0"/>
              <a:t>Implement </a:t>
            </a:r>
            <a:r>
              <a:rPr sz="2800" dirty="0">
                <a:solidFill>
                  <a:srgbClr val="FF0000"/>
                </a:solidFill>
              </a:rPr>
              <a:t>firewalls</a:t>
            </a:r>
            <a:r>
              <a:rPr sz="2800" dirty="0"/>
              <a:t> with </a:t>
            </a:r>
            <a:r>
              <a:rPr sz="2800" dirty="0">
                <a:solidFill>
                  <a:srgbClr val="FF0000"/>
                </a:solidFill>
              </a:rPr>
              <a:t>default deny </a:t>
            </a:r>
            <a:r>
              <a:rPr sz="2800" dirty="0"/>
              <a:t>policies</a:t>
            </a:r>
          </a:p>
          <a:p>
            <a:r>
              <a:rPr sz="2800" dirty="0"/>
              <a:t>Mandatory </a:t>
            </a:r>
            <a:r>
              <a:rPr sz="2800" dirty="0">
                <a:solidFill>
                  <a:srgbClr val="FF0000"/>
                </a:solidFill>
              </a:rPr>
              <a:t>SSH key authentication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D</a:t>
            </a:r>
            <a:r>
              <a:rPr sz="2800" dirty="0">
                <a:solidFill>
                  <a:srgbClr val="FF0000"/>
                </a:solidFill>
              </a:rPr>
              <a:t>isable </a:t>
            </a:r>
            <a:r>
              <a:rPr lang="en-US" sz="2800" dirty="0">
                <a:solidFill>
                  <a:srgbClr val="FF0000"/>
                </a:solidFill>
              </a:rPr>
              <a:t>direct SSH </a:t>
            </a:r>
            <a:r>
              <a:rPr sz="2800" dirty="0">
                <a:solidFill>
                  <a:srgbClr val="FF0000"/>
                </a:solidFill>
              </a:rPr>
              <a:t>root login</a:t>
            </a:r>
          </a:p>
          <a:p>
            <a:r>
              <a:rPr lang="en-IN" sz="2800" dirty="0" smtClean="0">
                <a:solidFill>
                  <a:srgbClr val="FF0000"/>
                </a:solidFill>
              </a:rPr>
              <a:t>Centralized </a:t>
            </a:r>
            <a:r>
              <a:rPr lang="en-IN" sz="2800" dirty="0">
                <a:solidFill>
                  <a:srgbClr val="FF0000"/>
                </a:solidFill>
              </a:rPr>
              <a:t>log </a:t>
            </a:r>
            <a:r>
              <a:rPr lang="en-IN" sz="2800" dirty="0" smtClean="0"/>
              <a:t>collection &amp; </a:t>
            </a:r>
            <a:r>
              <a:rPr sz="2800" dirty="0" smtClean="0"/>
              <a:t>Regular </a:t>
            </a:r>
            <a:r>
              <a:rPr sz="2800" dirty="0" smtClean="0">
                <a:solidFill>
                  <a:srgbClr val="FF0000"/>
                </a:solidFill>
              </a:rPr>
              <a:t>au</a:t>
            </a:r>
            <a:r>
              <a:rPr lang="en-US" sz="2800" dirty="0" smtClean="0">
                <a:solidFill>
                  <a:srgbClr val="FF0000"/>
                </a:solidFill>
              </a:rPr>
              <a:t>dits</a:t>
            </a:r>
            <a:r>
              <a:rPr sz="2800" dirty="0" smtClean="0"/>
              <a:t> </a:t>
            </a:r>
            <a:endParaRPr lang="en-US" sz="2800" dirty="0"/>
          </a:p>
          <a:p>
            <a:r>
              <a:rPr lang="en-IN" sz="2800" dirty="0"/>
              <a:t>As per </a:t>
            </a:r>
            <a:r>
              <a:rPr lang="en-IN" sz="2800" dirty="0" smtClean="0"/>
              <a:t>CERT-In, </a:t>
            </a:r>
            <a:r>
              <a:rPr lang="en-IN" sz="2800" dirty="0"/>
              <a:t>180 days of logging is required for </a:t>
            </a:r>
            <a:r>
              <a:rPr lang="en-IN" sz="2800" dirty="0" smtClean="0"/>
              <a:t>incident forensics.</a:t>
            </a:r>
            <a:endParaRPr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0D060-46E6-41CD-943F-02510F9EDA78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356350"/>
            <a:ext cx="4446814" cy="365125"/>
          </a:xfrm>
        </p:spPr>
        <p:txBody>
          <a:bodyPr/>
          <a:lstStyle/>
          <a:p>
            <a:r>
              <a:rPr lang="en-US" sz="2400" dirty="0"/>
              <a:t>Server Security Guidelines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2226"/>
          </a:xfrm>
        </p:spPr>
        <p:txBody>
          <a:bodyPr/>
          <a:lstStyle/>
          <a:p>
            <a:r>
              <a:rPr dirty="0"/>
              <a:t>HPC Server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" y="1106424"/>
            <a:ext cx="8366760" cy="5476938"/>
          </a:xfrm>
        </p:spPr>
        <p:txBody>
          <a:bodyPr>
            <a:normAutofit lnSpcReduction="10000"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I</a:t>
            </a:r>
            <a:r>
              <a:rPr sz="3000" dirty="0" smtClean="0">
                <a:solidFill>
                  <a:srgbClr val="FF0000"/>
                </a:solidFill>
              </a:rPr>
              <a:t>solate </a:t>
            </a:r>
            <a:r>
              <a:rPr sz="3000" dirty="0"/>
              <a:t>management and compute networks</a:t>
            </a:r>
          </a:p>
          <a:p>
            <a:r>
              <a:rPr sz="3000" dirty="0">
                <a:solidFill>
                  <a:srgbClr val="FF0000"/>
                </a:solidFill>
              </a:rPr>
              <a:t>Restrict direct internet access </a:t>
            </a:r>
            <a:r>
              <a:rPr sz="3000" dirty="0"/>
              <a:t>for worker nodes</a:t>
            </a:r>
          </a:p>
          <a:p>
            <a:r>
              <a:rPr sz="3000" dirty="0">
                <a:solidFill>
                  <a:srgbClr val="FF0000"/>
                </a:solidFill>
              </a:rPr>
              <a:t>Patch</a:t>
            </a:r>
            <a:r>
              <a:rPr sz="3000" dirty="0"/>
              <a:t> </a:t>
            </a:r>
            <a:r>
              <a:rPr sz="3000" dirty="0">
                <a:solidFill>
                  <a:srgbClr val="FF0000"/>
                </a:solidFill>
              </a:rPr>
              <a:t>management</a:t>
            </a:r>
            <a:r>
              <a:rPr sz="3000" dirty="0"/>
              <a:t> </a:t>
            </a:r>
            <a:r>
              <a:rPr lang="en-US" sz="3000" dirty="0" smtClean="0"/>
              <a:t>as and when warranted</a:t>
            </a:r>
            <a:endParaRPr lang="en-US" sz="3000" dirty="0"/>
          </a:p>
          <a:p>
            <a:r>
              <a:rPr lang="en-US" sz="3000" dirty="0"/>
              <a:t>Forward proxy to be enabled for internet access for upgrade/update or patch as and when required.</a:t>
            </a:r>
            <a:endParaRPr sz="3000" dirty="0"/>
          </a:p>
          <a:p>
            <a:r>
              <a:rPr lang="en-US" sz="3000" dirty="0"/>
              <a:t>Implement j</a:t>
            </a:r>
            <a:r>
              <a:rPr sz="3000" dirty="0"/>
              <a:t>ob scheduler</a:t>
            </a:r>
            <a:r>
              <a:rPr lang="en-US" sz="3000" dirty="0"/>
              <a:t> based </a:t>
            </a:r>
            <a:r>
              <a:rPr sz="3000" dirty="0">
                <a:solidFill>
                  <a:srgbClr val="FF0000"/>
                </a:solidFill>
              </a:rPr>
              <a:t>access control </a:t>
            </a:r>
            <a:endParaRPr lang="en-US" sz="3000" dirty="0">
              <a:solidFill>
                <a:srgbClr val="FF0000"/>
              </a:solidFill>
            </a:endParaRPr>
          </a:p>
          <a:p>
            <a:r>
              <a:rPr sz="3000" dirty="0">
                <a:solidFill>
                  <a:srgbClr val="FF0000"/>
                </a:solidFill>
              </a:rPr>
              <a:t>Monitor</a:t>
            </a:r>
            <a:r>
              <a:rPr sz="3000" dirty="0"/>
              <a:t> for </a:t>
            </a:r>
            <a:r>
              <a:rPr lang="en-US" sz="3000" dirty="0" smtClean="0"/>
              <a:t>mis</a:t>
            </a:r>
            <a:r>
              <a:rPr sz="3000" dirty="0" smtClean="0"/>
              <a:t>use </a:t>
            </a:r>
            <a:r>
              <a:rPr sz="3000" dirty="0"/>
              <a:t>or unauthorized long-running jobs</a:t>
            </a:r>
            <a:endParaRPr lang="en-US" sz="3000" dirty="0"/>
          </a:p>
          <a:p>
            <a:r>
              <a:rPr lang="en-IN" sz="3000" dirty="0"/>
              <a:t>User-specific software should be installed in user home directory</a:t>
            </a:r>
            <a:endParaRPr lang="en-US" sz="3000" dirty="0"/>
          </a:p>
          <a:p>
            <a:endParaRPr lang="en-US" sz="3000" dirty="0"/>
          </a:p>
          <a:p>
            <a:endParaRPr sz="3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A52B1-FFB9-4518-A044-38F6CBC8AEA1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Mail Server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Enforce SPF, DKIM, and DMARC </a:t>
            </a:r>
            <a:r>
              <a:rPr dirty="0">
                <a:solidFill>
                  <a:srgbClr val="FF0000"/>
                </a:solidFill>
              </a:rPr>
              <a:t>policies</a:t>
            </a:r>
          </a:p>
          <a:p>
            <a:r>
              <a:rPr dirty="0"/>
              <a:t>Use </a:t>
            </a:r>
            <a:r>
              <a:rPr dirty="0">
                <a:solidFill>
                  <a:srgbClr val="FF0000"/>
                </a:solidFill>
              </a:rPr>
              <a:t>anti-spam</a:t>
            </a:r>
            <a:r>
              <a:rPr dirty="0"/>
              <a:t> and </a:t>
            </a:r>
            <a:r>
              <a:rPr dirty="0">
                <a:solidFill>
                  <a:srgbClr val="FF0000"/>
                </a:solidFill>
              </a:rPr>
              <a:t>anti-virus</a:t>
            </a:r>
            <a:r>
              <a:rPr dirty="0"/>
              <a:t> filtering tools</a:t>
            </a:r>
          </a:p>
          <a:p>
            <a:r>
              <a:rPr dirty="0"/>
              <a:t>Enable </a:t>
            </a:r>
            <a:r>
              <a:rPr dirty="0">
                <a:solidFill>
                  <a:srgbClr val="FF0000"/>
                </a:solidFill>
              </a:rPr>
              <a:t>TLS</a:t>
            </a:r>
            <a:r>
              <a:rPr dirty="0"/>
              <a:t> for mail transport and authentication</a:t>
            </a:r>
          </a:p>
          <a:p>
            <a:r>
              <a:rPr dirty="0">
                <a:solidFill>
                  <a:srgbClr val="FF0000"/>
                </a:solidFill>
              </a:rPr>
              <a:t>Limit relay access </a:t>
            </a:r>
            <a:r>
              <a:rPr dirty="0"/>
              <a:t>to trusted networks</a:t>
            </a:r>
          </a:p>
          <a:p>
            <a:r>
              <a:rPr dirty="0"/>
              <a:t>Regularly </a:t>
            </a:r>
            <a:r>
              <a:rPr dirty="0">
                <a:solidFill>
                  <a:srgbClr val="FF0000"/>
                </a:solidFill>
              </a:rPr>
              <a:t>audit mail logs </a:t>
            </a:r>
            <a:r>
              <a:rPr dirty="0"/>
              <a:t>for </a:t>
            </a:r>
            <a:r>
              <a:rPr lang="en-US" dirty="0" smtClean="0"/>
              <a:t>mis</a:t>
            </a:r>
            <a:r>
              <a:rPr dirty="0" smtClean="0"/>
              <a:t>use</a:t>
            </a:r>
            <a:r>
              <a:rPr lang="en-US" dirty="0" smtClean="0"/>
              <a:t> </a:t>
            </a:r>
            <a:r>
              <a:rPr lang="en-US" dirty="0"/>
              <a:t>and </a:t>
            </a:r>
            <a:endParaRPr lang="en-US" dirty="0" smtClean="0"/>
          </a:p>
          <a:p>
            <a:r>
              <a:rPr lang="en-US" dirty="0" smtClean="0"/>
              <a:t>Filter </a:t>
            </a:r>
            <a:r>
              <a:rPr lang="en-US" dirty="0"/>
              <a:t>unrealistic </a:t>
            </a:r>
            <a:r>
              <a:rPr lang="en-US" dirty="0">
                <a:solidFill>
                  <a:srgbClr val="FF0000"/>
                </a:solidFill>
              </a:rPr>
              <a:t>geo locations 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AC84-DFFD-4A39-AD42-1E61137FA762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0157" y="6356350"/>
            <a:ext cx="3129643" cy="365125"/>
          </a:xfrm>
        </p:spPr>
        <p:txBody>
          <a:bodyPr/>
          <a:lstStyle/>
          <a:p>
            <a:r>
              <a:rPr lang="en-US" sz="2000" dirty="0" smtClean="0"/>
              <a:t>Server Security Guidelines</a:t>
            </a:r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DNS Server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solidFill>
                  <a:srgbClr val="FF0000"/>
                </a:solidFill>
              </a:rPr>
              <a:t>Disable </a:t>
            </a:r>
            <a:r>
              <a:rPr lang="en-US" dirty="0">
                <a:solidFill>
                  <a:srgbClr val="FF0000"/>
                </a:solidFill>
              </a:rPr>
              <a:t>r</a:t>
            </a:r>
            <a:r>
              <a:rPr dirty="0">
                <a:solidFill>
                  <a:srgbClr val="FF0000"/>
                </a:solidFill>
              </a:rPr>
              <a:t>ecursion </a:t>
            </a:r>
            <a:r>
              <a:rPr lang="en-US" dirty="0"/>
              <a:t>for external clients </a:t>
            </a:r>
          </a:p>
          <a:p>
            <a:r>
              <a:rPr dirty="0" smtClean="0"/>
              <a:t>Run </a:t>
            </a:r>
            <a:r>
              <a:rPr dirty="0"/>
              <a:t>on </a:t>
            </a:r>
            <a:r>
              <a:rPr dirty="0">
                <a:solidFill>
                  <a:srgbClr val="FF0000"/>
                </a:solidFill>
              </a:rPr>
              <a:t>minimal privileges </a:t>
            </a:r>
            <a:r>
              <a:rPr dirty="0"/>
              <a:t>(chroot/jail)</a:t>
            </a:r>
          </a:p>
          <a:p>
            <a:r>
              <a:rPr dirty="0">
                <a:solidFill>
                  <a:srgbClr val="FF0000"/>
                </a:solidFill>
              </a:rPr>
              <a:t>Rate-limit responses </a:t>
            </a:r>
            <a:r>
              <a:rPr dirty="0"/>
              <a:t>to prevent amplification </a:t>
            </a:r>
            <a:r>
              <a:rPr dirty="0" smtClean="0"/>
              <a:t>attacks</a:t>
            </a:r>
            <a:endParaRPr lang="en-US" dirty="0" smtClean="0"/>
          </a:p>
          <a:p>
            <a:r>
              <a:rPr lang="en-US" dirty="0"/>
              <a:t>Enable </a:t>
            </a:r>
            <a:r>
              <a:rPr lang="en-US" dirty="0">
                <a:solidFill>
                  <a:srgbClr val="FF0000"/>
                </a:solidFill>
              </a:rPr>
              <a:t>DNSSEC</a:t>
            </a:r>
            <a:r>
              <a:rPr lang="en-US" dirty="0"/>
              <a:t> for zone signing and validation</a:t>
            </a:r>
          </a:p>
          <a:p>
            <a:r>
              <a:rPr dirty="0" smtClean="0"/>
              <a:t>Use </a:t>
            </a:r>
            <a:r>
              <a:rPr dirty="0">
                <a:solidFill>
                  <a:srgbClr val="FF0000"/>
                </a:solidFill>
              </a:rPr>
              <a:t>allow-transfer</a:t>
            </a:r>
            <a:r>
              <a:rPr dirty="0"/>
              <a:t> for zone transfers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A6C6-CEB5-49E7-95AE-5733A22D5BD6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Web Server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>
                <a:solidFill>
                  <a:srgbClr val="FF0000"/>
                </a:solidFill>
              </a:rPr>
              <a:t>Disable directory listing</a:t>
            </a:r>
            <a:r>
              <a:rPr dirty="0"/>
              <a:t>, enable HTTPS with strong ciphers</a:t>
            </a:r>
          </a:p>
          <a:p>
            <a:r>
              <a:rPr dirty="0"/>
              <a:t>Use </a:t>
            </a:r>
            <a:r>
              <a:rPr dirty="0">
                <a:solidFill>
                  <a:srgbClr val="FF0000"/>
                </a:solidFill>
              </a:rPr>
              <a:t>security headers </a:t>
            </a:r>
            <a:r>
              <a:rPr dirty="0"/>
              <a:t>(HSTS, CSP, X-Content-Type-Options)</a:t>
            </a:r>
            <a:endParaRPr lang="en-US" dirty="0"/>
          </a:p>
          <a:p>
            <a:r>
              <a:rPr lang="en-US" dirty="0"/>
              <a:t>Run with </a:t>
            </a:r>
            <a:r>
              <a:rPr lang="en-US" dirty="0">
                <a:solidFill>
                  <a:srgbClr val="FF0000"/>
                </a:solidFill>
              </a:rPr>
              <a:t>least privileges </a:t>
            </a:r>
            <a:r>
              <a:rPr lang="en-US" dirty="0"/>
              <a:t>and restrict file access</a:t>
            </a:r>
          </a:p>
          <a:p>
            <a:r>
              <a:rPr dirty="0"/>
              <a:t>Enable </a:t>
            </a:r>
            <a:r>
              <a:rPr dirty="0">
                <a:solidFill>
                  <a:srgbClr val="FF0000"/>
                </a:solidFill>
              </a:rPr>
              <a:t>logging and </a:t>
            </a:r>
            <a:r>
              <a:rPr lang="en-US" dirty="0">
                <a:solidFill>
                  <a:srgbClr val="FF0000"/>
                </a:solidFill>
              </a:rPr>
              <a:t>watch </a:t>
            </a:r>
            <a:r>
              <a:rPr lang="en-US" dirty="0"/>
              <a:t>for anomalies </a:t>
            </a:r>
            <a:endParaRPr dirty="0"/>
          </a:p>
          <a:p>
            <a:r>
              <a:rPr dirty="0">
                <a:solidFill>
                  <a:srgbClr val="FF0000"/>
                </a:solidFill>
              </a:rPr>
              <a:t>Separate </a:t>
            </a:r>
            <a:r>
              <a:rPr lang="en-US" dirty="0">
                <a:solidFill>
                  <a:srgbClr val="FF0000"/>
                </a:solidFill>
              </a:rPr>
              <a:t>websites rendering </a:t>
            </a:r>
            <a:r>
              <a:rPr dirty="0">
                <a:solidFill>
                  <a:srgbClr val="FF0000"/>
                </a:solidFill>
              </a:rPr>
              <a:t>static and dynamic </a:t>
            </a:r>
            <a:r>
              <a:rPr dirty="0" smtClean="0">
                <a:solidFill>
                  <a:srgbClr val="FF0000"/>
                </a:solidFill>
              </a:rPr>
              <a:t>content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Use </a:t>
            </a:r>
            <a:r>
              <a:rPr lang="en-US" dirty="0" smtClean="0">
                <a:solidFill>
                  <a:srgbClr val="FF0000"/>
                </a:solidFill>
              </a:rPr>
              <a:t>reverse proxy </a:t>
            </a:r>
            <a:r>
              <a:rPr lang="en-US" dirty="0" smtClean="0"/>
              <a:t>for minimal exposure</a:t>
            </a:r>
            <a:endParaRPr lang="en-US" dirty="0"/>
          </a:p>
          <a:p>
            <a:r>
              <a:rPr lang="en-IN" dirty="0">
                <a:hlinkClick r:id="rId2"/>
              </a:rPr>
              <a:t>https://geekflare.com/cybersecurity/apache-web-server-hardening-security/</a:t>
            </a:r>
            <a:r>
              <a:rPr lang="en-IN" dirty="0"/>
              <a:t> </a:t>
            </a:r>
          </a:p>
          <a:p>
            <a:endParaRPr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6500E-7439-4E38-8F56-C73EC1C0E9BF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Web Application Hosting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dirty="0" smtClean="0"/>
              <a:t>Keep </a:t>
            </a:r>
            <a:r>
              <a:rPr lang="en-US" dirty="0"/>
              <a:t>application stack </a:t>
            </a:r>
            <a:r>
              <a:rPr dirty="0"/>
              <a:t>updated</a:t>
            </a:r>
            <a:r>
              <a:rPr lang="en-US" dirty="0"/>
              <a:t> regularly</a:t>
            </a:r>
            <a:endParaRPr dirty="0"/>
          </a:p>
          <a:p>
            <a:r>
              <a:rPr dirty="0">
                <a:solidFill>
                  <a:srgbClr val="FF0000"/>
                </a:solidFill>
              </a:rPr>
              <a:t>Harden</a:t>
            </a:r>
            <a:r>
              <a:rPr dirty="0"/>
              <a:t> PHP/Python/Node/Java </a:t>
            </a:r>
            <a:r>
              <a:rPr dirty="0">
                <a:solidFill>
                  <a:srgbClr val="FF0000"/>
                </a:solidFill>
              </a:rPr>
              <a:t>environments</a:t>
            </a:r>
          </a:p>
          <a:p>
            <a:r>
              <a:rPr dirty="0"/>
              <a:t>Implement </a:t>
            </a:r>
            <a:r>
              <a:rPr dirty="0">
                <a:solidFill>
                  <a:srgbClr val="FF0000"/>
                </a:solidFill>
              </a:rPr>
              <a:t>secure session handling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</a:t>
            </a:r>
            <a:r>
              <a:rPr dirty="0" smtClean="0"/>
              <a:t>nput </a:t>
            </a:r>
            <a:r>
              <a:rPr dirty="0"/>
              <a:t>validation</a:t>
            </a:r>
          </a:p>
          <a:p>
            <a:r>
              <a:rPr dirty="0"/>
              <a:t>Log and alert on </a:t>
            </a:r>
            <a:r>
              <a:rPr dirty="0">
                <a:solidFill>
                  <a:srgbClr val="FF0000"/>
                </a:solidFill>
              </a:rPr>
              <a:t>suspicious application behavior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Use docker </a:t>
            </a:r>
            <a:r>
              <a:rPr lang="en-US" dirty="0"/>
              <a:t>for web applications for better </a:t>
            </a:r>
            <a:r>
              <a:rPr lang="en-US" dirty="0" smtClean="0"/>
              <a:t>isolation </a:t>
            </a:r>
            <a:r>
              <a:rPr lang="en-US" dirty="0"/>
              <a:t>and </a:t>
            </a:r>
            <a:r>
              <a:rPr lang="en-US" dirty="0" smtClean="0"/>
              <a:t>maintenance</a:t>
            </a:r>
          </a:p>
          <a:p>
            <a:r>
              <a:rPr lang="en-US" dirty="0" smtClean="0"/>
              <a:t>Thoroughly inspect </a:t>
            </a:r>
            <a:r>
              <a:rPr lang="en-US" dirty="0" smtClean="0">
                <a:solidFill>
                  <a:srgbClr val="FF0000"/>
                </a:solidFill>
              </a:rPr>
              <a:t>vendor developed applications </a:t>
            </a:r>
            <a:r>
              <a:rPr lang="en-US" dirty="0" smtClean="0"/>
              <a:t>for security compliance</a:t>
            </a:r>
          </a:p>
          <a:p>
            <a:r>
              <a:rPr lang="en-US" dirty="0"/>
              <a:t>Use </a:t>
            </a:r>
            <a:r>
              <a:rPr lang="en-US" dirty="0">
                <a:solidFill>
                  <a:srgbClr val="FF0000"/>
                </a:solidFill>
              </a:rPr>
              <a:t>WAF </a:t>
            </a:r>
            <a:r>
              <a:rPr lang="en-US" dirty="0" smtClean="0">
                <a:solidFill>
                  <a:srgbClr val="FF0000"/>
                </a:solidFill>
              </a:rPr>
              <a:t>(Web </a:t>
            </a:r>
            <a:r>
              <a:rPr lang="en-US" dirty="0">
                <a:solidFill>
                  <a:srgbClr val="FF0000"/>
                </a:solidFill>
              </a:rPr>
              <a:t>Application Firewall) </a:t>
            </a:r>
            <a:r>
              <a:rPr lang="en-US" dirty="0"/>
              <a:t>to detect threats</a:t>
            </a:r>
          </a:p>
          <a:p>
            <a:endParaRPr lang="en-US" dirty="0"/>
          </a:p>
          <a:p>
            <a:endParaRPr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D8CDE-1502-487B-854A-4FB064349529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Database Server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dirty="0"/>
              <a:t>Use </a:t>
            </a:r>
            <a:r>
              <a:rPr dirty="0">
                <a:solidFill>
                  <a:srgbClr val="FF0000"/>
                </a:solidFill>
              </a:rPr>
              <a:t>encrypted connections (SSL/TLS) </a:t>
            </a:r>
            <a:r>
              <a:rPr dirty="0"/>
              <a:t>for client access</a:t>
            </a:r>
          </a:p>
          <a:p>
            <a:r>
              <a:rPr dirty="0">
                <a:solidFill>
                  <a:srgbClr val="FF0000"/>
                </a:solidFill>
              </a:rPr>
              <a:t>Disable remote root/admin access</a:t>
            </a:r>
          </a:p>
          <a:p>
            <a:r>
              <a:rPr dirty="0"/>
              <a:t>Enforce </a:t>
            </a:r>
            <a:r>
              <a:rPr dirty="0">
                <a:solidFill>
                  <a:srgbClr val="FF0000"/>
                </a:solidFill>
              </a:rPr>
              <a:t>least </a:t>
            </a:r>
            <a:r>
              <a:rPr dirty="0" smtClean="0">
                <a:solidFill>
                  <a:srgbClr val="FF0000"/>
                </a:solidFill>
              </a:rPr>
              <a:t>privilege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dirty="0" smtClean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roles </a:t>
            </a:r>
            <a:r>
              <a:rPr dirty="0"/>
              <a:t>and strong authentication</a:t>
            </a:r>
            <a:r>
              <a:rPr lang="en-US" dirty="0"/>
              <a:t> and authorization </a:t>
            </a:r>
            <a:endParaRPr dirty="0"/>
          </a:p>
          <a:p>
            <a:r>
              <a:rPr dirty="0">
                <a:solidFill>
                  <a:srgbClr val="FF0000"/>
                </a:solidFill>
              </a:rPr>
              <a:t>Harden DB </a:t>
            </a:r>
            <a:r>
              <a:rPr dirty="0"/>
              <a:t>config files (e.g., no password reuse, bind to localhost)</a:t>
            </a:r>
          </a:p>
          <a:p>
            <a:r>
              <a:rPr dirty="0">
                <a:solidFill>
                  <a:srgbClr val="FF0000"/>
                </a:solidFill>
              </a:rPr>
              <a:t>Enable</a:t>
            </a:r>
            <a:r>
              <a:rPr dirty="0"/>
              <a:t> query logging and </a:t>
            </a:r>
            <a:r>
              <a:rPr dirty="0">
                <a:solidFill>
                  <a:srgbClr val="FF0000"/>
                </a:solidFill>
              </a:rPr>
              <a:t>audit trails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Backup the database regularly online and offline.</a:t>
            </a:r>
          </a:p>
          <a:p>
            <a:r>
              <a:rPr lang="en-US" dirty="0">
                <a:solidFill>
                  <a:srgbClr val="FF0000"/>
                </a:solidFill>
              </a:rPr>
              <a:t>Use docker for DB servers for better security, isolation and maintenance</a:t>
            </a:r>
          </a:p>
          <a:p>
            <a:endParaRPr dirty="0">
              <a:solidFill>
                <a:srgbClr val="FF0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E90EA-C7C1-4D29-8521-E81734D07061}" type="datetime1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5516A37-4DD4-7D19-C141-22D6B7BDF0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586" y="813816"/>
            <a:ext cx="8608828" cy="4992062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56404-619F-47AF-80A2-1D77CA7EB481}" type="datetime1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Server Security Guidelines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19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1967</TotalTime>
  <Words>928</Words>
  <Application>Microsoft Office PowerPoint</Application>
  <PresentationFormat>On-screen Show (4:3)</PresentationFormat>
  <Paragraphs>190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Server Security Guidelines</vt:lpstr>
      <vt:lpstr>Common Security Practices</vt:lpstr>
      <vt:lpstr>HPC Server Security</vt:lpstr>
      <vt:lpstr>Mail Server Security</vt:lpstr>
      <vt:lpstr>DNS Server Security</vt:lpstr>
      <vt:lpstr>Web Server Security</vt:lpstr>
      <vt:lpstr>Web Application Hosting</vt:lpstr>
      <vt:lpstr>Database Server Security</vt:lpstr>
      <vt:lpstr>PowerPoint Presentation</vt:lpstr>
      <vt:lpstr>Network &amp; Firewall Security</vt:lpstr>
      <vt:lpstr>Common Network Security Threats</vt:lpstr>
      <vt:lpstr>Best Practices for Network Security</vt:lpstr>
      <vt:lpstr>Logging, Monitoring &amp; SIEM Integration</vt:lpstr>
      <vt:lpstr>Backup, DR &amp; Business Continuity</vt:lpstr>
      <vt:lpstr>Access Control &amp; Identity Management</vt:lpstr>
      <vt:lpstr>Patch Management &amp; Vulnerability Scanning</vt:lpstr>
      <vt:lpstr>Wrap-Up: Defense in Depth &amp; Compliance</vt:lpstr>
      <vt:lpstr>PowerPoint Presentation</vt:lpstr>
      <vt:lpstr>Http Headers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Server Security Guidelines</dc:title>
  <dc:subject/>
  <dc:creator>CC-Laptop-1</dc:creator>
  <cp:keywords/>
  <dc:description>generated using python-pptx</dc:description>
  <cp:lastModifiedBy>Admin</cp:lastModifiedBy>
  <cp:revision>17</cp:revision>
  <dcterms:created xsi:type="dcterms:W3CDTF">2013-01-27T09:14:16Z</dcterms:created>
  <dcterms:modified xsi:type="dcterms:W3CDTF">2025-07-23T17:12:40Z</dcterms:modified>
  <cp:category/>
</cp:coreProperties>
</file>