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3"/>
  </p:notesMasterIdLst>
  <p:sldIdLst>
    <p:sldId id="256" r:id="rId2"/>
    <p:sldId id="356" r:id="rId3"/>
    <p:sldId id="257" r:id="rId4"/>
    <p:sldId id="390" r:id="rId5"/>
    <p:sldId id="392" r:id="rId6"/>
    <p:sldId id="391" r:id="rId7"/>
    <p:sldId id="360" r:id="rId8"/>
    <p:sldId id="361" r:id="rId9"/>
    <p:sldId id="362" r:id="rId10"/>
    <p:sldId id="363" r:id="rId11"/>
    <p:sldId id="364" r:id="rId12"/>
    <p:sldId id="393" r:id="rId13"/>
    <p:sldId id="365" r:id="rId14"/>
    <p:sldId id="388" r:id="rId15"/>
    <p:sldId id="380" r:id="rId16"/>
    <p:sldId id="381" r:id="rId17"/>
    <p:sldId id="366" r:id="rId18"/>
    <p:sldId id="369" r:id="rId19"/>
    <p:sldId id="357" r:id="rId20"/>
    <p:sldId id="259" r:id="rId21"/>
    <p:sldId id="367" r:id="rId22"/>
    <p:sldId id="368" r:id="rId23"/>
    <p:sldId id="320" r:id="rId24"/>
    <p:sldId id="267" r:id="rId25"/>
    <p:sldId id="268" r:id="rId26"/>
    <p:sldId id="321" r:id="rId27"/>
    <p:sldId id="373" r:id="rId28"/>
    <p:sldId id="395" r:id="rId29"/>
    <p:sldId id="322" r:id="rId30"/>
    <p:sldId id="384" r:id="rId31"/>
    <p:sldId id="385" r:id="rId32"/>
    <p:sldId id="386" r:id="rId33"/>
    <p:sldId id="370" r:id="rId34"/>
    <p:sldId id="371" r:id="rId35"/>
    <p:sldId id="372" r:id="rId36"/>
    <p:sldId id="389" r:id="rId37"/>
    <p:sldId id="374" r:id="rId38"/>
    <p:sldId id="375" r:id="rId39"/>
    <p:sldId id="376" r:id="rId40"/>
    <p:sldId id="326" r:id="rId41"/>
    <p:sldId id="349" r:id="rId42"/>
    <p:sldId id="387" r:id="rId43"/>
    <p:sldId id="379" r:id="rId44"/>
    <p:sldId id="383" r:id="rId45"/>
    <p:sldId id="340" r:id="rId46"/>
    <p:sldId id="394" r:id="rId47"/>
    <p:sldId id="396" r:id="rId48"/>
    <p:sldId id="397" r:id="rId49"/>
    <p:sldId id="398" r:id="rId50"/>
    <p:sldId id="399" r:id="rId51"/>
    <p:sldId id="400" r:id="rId52"/>
    <p:sldId id="408" r:id="rId53"/>
    <p:sldId id="401" r:id="rId54"/>
    <p:sldId id="378" r:id="rId55"/>
    <p:sldId id="343" r:id="rId56"/>
    <p:sldId id="405" r:id="rId57"/>
    <p:sldId id="402" r:id="rId58"/>
    <p:sldId id="403" r:id="rId59"/>
    <p:sldId id="404" r:id="rId60"/>
    <p:sldId id="406" r:id="rId61"/>
    <p:sldId id="407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E6286-01CE-470D-9ADA-A1DB851493F9}" type="datetimeFigureOut">
              <a:rPr lang="en-US" smtClean="0"/>
              <a:t>4/4/2017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ABCB0-BD3D-4DE0-881F-11440B8039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5032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1CA5BA7-468D-4868-88BA-8CB7EB1944B0}" type="slidenum">
              <a:rPr lang="en-GB" altLang="en-US" sz="1000" smtClean="0"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4</a:t>
            </a:fld>
            <a:endParaRPr lang="en-GB" altLang="en-US" sz="1000">
              <a:ea typeface="Microsoft YaHei" panose="020B0503020204020204" pitchFamily="34" charset="-122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560887" cy="34194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7100" y="4378325"/>
            <a:ext cx="5064125" cy="4124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732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9513" y="696913"/>
            <a:ext cx="4560887" cy="3419475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>
              <a:latin typeface="Times New Roman" panose="02020603050405020304" pitchFamily="18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B89ECF3-F2C8-4056-A39C-6E680A398518}" type="slidenum">
              <a:rPr lang="en-GB" altLang="en-US" sz="1000"/>
              <a:pPr>
                <a:spcBef>
                  <a:spcPct val="0"/>
                </a:spcBef>
              </a:pPr>
              <a:t>5</a:t>
            </a:fld>
            <a:endParaRPr lang="en-GB" altLang="en-US" sz="1000"/>
          </a:p>
        </p:txBody>
      </p:sp>
    </p:spTree>
    <p:extLst>
      <p:ext uri="{BB962C8B-B14F-4D97-AF65-F5344CB8AC3E}">
        <p14:creationId xmlns:p14="http://schemas.microsoft.com/office/powerpoint/2010/main" val="3987046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1CA5BA7-468D-4868-88BA-8CB7EB1944B0}" type="slidenum">
              <a:rPr lang="en-GB" altLang="en-US" sz="1000" smtClean="0"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6</a:t>
            </a:fld>
            <a:endParaRPr lang="en-GB" altLang="en-US" sz="1000">
              <a:ea typeface="Microsoft YaHei" panose="020B0503020204020204" pitchFamily="34" charset="-122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560887" cy="34194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7100" y="4378325"/>
            <a:ext cx="5064125" cy="4124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649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76574F-FFDD-4046-932A-4310A04C3FDE}" type="slidenum">
              <a:rPr lang="en-GB" altLang="en-US" sz="1000" smtClean="0"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15</a:t>
            </a:fld>
            <a:endParaRPr lang="en-GB" altLang="en-US" sz="1000">
              <a:ea typeface="Microsoft YaHei" panose="020B0503020204020204" pitchFamily="34" charset="-122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560887" cy="34194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7100" y="4378325"/>
            <a:ext cx="5064125" cy="4124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341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4C3886-1211-49D6-8D0F-6BE2C9753BEB}" type="slidenum">
              <a:rPr lang="en-GB" altLang="en-US" sz="1000" smtClean="0"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16</a:t>
            </a:fld>
            <a:endParaRPr lang="en-GB" altLang="en-US" sz="1000">
              <a:ea typeface="Microsoft YaHei" panose="020B0503020204020204" pitchFamily="34" charset="-122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560887" cy="34194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7100" y="4378325"/>
            <a:ext cx="5064125" cy="4124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02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96CF3-FF14-413A-A6F6-1451B2B663D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913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C8FF59-1CDC-4192-9255-89D6D3848901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96CF3-FF14-413A-A6F6-1451B2B663D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240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96CF3-FF14-413A-A6F6-1451B2B663D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315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839C-8ACB-450B-AE14-CCE72F612FB5}" type="datetimeFigureOut">
              <a:rPr lang="en-IN" smtClean="0"/>
              <a:pPr/>
              <a:t>04-04-2017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A088-C1BA-4481-8889-A2355B0209A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839C-8ACB-450B-AE14-CCE72F612FB5}" type="datetimeFigureOut">
              <a:rPr lang="en-IN" smtClean="0"/>
              <a:pPr/>
              <a:t>04-04-2017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A088-C1BA-4481-8889-A2355B0209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839C-8ACB-450B-AE14-CCE72F612FB5}" type="datetimeFigureOut">
              <a:rPr lang="en-IN" smtClean="0"/>
              <a:pPr/>
              <a:t>04-04-2017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A088-C1BA-4481-8889-A2355B0209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8067675" cy="561975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chemeClr val="accent2"/>
                </a:solidFill>
                <a:latin typeface="Arial Narrow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627321"/>
            <a:ext cx="8210550" cy="7061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725" y="6153150"/>
            <a:ext cx="8210550" cy="704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8379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856108" y="119638"/>
            <a:ext cx="7287891" cy="506849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rgbClr val="4C9BDB"/>
                </a:solidFill>
                <a:latin typeface="Calibri"/>
                <a:cs typeface="Calibri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42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40000" y="1440000"/>
            <a:ext cx="8080375" cy="4680000"/>
          </a:xfrm>
        </p:spPr>
        <p:txBody>
          <a:bodyPr anchor="ctr"/>
          <a:lstStyle>
            <a:lvl1pPr>
              <a:defRPr>
                <a:solidFill>
                  <a:srgbClr val="4C9BDB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856108" y="119638"/>
            <a:ext cx="7287891" cy="506849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4C9BDB"/>
                </a:solidFill>
                <a:latin typeface="Calibri"/>
                <a:cs typeface="Calibri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7691" y="823853"/>
            <a:ext cx="8958385" cy="684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rgbClr val="4C9BDB"/>
                </a:solidFill>
                <a:latin typeface="Calibri"/>
                <a:cs typeface="Calibri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7691" y="5692792"/>
            <a:ext cx="8958385" cy="1077321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400" b="0">
                <a:solidFill>
                  <a:srgbClr val="4C9BDB"/>
                </a:solidFill>
                <a:latin typeface="Calibri"/>
                <a:cs typeface="Calibri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966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839C-8ACB-450B-AE14-CCE72F612FB5}" type="datetimeFigureOut">
              <a:rPr lang="en-IN" smtClean="0"/>
              <a:pPr/>
              <a:t>04-04-2017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A088-C1BA-4481-8889-A2355B0209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839C-8ACB-450B-AE14-CCE72F612FB5}" type="datetimeFigureOut">
              <a:rPr lang="en-IN" smtClean="0"/>
              <a:pPr/>
              <a:t>04-04-2017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A088-C1BA-4481-8889-A2355B0209A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839C-8ACB-450B-AE14-CCE72F612FB5}" type="datetimeFigureOut">
              <a:rPr lang="en-IN" smtClean="0"/>
              <a:pPr/>
              <a:t>04-04-2017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A088-C1BA-4481-8889-A2355B0209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839C-8ACB-450B-AE14-CCE72F612FB5}" type="datetimeFigureOut">
              <a:rPr lang="en-IN" smtClean="0"/>
              <a:pPr/>
              <a:t>04-04-2017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A088-C1BA-4481-8889-A2355B0209A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839C-8ACB-450B-AE14-CCE72F612FB5}" type="datetimeFigureOut">
              <a:rPr lang="en-IN" smtClean="0"/>
              <a:pPr/>
              <a:t>04-04-2017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A088-C1BA-4481-8889-A2355B0209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839C-8ACB-450B-AE14-CCE72F612FB5}" type="datetimeFigureOut">
              <a:rPr lang="en-IN" smtClean="0"/>
              <a:pPr/>
              <a:t>04-04-2017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A088-C1BA-4481-8889-A2355B0209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839C-8ACB-450B-AE14-CCE72F612FB5}" type="datetimeFigureOut">
              <a:rPr lang="en-IN" smtClean="0"/>
              <a:pPr/>
              <a:t>04-04-2017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A088-C1BA-4481-8889-A2355B0209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2BB8839C-8ACB-450B-AE14-CCE72F612FB5}" type="datetimeFigureOut">
              <a:rPr lang="en-IN" smtClean="0"/>
              <a:pPr/>
              <a:t>04-04-2017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9295A088-C1BA-4481-8889-A2355B0209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BB8839C-8ACB-450B-AE14-CCE72F612FB5}" type="datetimeFigureOut">
              <a:rPr lang="en-IN" smtClean="0"/>
              <a:pPr/>
              <a:t>04-04-2017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295A088-C1BA-4481-8889-A2355B0209A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9" r:id="rId13"/>
    <p:sldLayoutId id="2147483700" r:id="rId14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lobalcarbonproject.org/carbonbudget/" TargetMode="External"/><Relationship Id="rId13" Type="http://schemas.openxmlformats.org/officeDocument/2006/relationships/image" Target="../media/image23.jpg"/><Relationship Id="rId3" Type="http://schemas.openxmlformats.org/officeDocument/2006/relationships/hyperlink" Target="http://cdiac.ornl.gov/trends/emis/meth_reg.html" TargetMode="External"/><Relationship Id="rId7" Type="http://schemas.openxmlformats.org/officeDocument/2006/relationships/hyperlink" Target="http://dx.doi.org/10.5194/essd-8-605-2016" TargetMode="External"/><Relationship Id="rId12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onlinelibrary.wiley.com/doi/10.1002/jgrg.20042/abstract" TargetMode="External"/><Relationship Id="rId11" Type="http://schemas.openxmlformats.org/officeDocument/2006/relationships/image" Target="../media/image21.jpg"/><Relationship Id="rId5" Type="http://schemas.openxmlformats.org/officeDocument/2006/relationships/hyperlink" Target="http://www.biogeosciences.net/9/5125/2012/bg-9-5125-2012.html" TargetMode="External"/><Relationship Id="rId10" Type="http://schemas.openxmlformats.org/officeDocument/2006/relationships/image" Target="../media/image20.jpg"/><Relationship Id="rId4" Type="http://schemas.openxmlformats.org/officeDocument/2006/relationships/hyperlink" Target="http://www.esrl.noaa.gov/gmd/ccgg/trends/" TargetMode="External"/><Relationship Id="rId9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lobalcarbonproject.org/carbonbudget/" TargetMode="External"/><Relationship Id="rId3" Type="http://schemas.openxmlformats.org/officeDocument/2006/relationships/image" Target="../media/image32.png"/><Relationship Id="rId7" Type="http://schemas.openxmlformats.org/officeDocument/2006/relationships/hyperlink" Target="http://dx.doi.org/10.5194/essd-8-605-201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onlinelibrary.wiley.com/doi/10.1002/jgrg.20042/abstract" TargetMode="External"/><Relationship Id="rId5" Type="http://schemas.openxmlformats.org/officeDocument/2006/relationships/hyperlink" Target="http://www.biogeosciences.net/9/5125/2012/bg-9-5125-2012.html" TargetMode="External"/><Relationship Id="rId10" Type="http://schemas.openxmlformats.org/officeDocument/2006/relationships/image" Target="../media/image19.jpg"/><Relationship Id="rId4" Type="http://schemas.openxmlformats.org/officeDocument/2006/relationships/hyperlink" Target="http://cdiac.ornl.gov/trends/emis/meth_reg.html" TargetMode="External"/><Relationship Id="rId9" Type="http://schemas.openxmlformats.org/officeDocument/2006/relationships/image" Target="../media/image20.jp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lobalcarbonproject.org/carbonbudget/" TargetMode="External"/><Relationship Id="rId13" Type="http://schemas.openxmlformats.org/officeDocument/2006/relationships/image" Target="../media/image23.jpg"/><Relationship Id="rId3" Type="http://schemas.openxmlformats.org/officeDocument/2006/relationships/hyperlink" Target="http://cdiac.ornl.gov/trends/emis/meth_reg.html" TargetMode="External"/><Relationship Id="rId7" Type="http://schemas.openxmlformats.org/officeDocument/2006/relationships/hyperlink" Target="http://dx.doi.org/10.5194/essd-8-605-2016" TargetMode="External"/><Relationship Id="rId12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onlinelibrary.wiley.com/doi/10.1002/jgrg.20042/abstract" TargetMode="External"/><Relationship Id="rId11" Type="http://schemas.openxmlformats.org/officeDocument/2006/relationships/image" Target="../media/image21.jpg"/><Relationship Id="rId5" Type="http://schemas.openxmlformats.org/officeDocument/2006/relationships/hyperlink" Target="http://www.biogeosciences.net/9/5125/2012/bg-9-5125-2012.html" TargetMode="External"/><Relationship Id="rId10" Type="http://schemas.openxmlformats.org/officeDocument/2006/relationships/image" Target="../media/image20.jpg"/><Relationship Id="rId4" Type="http://schemas.openxmlformats.org/officeDocument/2006/relationships/hyperlink" Target="http://www.esrl.noaa.gov/gmd/ccgg/trends/" TargetMode="External"/><Relationship Id="rId9" Type="http://schemas.openxmlformats.org/officeDocument/2006/relationships/image" Target="../media/image19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emf"/><Relationship Id="rId4" Type="http://schemas.openxmlformats.org/officeDocument/2006/relationships/image" Target="../media/image43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011" y="2405444"/>
            <a:ext cx="8640960" cy="233514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G. Bala, 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Caos</a:t>
            </a:r>
            <a:b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Indian institute of Science</a:t>
            </a:r>
            <a:br>
              <a:rPr lang="en-US" dirty="0"/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0"/>
            <a:ext cx="7772400" cy="3096344"/>
          </a:xfrm>
        </p:spPr>
        <p:txBody>
          <a:bodyPr>
            <a:normAutofit/>
          </a:bodyPr>
          <a:lstStyle/>
          <a:p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The global carbon cycle 101</a:t>
            </a:r>
          </a:p>
          <a:p>
            <a:pPr algn="ctr"/>
            <a:endParaRPr lang="en-IN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5" y="3861048"/>
            <a:ext cx="4515955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6056" y="4740588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latin typeface="Arial" panose="020B0604020202020204" pitchFamily="34" charset="0"/>
                <a:cs typeface="Arial" panose="020B0604020202020204" pitchFamily="34" charset="0"/>
              </a:rPr>
              <a:t>3 April 2017</a:t>
            </a:r>
          </a:p>
          <a:p>
            <a:r>
              <a:rPr lang="en-IN" sz="3200" b="1" dirty="0">
                <a:latin typeface="Arial" panose="020B0604020202020204" pitchFamily="34" charset="0"/>
                <a:cs typeface="Arial" panose="020B0604020202020204" pitchFamily="34" charset="0"/>
              </a:rPr>
              <a:t>ICTS, Bengaluru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71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048" y="44624"/>
            <a:ext cx="8568952" cy="914400"/>
          </a:xfrm>
        </p:spPr>
        <p:txBody>
          <a:bodyPr/>
          <a:lstStyle/>
          <a:p>
            <a:r>
              <a:rPr lang="en-US" sz="4400" b="1" dirty="0">
                <a:solidFill>
                  <a:srgbClr val="FFFF00"/>
                </a:solidFill>
                <a:latin typeface="Book Antiqua" pitchFamily="18" charset="0"/>
              </a:rPr>
              <a:t>Atmospheric CO</a:t>
            </a:r>
            <a:r>
              <a:rPr lang="en-US" sz="4400" b="1" baseline="-25000" dirty="0">
                <a:solidFill>
                  <a:srgbClr val="FFFF00"/>
                </a:solidFill>
                <a:latin typeface="Book Antiqua" pitchFamily="18" charset="0"/>
              </a:rPr>
              <a:t>2</a:t>
            </a:r>
            <a:r>
              <a:rPr lang="en-US" sz="4400" b="1" dirty="0">
                <a:solidFill>
                  <a:srgbClr val="FFFF00"/>
                </a:solidFill>
                <a:latin typeface="Book Antiqua" pitchFamily="18" charset="0"/>
              </a:rPr>
              <a:t> is now over 400 ppm : </a:t>
            </a:r>
            <a:r>
              <a:rPr lang="en-US" sz="4400" b="1" dirty="0">
                <a:solidFill>
                  <a:schemeClr val="tx1"/>
                </a:solidFill>
                <a:latin typeface="Book Antiqua" pitchFamily="18" charset="0"/>
              </a:rPr>
              <a:t>120 ppm above the pre-industrial level </a:t>
            </a:r>
            <a:endParaRPr lang="en-IN" sz="4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41" y="2086125"/>
            <a:ext cx="6048672" cy="4746285"/>
          </a:xfrm>
          <a:prstGeom prst="rect">
            <a:avLst/>
          </a:prstGeom>
        </p:spPr>
      </p:pic>
      <p:pic>
        <p:nvPicPr>
          <p:cNvPr id="4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346" y="2401003"/>
            <a:ext cx="274320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6948264" y="3068960"/>
            <a:ext cx="1440160" cy="216024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72200" y="5127948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Unprecedented in the last 1 million years and possibly in the last 20 M years.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s://encrypted-tbn2.gstatic.com/images?q=tbn:ANd9GcTdrRVL6xJH9ZP-QyyqK3hiCzAomRAO_Kkg5fmZUKDLhQ1Zrvb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30497"/>
            <a:ext cx="13335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9872" y="4653136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~100 ppm increase in last 60 years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07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CO</a:t>
            </a:r>
            <a:r>
              <a:rPr lang="en-US" sz="5400" b="1" spc="150" baseline="-250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2</a:t>
            </a:r>
            <a:r>
              <a:rPr lang="en-US" sz="54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in the last 5 years</a:t>
            </a:r>
            <a:endParaRPr lang="en-US" sz="5400" b="1" cap="none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21" y="927522"/>
            <a:ext cx="6311899" cy="46840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5657671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IN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rhythm comes from the “breathing” by NH vegetation</a:t>
            </a:r>
            <a:endParaRPr lang="en-US" sz="36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83568" y="3933056"/>
            <a:ext cx="1924050" cy="1828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23728" y="1597195"/>
            <a:ext cx="3908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Amplitude of the Oscillation ~ 7 ppm 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5740" y="4099862"/>
            <a:ext cx="106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Sept.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0309" y="2417112"/>
            <a:ext cx="106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70892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6632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definite consequence of CO</a:t>
            </a:r>
            <a:r>
              <a:rPr lang="en-IN" sz="4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IN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increase: </a:t>
            </a:r>
            <a:r>
              <a:rPr lang="en-IN" sz="4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 Acidification</a:t>
            </a:r>
            <a:endParaRPr lang="en-US" sz="4800" b="1" dirty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 descr="SPM Fig4_approved_subject_to_copyedi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18"/>
          <a:stretch/>
        </p:blipFill>
        <p:spPr bwMode="auto">
          <a:xfrm>
            <a:off x="1979712" y="2418202"/>
            <a:ext cx="5616624" cy="442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53555" y="5445224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3573016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 CO</a:t>
            </a:r>
            <a:r>
              <a:rPr lang="en-IN" sz="3200" baseline="-25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aseline="-25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13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55679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 for CO</a:t>
            </a:r>
            <a:r>
              <a:rPr lang="en-IN" sz="4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IN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increase?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6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05609"/>
            <a:ext cx="9144000" cy="247643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0" y="22860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N" altLang="en-US" sz="4800" b="1" dirty="0">
                <a:solidFill>
                  <a:srgbClr val="FFFF00"/>
                </a:solidFill>
                <a:latin typeface="Book Antiqua" panose="02040602050305030304" pitchFamily="18" charset="0"/>
              </a:rPr>
              <a:t>Kaya </a:t>
            </a:r>
            <a:r>
              <a:rPr lang="en-IN" altLang="en-US" sz="4800" b="1" u="sng" dirty="0">
                <a:solidFill>
                  <a:srgbClr val="FFFF00"/>
                </a:solidFill>
                <a:latin typeface="Book Antiqua" panose="02040602050305030304" pitchFamily="18" charset="0"/>
              </a:rPr>
              <a:t>Identity</a:t>
            </a:r>
            <a:r>
              <a:rPr lang="en-IN" altLang="en-US" sz="4800" b="1" dirty="0">
                <a:solidFill>
                  <a:srgbClr val="FFFF00"/>
                </a:solidFill>
                <a:latin typeface="Book Antiqua" panose="02040602050305030304" pitchFamily="18" charset="0"/>
              </a:rPr>
              <a:t> for CO</a:t>
            </a:r>
            <a:r>
              <a:rPr lang="en-IN" altLang="en-US" sz="4800" b="1" baseline="-25000" dirty="0">
                <a:solidFill>
                  <a:srgbClr val="FFFF00"/>
                </a:solidFill>
                <a:latin typeface="Book Antiqua" panose="02040602050305030304" pitchFamily="18" charset="0"/>
              </a:rPr>
              <a:t>2</a:t>
            </a:r>
            <a:r>
              <a:rPr lang="en-IN" altLang="en-US" sz="4800" b="1" dirty="0">
                <a:solidFill>
                  <a:srgbClr val="FFFF00"/>
                </a:solidFill>
                <a:latin typeface="Book Antiqua" panose="02040602050305030304" pitchFamily="18" charset="0"/>
              </a:rPr>
              <a:t> emission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5516" y="1412776"/>
            <a:ext cx="8712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</a:t>
            </a:r>
            <a:r>
              <a:rPr lang="en-IN" sz="3200" b="1" baseline="-25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IN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emission = </a:t>
            </a:r>
            <a:r>
              <a:rPr lang="en-IN" sz="3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population</a:t>
            </a:r>
            <a:r>
              <a:rPr lang="en-IN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 </a:t>
            </a:r>
            <a:r>
              <a:rPr lang="en-IN" sz="32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(GDP/person) </a:t>
            </a:r>
            <a:r>
              <a:rPr lang="en-IN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 </a:t>
            </a:r>
            <a:r>
              <a:rPr lang="en-IN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(Energy Production/GDP)</a:t>
            </a:r>
            <a:r>
              <a:rPr lang="en-IN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 </a:t>
            </a:r>
            <a:r>
              <a:rPr lang="en-IN" sz="3200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(CO</a:t>
            </a:r>
            <a:r>
              <a:rPr lang="en-IN" sz="3200" b="1" baseline="-250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IN" sz="3200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emission/Energy Production)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794" y="4077072"/>
            <a:ext cx="9144000" cy="247643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722" y="4530459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</a:t>
            </a:r>
            <a:r>
              <a:rPr lang="en-IN" sz="3200" b="1" baseline="-25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IN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emission = </a:t>
            </a:r>
            <a:r>
              <a:rPr lang="en-IN" sz="3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population</a:t>
            </a:r>
            <a:r>
              <a:rPr lang="en-IN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 </a:t>
            </a:r>
            <a:r>
              <a:rPr lang="en-IN" sz="32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(GDP/person) </a:t>
            </a:r>
            <a:r>
              <a:rPr lang="en-IN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 </a:t>
            </a:r>
            <a:r>
              <a:rPr lang="en-IN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Energy Intensity</a:t>
            </a:r>
            <a:r>
              <a:rPr lang="en-IN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 </a:t>
            </a:r>
            <a:r>
              <a:rPr lang="en-IN" sz="3200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Carbon Intensity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5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152400" y="188913"/>
            <a:ext cx="88392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SzPct val="100000"/>
            </a:pPr>
            <a:r>
              <a:rPr lang="en-IN" altLang="en-US" sz="3600" b="1">
                <a:solidFill>
                  <a:srgbClr val="FFFF00"/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It took just 12 years to add 100 crore people on this planet recently</a:t>
            </a:r>
            <a:endParaRPr lang="en-US" altLang="en-US" sz="3600" b="1">
              <a:solidFill>
                <a:srgbClr val="FFFF00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3276600"/>
            <a:ext cx="29718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FFFFFF"/>
              </a:buClr>
              <a:buSzPct val="100000"/>
              <a:buFont typeface="Times New Roman" pitchFamily="16" charset="0"/>
              <a:buNone/>
              <a:defRPr/>
            </a:pPr>
            <a:r>
              <a:rPr lang="en-IN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While it took 120 years in the pre-industrial era for the same increase</a:t>
            </a:r>
          </a:p>
        </p:txBody>
      </p:sp>
      <p:pic>
        <p:nvPicPr>
          <p:cNvPr id="2662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0738"/>
            <a:ext cx="58674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35123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52400" y="188913"/>
            <a:ext cx="88392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SzPct val="100000"/>
            </a:pPr>
            <a:r>
              <a:rPr lang="en-IN" altLang="en-US" sz="3600" b="1">
                <a:solidFill>
                  <a:srgbClr val="FFFF00"/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India’s population increased 5 fold in a century</a:t>
            </a:r>
            <a:endParaRPr lang="en-US" altLang="en-US" sz="3600" b="1">
              <a:solidFill>
                <a:srgbClr val="FFFF00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</a:endParaRPr>
          </a:p>
        </p:txBody>
      </p:sp>
      <p:pic>
        <p:nvPicPr>
          <p:cNvPr id="28675" name="Picture 2" descr="Image result for population of india 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5738"/>
            <a:ext cx="9144000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02771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457200" y="0"/>
            <a:ext cx="8610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IN" altLang="en-US" sz="4800" b="1">
                <a:solidFill>
                  <a:srgbClr val="FFFF00"/>
                </a:solidFill>
                <a:latin typeface="Book Antiqua" panose="02040602050305030304" pitchFamily="18" charset="0"/>
              </a:rPr>
              <a:t>Global Energy consumption tripled in 50 years </a:t>
            </a:r>
            <a:endParaRPr lang="en-IN" altLang="en-US" sz="480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9459" name="Picture 2" descr="http://www.euanmearns.com/wp-content/uploads/2015/06/globaenergy20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73056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931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457200" y="0"/>
            <a:ext cx="8610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IN" altLang="en-US" sz="4800" b="1" dirty="0">
                <a:solidFill>
                  <a:srgbClr val="FFFF00"/>
                </a:solidFill>
                <a:latin typeface="Book Antiqua" panose="02040602050305030304" pitchFamily="18" charset="0"/>
              </a:rPr>
              <a:t>Fossil Fuel CO</a:t>
            </a:r>
            <a:r>
              <a:rPr lang="en-IN" altLang="en-US" sz="4800" b="1" baseline="-25000" dirty="0">
                <a:solidFill>
                  <a:srgbClr val="FFFF00"/>
                </a:solidFill>
                <a:latin typeface="Book Antiqua" panose="02040602050305030304" pitchFamily="18" charset="0"/>
              </a:rPr>
              <a:t>2</a:t>
            </a:r>
            <a:r>
              <a:rPr lang="en-IN" altLang="en-US" sz="4800" b="1" dirty="0">
                <a:solidFill>
                  <a:srgbClr val="FFFF00"/>
                </a:solidFill>
                <a:latin typeface="Book Antiqua" panose="02040602050305030304" pitchFamily="18" charset="0"/>
              </a:rPr>
              <a:t> Emission has increased by 63 % since 1990 </a:t>
            </a:r>
            <a:endParaRPr lang="en-IN" altLang="en-US" sz="4800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7510160" cy="5013176"/>
          </a:xfrm>
          <a:prstGeom prst="rect">
            <a:avLst/>
          </a:prstGeom>
        </p:spPr>
      </p:pic>
      <p:pic>
        <p:nvPicPr>
          <p:cNvPr id="5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69160"/>
            <a:ext cx="1662112" cy="1079500"/>
          </a:xfrm>
          <a:prstGeom prst="rect">
            <a:avLst/>
          </a:prstGeom>
          <a:noFill/>
          <a:ln w="19050">
            <a:solidFill>
              <a:srgbClr val="4C9BD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907704" y="2414766"/>
            <a:ext cx="23299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600" dirty="0">
                <a:solidFill>
                  <a:srgbClr val="4C9BDB"/>
                </a:solidFill>
                <a:latin typeface="Calibri"/>
                <a:cs typeface="Calibri"/>
              </a:rPr>
              <a:t>Uncertainty is ±5% for one standard deviation (IPCC “likely” range)</a:t>
            </a:r>
          </a:p>
        </p:txBody>
      </p:sp>
    </p:spTree>
    <p:extLst>
      <p:ext uri="{BB962C8B-B14F-4D97-AF65-F5344CB8AC3E}">
        <p14:creationId xmlns:p14="http://schemas.microsoft.com/office/powerpoint/2010/main" val="2592475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914400"/>
          </a:xfrm>
        </p:spPr>
        <p:txBody>
          <a:bodyPr/>
          <a:lstStyle/>
          <a:p>
            <a:pPr algn="ctr"/>
            <a:r>
              <a:rPr lang="en-IN" sz="4800" b="1" dirty="0">
                <a:solidFill>
                  <a:srgbClr val="FFFF00"/>
                </a:solidFill>
                <a:latin typeface="Book Antiqua" pitchFamily="18" charset="0"/>
              </a:rPr>
              <a:t>Carbon in the context of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328" y="1412776"/>
            <a:ext cx="8496944" cy="507444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endParaRPr lang="en-IN" dirty="0"/>
          </a:p>
          <a:p>
            <a:r>
              <a:rPr lang="en-IN" sz="3200" b="1" dirty="0">
                <a:latin typeface="Arial" pitchFamily="34" charset="0"/>
                <a:cs typeface="Arial" pitchFamily="34" charset="0"/>
              </a:rPr>
              <a:t>CO</a:t>
            </a:r>
            <a:r>
              <a:rPr lang="en-IN" sz="32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IN" sz="3200" b="1" dirty="0">
                <a:latin typeface="Arial" pitchFamily="34" charset="0"/>
                <a:cs typeface="Arial" pitchFamily="34" charset="0"/>
              </a:rPr>
              <a:t> is the Main driver for 20</a:t>
            </a:r>
            <a:r>
              <a:rPr lang="en-IN" sz="3200" b="1" baseline="30000" dirty="0">
                <a:latin typeface="Arial" pitchFamily="34" charset="0"/>
                <a:cs typeface="Arial" pitchFamily="34" charset="0"/>
              </a:rPr>
              <a:t>th</a:t>
            </a:r>
            <a:r>
              <a:rPr lang="en-IN" sz="3200" b="1" dirty="0">
                <a:latin typeface="Arial" pitchFamily="34" charset="0"/>
                <a:cs typeface="Arial" pitchFamily="34" charset="0"/>
              </a:rPr>
              <a:t> and 21</a:t>
            </a:r>
            <a:r>
              <a:rPr lang="en-IN" sz="3200" b="1" baseline="30000" dirty="0">
                <a:latin typeface="Arial" pitchFamily="34" charset="0"/>
                <a:cs typeface="Arial" pitchFamily="34" charset="0"/>
              </a:rPr>
              <a:t>st</a:t>
            </a:r>
            <a:r>
              <a:rPr lang="en-IN" sz="3200" b="1" dirty="0">
                <a:latin typeface="Arial" pitchFamily="34" charset="0"/>
                <a:cs typeface="Arial" pitchFamily="34" charset="0"/>
              </a:rPr>
              <a:t> century climate change.</a:t>
            </a:r>
          </a:p>
          <a:p>
            <a:endParaRPr lang="en-IN" sz="3200" b="1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N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Projection of future climate change requires a good understanding of </a:t>
            </a:r>
            <a:r>
              <a:rPr lang="en-IN" sz="3200" b="1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“the Fate of atmos. CO</a:t>
            </a:r>
            <a:r>
              <a:rPr lang="en-IN" sz="3200" b="1" u="sng" baseline="-25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IN" sz="3200" b="1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endParaRPr lang="en-IN" sz="3200" b="1" dirty="0">
              <a:latin typeface="Arial" pitchFamily="34" charset="0"/>
              <a:cs typeface="Arial" pitchFamily="34" charset="0"/>
            </a:endParaRPr>
          </a:p>
          <a:p>
            <a:r>
              <a:rPr lang="en-IN" sz="3200" b="1" dirty="0">
                <a:latin typeface="Arial" pitchFamily="34" charset="0"/>
                <a:cs typeface="Arial" pitchFamily="34" charset="0"/>
              </a:rPr>
              <a:t>How CO</a:t>
            </a:r>
            <a:r>
              <a:rPr lang="en-IN" sz="32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IN" sz="3200" b="1" dirty="0">
                <a:latin typeface="Arial" pitchFamily="34" charset="0"/>
                <a:cs typeface="Arial" pitchFamily="34" charset="0"/>
              </a:rPr>
              <a:t> is exchanged between land, ocean and the atmosphere?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9561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748463" cy="914400"/>
          </a:xfrm>
        </p:spPr>
        <p:txBody>
          <a:bodyPr/>
          <a:lstStyle/>
          <a:p>
            <a:r>
              <a:rPr lang="en-IN" sz="4800" b="1" dirty="0">
                <a:solidFill>
                  <a:srgbClr val="FFFF00"/>
                </a:solidFill>
                <a:latin typeface="Book Antiqua" panose="02040602050305030304" pitchFamily="18" charset="0"/>
              </a:rPr>
              <a:t>Who am I? A climate Modeller</a:t>
            </a:r>
            <a:endParaRPr lang="en-US" sz="4800" b="1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96644"/>
            <a:ext cx="8532440" cy="63732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IN" sz="3200" b="1" dirty="0">
                <a:latin typeface="Arial" panose="020B0604020202020204" pitchFamily="34" charset="0"/>
                <a:cs typeface="Arial" panose="020B0604020202020204" pitchFamily="34" charset="0"/>
              </a:rPr>
              <a:t>Jack of All Trades but master of none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574" y="1870287"/>
            <a:ext cx="5853738" cy="4976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0" y="183397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change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2468649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cycle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515719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Geoengineering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0481" y="1967213"/>
            <a:ext cx="2501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</a:t>
            </a:r>
            <a:r>
              <a:rPr lang="en-IN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1523" y="2628741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LULCC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1" y="515719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Feedbacks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552938"/>
      </p:ext>
    </p:extLst>
  </p:cSld>
  <p:clrMapOvr>
    <a:masterClrMapping/>
  </p:clrMapOvr>
  <p:transition spd="slow"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172400" cy="914400"/>
          </a:xfrm>
        </p:spPr>
        <p:txBody>
          <a:bodyPr/>
          <a:lstStyle/>
          <a:p>
            <a:pPr algn="ctr"/>
            <a:r>
              <a:rPr lang="en-IN" sz="4800" b="1" u="sng" dirty="0">
                <a:solidFill>
                  <a:srgbClr val="FFFF00"/>
                </a:solidFill>
                <a:latin typeface="Book Antiqua" pitchFamily="18" charset="0"/>
              </a:rPr>
              <a:t>Units for carbon for this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268760"/>
            <a:ext cx="7772400" cy="5589240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endParaRPr lang="en-IN" dirty="0"/>
          </a:p>
          <a:p>
            <a:r>
              <a:rPr lang="en-IN" sz="3200" b="1" dirty="0">
                <a:latin typeface="Arial" pitchFamily="34" charset="0"/>
                <a:cs typeface="Arial" pitchFamily="34" charset="0"/>
              </a:rPr>
              <a:t>Atmospheric CO</a:t>
            </a:r>
            <a:r>
              <a:rPr lang="en-IN" sz="32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IN" sz="3200" b="1" dirty="0">
                <a:latin typeface="Arial" pitchFamily="34" charset="0"/>
                <a:cs typeface="Arial" pitchFamily="34" charset="0"/>
              </a:rPr>
              <a:t> is in ppm</a:t>
            </a:r>
          </a:p>
          <a:p>
            <a:endParaRPr lang="en-IN" sz="3200" b="1" dirty="0">
              <a:latin typeface="Arial" pitchFamily="34" charset="0"/>
              <a:cs typeface="Arial" pitchFamily="34" charset="0"/>
            </a:endParaRPr>
          </a:p>
          <a:p>
            <a:r>
              <a:rPr lang="en-IN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Carbon stocks and fluxes are quoted in either Gt-C (</a:t>
            </a:r>
            <a:r>
              <a:rPr lang="en-IN" sz="32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giga</a:t>
            </a:r>
            <a:r>
              <a:rPr lang="en-IN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tons of C) or </a:t>
            </a:r>
            <a:r>
              <a:rPr lang="en-IN" sz="32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PgC</a:t>
            </a:r>
            <a:r>
              <a:rPr lang="en-IN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IN" sz="32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peta</a:t>
            </a:r>
            <a:r>
              <a:rPr lang="en-IN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grams) of C</a:t>
            </a:r>
          </a:p>
          <a:p>
            <a:endParaRPr lang="en-IN" sz="3200" b="1" dirty="0">
              <a:latin typeface="Arial" pitchFamily="34" charset="0"/>
              <a:cs typeface="Arial" pitchFamily="34" charset="0"/>
            </a:endParaRPr>
          </a:p>
          <a:p>
            <a:r>
              <a:rPr lang="en-IN" sz="3200" b="1" dirty="0">
                <a:latin typeface="Arial" pitchFamily="34" charset="0"/>
                <a:cs typeface="Arial" pitchFamily="34" charset="0"/>
              </a:rPr>
              <a:t>1 ppm ~ 2 Gt-C = 2 </a:t>
            </a:r>
            <a:r>
              <a:rPr lang="en-IN" sz="3200" b="1" dirty="0" err="1">
                <a:latin typeface="Arial" pitchFamily="34" charset="0"/>
                <a:cs typeface="Arial" pitchFamily="34" charset="0"/>
              </a:rPr>
              <a:t>PgC</a:t>
            </a:r>
            <a:endParaRPr lang="en-IN" sz="3200" b="1" dirty="0">
              <a:latin typeface="Arial" pitchFamily="34" charset="0"/>
              <a:cs typeface="Arial" pitchFamily="34" charset="0"/>
            </a:endParaRPr>
          </a:p>
          <a:p>
            <a:r>
              <a:rPr lang="en-IN" sz="3200" b="1" dirty="0">
                <a:latin typeface="Arial" pitchFamily="34" charset="0"/>
                <a:cs typeface="Arial" pitchFamily="34" charset="0"/>
              </a:rPr>
              <a:t>1 mole of C </a:t>
            </a:r>
            <a:r>
              <a:rPr lang="en-IN" sz="32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en-IN" sz="3200" b="1" dirty="0">
                <a:latin typeface="Arial" pitchFamily="34" charset="0"/>
                <a:cs typeface="Arial" pitchFamily="34" charset="0"/>
              </a:rPr>
              <a:t>1 mole of CO</a:t>
            </a:r>
            <a:r>
              <a:rPr lang="en-IN" sz="3200" b="1" baseline="-25000" dirty="0">
                <a:latin typeface="Arial" pitchFamily="34" charset="0"/>
                <a:cs typeface="Arial" pitchFamily="34" charset="0"/>
              </a:rPr>
              <a:t>2</a:t>
            </a:r>
          </a:p>
          <a:p>
            <a:r>
              <a:rPr lang="en-IN" sz="3200" b="1" dirty="0">
                <a:latin typeface="Arial" pitchFamily="34" charset="0"/>
                <a:cs typeface="Arial" pitchFamily="34" charset="0"/>
              </a:rPr>
              <a:t>=&gt; 12 g C </a:t>
            </a:r>
            <a:r>
              <a:rPr lang="en-IN" sz="32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 </a:t>
            </a:r>
            <a:r>
              <a:rPr lang="en-IN" sz="3200" b="1" dirty="0">
                <a:latin typeface="Arial" pitchFamily="34" charset="0"/>
                <a:cs typeface="Arial" pitchFamily="34" charset="0"/>
              </a:rPr>
              <a:t>44 g CO</a:t>
            </a:r>
            <a:r>
              <a:rPr lang="en-IN" sz="3200" b="1" baseline="-25000" dirty="0">
                <a:latin typeface="Arial" pitchFamily="34" charset="0"/>
                <a:cs typeface="Arial" pitchFamily="34" charset="0"/>
              </a:rPr>
              <a:t>2</a:t>
            </a:r>
          </a:p>
          <a:p>
            <a:r>
              <a:rPr lang="en-IN" sz="3200" b="1" dirty="0">
                <a:latin typeface="Arial" pitchFamily="34" charset="0"/>
                <a:cs typeface="Arial" pitchFamily="34" charset="0"/>
              </a:rPr>
              <a:t>=&gt; 1 Gt-C </a:t>
            </a:r>
            <a:r>
              <a:rPr lang="en-IN" sz="32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en-IN" sz="3200" b="1" dirty="0">
                <a:latin typeface="Arial" pitchFamily="34" charset="0"/>
                <a:cs typeface="Arial" pitchFamily="34" charset="0"/>
              </a:rPr>
              <a:t>3.67 Gt-CO</a:t>
            </a:r>
            <a:r>
              <a:rPr lang="en-IN" sz="32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en-IN" sz="3200" b="1" dirty="0">
              <a:latin typeface="Arial" pitchFamily="34" charset="0"/>
              <a:cs typeface="Arial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399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556792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</a:t>
            </a:r>
            <a:r>
              <a:rPr lang="en-IN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short term </a:t>
            </a:r>
            <a:r>
              <a:rPr lang="en-IN" sz="4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fate of our current CO</a:t>
            </a:r>
            <a:r>
              <a:rPr lang="en-IN" sz="4800" b="1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IN" sz="4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emissions?</a:t>
            </a:r>
            <a:endParaRPr lang="en-US" sz="4800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665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035" y="910510"/>
            <a:ext cx="4320000" cy="5566109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77138" y="918678"/>
            <a:ext cx="4363200" cy="5566109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740055" y="3561290"/>
            <a:ext cx="16395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AU" altLang="en-US" sz="3600" dirty="0">
                <a:solidFill>
                  <a:schemeClr val="accent6"/>
                </a:solidFill>
                <a:latin typeface="Calibri"/>
                <a:cs typeface="Calibri"/>
              </a:rPr>
              <a:t>31%</a:t>
            </a:r>
          </a:p>
          <a:p>
            <a:pPr algn="r" eaLnBrk="1" hangingPunct="1"/>
            <a:r>
              <a:rPr lang="en-AU" altLang="en-US" sz="2000" dirty="0">
                <a:solidFill>
                  <a:srgbClr val="4C9BDB"/>
                </a:solidFill>
                <a:latin typeface="Calibri"/>
                <a:cs typeface="Calibri"/>
              </a:rPr>
              <a:t>11.6 GtCO</a:t>
            </a:r>
            <a:r>
              <a:rPr lang="en-AU" altLang="en-US" sz="2000" baseline="-25000" dirty="0">
                <a:solidFill>
                  <a:srgbClr val="4C9BDB"/>
                </a:solidFill>
                <a:latin typeface="Calibri"/>
                <a:cs typeface="Calibri"/>
              </a:rPr>
              <a:t>2</a:t>
            </a:r>
            <a:r>
              <a:rPr lang="en-AU" altLang="en-US" sz="2000" dirty="0">
                <a:solidFill>
                  <a:srgbClr val="4C9BDB"/>
                </a:solidFill>
                <a:latin typeface="Calibri"/>
                <a:cs typeface="Calibri"/>
              </a:rPr>
              <a:t>/</a:t>
            </a:r>
            <a:r>
              <a:rPr lang="en-AU" altLang="en-US" sz="2000" dirty="0" err="1">
                <a:solidFill>
                  <a:srgbClr val="4C9BDB"/>
                </a:solidFill>
                <a:latin typeface="Calibri"/>
                <a:cs typeface="Calibri"/>
              </a:rPr>
              <a:t>yr</a:t>
            </a:r>
            <a:endParaRPr lang="en-AU" altLang="en-US" sz="2000" baseline="30000" dirty="0">
              <a:solidFill>
                <a:srgbClr val="4C9BDB"/>
              </a:solidFill>
              <a:latin typeface="Calibri"/>
              <a:cs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31448" y="119638"/>
            <a:ext cx="7375812" cy="506849"/>
          </a:xfrm>
        </p:spPr>
        <p:txBody>
          <a:bodyPr>
            <a:noAutofit/>
          </a:bodyPr>
          <a:lstStyle/>
          <a:p>
            <a:r>
              <a:rPr lang="en-GB" altLang="en-US" noProof="0" dirty="0">
                <a:ea typeface="ＭＳ Ｐゴシック" pitchFamily="34" charset="-128"/>
              </a:rPr>
              <a:t>Fate of anthropogenic CO</a:t>
            </a:r>
            <a:r>
              <a:rPr lang="en-GB" altLang="en-US" baseline="-25000" noProof="0" dirty="0">
                <a:ea typeface="ＭＳ Ｐゴシック" pitchFamily="34" charset="-128"/>
              </a:rPr>
              <a:t>2</a:t>
            </a:r>
            <a:r>
              <a:rPr lang="en-GB" altLang="en-US" noProof="0" dirty="0">
                <a:ea typeface="ＭＳ Ｐゴシック" pitchFamily="34" charset="-128"/>
              </a:rPr>
              <a:t> emissions (2006-2015)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0" y="6242050"/>
            <a:ext cx="9143999" cy="552450"/>
          </a:xfrm>
        </p:spPr>
        <p:txBody>
          <a:bodyPr anchor="b" anchorCtr="0">
            <a:normAutofit/>
          </a:bodyPr>
          <a:lstStyle/>
          <a:p>
            <a:pPr marL="0" indent="0" algn="ctr">
              <a:buNone/>
            </a:pPr>
            <a:r>
              <a:rPr lang="en-GB" altLang="en-US" sz="1400" noProof="0" dirty="0">
                <a:latin typeface="Calibri"/>
                <a:ea typeface="ＭＳ Ｐゴシック" pitchFamily="34" charset="-128"/>
                <a:cs typeface="Calibri"/>
              </a:rPr>
              <a:t>Source: </a:t>
            </a:r>
            <a:r>
              <a:rPr lang="en-GB" altLang="en-US" sz="1400" noProof="0" dirty="0">
                <a:latin typeface="Calibri"/>
                <a:ea typeface="ＭＳ Ｐゴシック" pitchFamily="34" charset="-128"/>
                <a:cs typeface="Calibri"/>
                <a:hlinkClick r:id="rId3"/>
              </a:rPr>
              <a:t>CDIAC</a:t>
            </a:r>
            <a:r>
              <a:rPr lang="en-GB" altLang="en-US" sz="1400" noProof="0" dirty="0">
                <a:latin typeface="Calibri"/>
                <a:ea typeface="ＭＳ Ｐゴシック" pitchFamily="34" charset="-128"/>
                <a:cs typeface="Calibri"/>
              </a:rPr>
              <a:t>; </a:t>
            </a:r>
            <a:r>
              <a:rPr lang="en-GB" altLang="en-US" sz="1400" noProof="0" dirty="0">
                <a:latin typeface="Calibri"/>
                <a:ea typeface="ＭＳ Ｐゴシック" pitchFamily="34" charset="-128"/>
                <a:cs typeface="Calibri"/>
                <a:hlinkClick r:id="rId4"/>
              </a:rPr>
              <a:t>NOAA-ESRL</a:t>
            </a:r>
            <a:r>
              <a:rPr lang="en-GB" altLang="en-US" sz="1400" noProof="0" dirty="0">
                <a:latin typeface="Calibri"/>
                <a:ea typeface="ＭＳ Ｐゴシック" pitchFamily="34" charset="-128"/>
                <a:cs typeface="Calibri"/>
              </a:rPr>
              <a:t>; </a:t>
            </a:r>
            <a:r>
              <a:rPr lang="en-GB" altLang="en-US" sz="1400" noProof="0" dirty="0">
                <a:latin typeface="Calibri"/>
                <a:ea typeface="ＭＳ Ｐゴシック" pitchFamily="34" charset="-128"/>
                <a:cs typeface="Calibri"/>
                <a:hlinkClick r:id="rId5"/>
              </a:rPr>
              <a:t>Houghton et al 2012</a:t>
            </a:r>
            <a:r>
              <a:rPr lang="en-GB" altLang="en-US" sz="1400" noProof="0" dirty="0">
                <a:latin typeface="Calibri"/>
                <a:ea typeface="ＭＳ Ｐゴシック" pitchFamily="34" charset="-128"/>
                <a:cs typeface="Calibri"/>
              </a:rPr>
              <a:t>; </a:t>
            </a:r>
            <a:r>
              <a:rPr lang="en-GB" altLang="en-US" sz="1400" noProof="0" dirty="0" err="1">
                <a:latin typeface="Calibri"/>
                <a:ea typeface="ＭＳ Ｐゴシック" pitchFamily="34" charset="-128"/>
                <a:cs typeface="Calibri"/>
                <a:hlinkClick r:id="rId6"/>
              </a:rPr>
              <a:t>Giglio</a:t>
            </a:r>
            <a:r>
              <a:rPr lang="en-GB" altLang="en-US" sz="1400" noProof="0" dirty="0">
                <a:latin typeface="Calibri"/>
                <a:ea typeface="ＭＳ Ｐゴシック" pitchFamily="34" charset="-128"/>
                <a:cs typeface="Calibri"/>
                <a:hlinkClick r:id="rId6"/>
              </a:rPr>
              <a:t> et al 2013</a:t>
            </a:r>
            <a:r>
              <a:rPr lang="en-GB" altLang="en-US" sz="1400" noProof="0" dirty="0">
                <a:latin typeface="Calibri"/>
                <a:ea typeface="ＭＳ Ｐゴシック" pitchFamily="34" charset="-128"/>
                <a:cs typeface="Calibri"/>
              </a:rPr>
              <a:t>; </a:t>
            </a:r>
            <a:r>
              <a:rPr lang="en-GB" altLang="en-US" sz="1400" dirty="0">
                <a:ea typeface="ＭＳ Ｐゴシック" pitchFamily="34" charset="-128"/>
                <a:hlinkClick r:id="rId7"/>
              </a:rPr>
              <a:t>Le Quéré et al 2016</a:t>
            </a:r>
            <a:r>
              <a:rPr lang="en-GB" altLang="en-US" sz="1400" noProof="0" dirty="0">
                <a:ea typeface="ＭＳ Ｐゴシック" pitchFamily="34" charset="-128"/>
              </a:rPr>
              <a:t>;</a:t>
            </a:r>
            <a:r>
              <a:rPr lang="en-GB" altLang="en-US" sz="1400" noProof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GB" altLang="en-US" sz="1400" noProof="0" dirty="0">
                <a:latin typeface="Calibri"/>
                <a:ea typeface="ＭＳ Ｐゴシック" pitchFamily="34" charset="-128"/>
                <a:cs typeface="Calibri"/>
                <a:hlinkClick r:id="rId8"/>
              </a:rPr>
              <a:t>Global Carbon Budget 2016</a:t>
            </a:r>
            <a:endParaRPr lang="en-GB" altLang="en-US" sz="1400" noProof="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8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294" y="3874437"/>
            <a:ext cx="2438635" cy="1589895"/>
          </a:xfrm>
          <a:prstGeom prst="rect">
            <a:avLst/>
          </a:prstGeom>
          <a:noFill/>
          <a:ln w="19050">
            <a:solidFill>
              <a:srgbClr val="4C9BD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4869897" y="5362831"/>
            <a:ext cx="150970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AU" altLang="en-US" sz="3600" dirty="0">
                <a:solidFill>
                  <a:schemeClr val="accent6"/>
                </a:solidFill>
                <a:latin typeface="Calibri"/>
                <a:cs typeface="Calibri"/>
              </a:rPr>
              <a:t>26%</a:t>
            </a:r>
          </a:p>
          <a:p>
            <a:pPr algn="r" eaLnBrk="1" hangingPunct="1"/>
            <a:r>
              <a:rPr lang="en-AU" altLang="en-US" sz="2000" dirty="0">
                <a:solidFill>
                  <a:srgbClr val="4C9BDB"/>
                </a:solidFill>
                <a:latin typeface="Calibri"/>
                <a:cs typeface="Calibri"/>
              </a:rPr>
              <a:t>9.7 GtCO</a:t>
            </a:r>
            <a:r>
              <a:rPr lang="en-AU" altLang="en-US" sz="2000" baseline="-25000" dirty="0">
                <a:solidFill>
                  <a:srgbClr val="4C9BDB"/>
                </a:solidFill>
                <a:latin typeface="Calibri"/>
                <a:cs typeface="Calibri"/>
              </a:rPr>
              <a:t>2</a:t>
            </a:r>
            <a:r>
              <a:rPr lang="en-AU" altLang="en-US" sz="2000" dirty="0">
                <a:solidFill>
                  <a:srgbClr val="4C9BDB"/>
                </a:solidFill>
                <a:latin typeface="Calibri"/>
                <a:cs typeface="Calibri"/>
              </a:rPr>
              <a:t>/yr</a:t>
            </a:r>
            <a:endParaRPr lang="en-AU" altLang="en-US" sz="2000" baseline="30000" dirty="0">
              <a:solidFill>
                <a:srgbClr val="4C9BDB"/>
              </a:solidFill>
              <a:latin typeface="Calibri"/>
              <a:cs typeface="Calibri"/>
            </a:endParaRPr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699" y="1690028"/>
            <a:ext cx="2429826" cy="1590107"/>
          </a:xfrm>
          <a:prstGeom prst="rect">
            <a:avLst/>
          </a:prstGeom>
          <a:noFill/>
          <a:ln w="19050">
            <a:solidFill>
              <a:srgbClr val="4C9BD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6792" y="2860128"/>
            <a:ext cx="2411015" cy="1666875"/>
          </a:xfrm>
          <a:prstGeom prst="rect">
            <a:avLst/>
          </a:prstGeom>
          <a:noFill/>
          <a:ln w="19050">
            <a:solidFill>
              <a:srgbClr val="4C9BD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1200" y="1085303"/>
            <a:ext cx="2424736" cy="1590675"/>
          </a:xfrm>
          <a:prstGeom prst="rect">
            <a:avLst/>
          </a:prstGeom>
          <a:noFill/>
          <a:ln w="19050">
            <a:solidFill>
              <a:srgbClr val="4C9BD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706612" y="1687137"/>
            <a:ext cx="16395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en-US" sz="2000" dirty="0">
                <a:solidFill>
                  <a:srgbClr val="4C9BDB"/>
                </a:solidFill>
                <a:latin typeface="Calibri"/>
                <a:cs typeface="Calibri"/>
              </a:rPr>
              <a:t>34.1 GtCO</a:t>
            </a:r>
            <a:r>
              <a:rPr lang="en-AU" altLang="en-US" sz="2000" baseline="-25000" dirty="0">
                <a:solidFill>
                  <a:srgbClr val="4C9BDB"/>
                </a:solidFill>
                <a:latin typeface="Calibri"/>
                <a:cs typeface="Calibri"/>
              </a:rPr>
              <a:t>2</a:t>
            </a:r>
            <a:r>
              <a:rPr lang="en-AU" altLang="en-US" sz="2000" dirty="0">
                <a:solidFill>
                  <a:srgbClr val="4C9BDB"/>
                </a:solidFill>
                <a:latin typeface="Calibri"/>
                <a:cs typeface="Calibri"/>
              </a:rPr>
              <a:t>/</a:t>
            </a:r>
            <a:r>
              <a:rPr lang="en-AU" altLang="en-US" sz="2000" dirty="0" err="1">
                <a:solidFill>
                  <a:srgbClr val="4C9BDB"/>
                </a:solidFill>
                <a:latin typeface="Calibri"/>
                <a:cs typeface="Calibri"/>
              </a:rPr>
              <a:t>yr</a:t>
            </a:r>
            <a:endParaRPr lang="en-AU" altLang="en-US" sz="2000" dirty="0">
              <a:solidFill>
                <a:srgbClr val="4C9BDB"/>
              </a:solidFill>
              <a:latin typeface="Calibri"/>
              <a:cs typeface="Calibri"/>
            </a:endParaRPr>
          </a:p>
          <a:p>
            <a:pPr eaLnBrk="1" hangingPunct="1"/>
            <a:r>
              <a:rPr lang="en-AU" altLang="en-US" sz="3600" dirty="0">
                <a:solidFill>
                  <a:schemeClr val="accent6"/>
                </a:solidFill>
                <a:latin typeface="Calibri"/>
                <a:cs typeface="Calibri"/>
              </a:rPr>
              <a:t>91%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706612" y="4515397"/>
            <a:ext cx="150970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en-US" sz="3600" dirty="0">
                <a:solidFill>
                  <a:schemeClr val="accent6"/>
                </a:solidFill>
                <a:latin typeface="Calibri"/>
                <a:cs typeface="Calibri"/>
              </a:rPr>
              <a:t>9%</a:t>
            </a:r>
            <a:endParaRPr lang="en-AU" altLang="en-US" sz="3600" baseline="30000" dirty="0">
              <a:solidFill>
                <a:schemeClr val="accent6"/>
              </a:solidFill>
              <a:latin typeface="Calibri"/>
              <a:cs typeface="Calibri"/>
            </a:endParaRPr>
          </a:p>
          <a:p>
            <a:pPr eaLnBrk="1" hangingPunct="1"/>
            <a:r>
              <a:rPr lang="en-AU" altLang="en-US" sz="2000" dirty="0">
                <a:solidFill>
                  <a:srgbClr val="4C9BDB"/>
                </a:solidFill>
                <a:latin typeface="Calibri"/>
                <a:cs typeface="Calibri"/>
              </a:rPr>
              <a:t>3.5 GtCO</a:t>
            </a:r>
            <a:r>
              <a:rPr lang="en-AU" altLang="en-US" sz="2000" baseline="-25000" dirty="0">
                <a:solidFill>
                  <a:srgbClr val="4C9BDB"/>
                </a:solidFill>
                <a:latin typeface="Calibri"/>
                <a:cs typeface="Calibri"/>
              </a:rPr>
              <a:t>2</a:t>
            </a:r>
            <a:r>
              <a:rPr lang="en-AU" altLang="en-US" sz="2000" dirty="0">
                <a:solidFill>
                  <a:srgbClr val="4C9BDB"/>
                </a:solidFill>
                <a:latin typeface="Calibri"/>
                <a:cs typeface="Calibri"/>
              </a:rPr>
              <a:t>/</a:t>
            </a:r>
            <a:r>
              <a:rPr lang="en-AU" altLang="en-US" sz="2000" dirty="0" err="1">
                <a:solidFill>
                  <a:srgbClr val="4C9BDB"/>
                </a:solidFill>
                <a:latin typeface="Calibri"/>
                <a:cs typeface="Calibri"/>
              </a:rPr>
              <a:t>yr</a:t>
            </a:r>
            <a:endParaRPr lang="en-AU" altLang="en-US" sz="2000" baseline="30000" dirty="0">
              <a:solidFill>
                <a:srgbClr val="4C9BDB"/>
              </a:solidFill>
              <a:latin typeface="Calibri"/>
              <a:cs typeface="Calibri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740055" y="1087621"/>
            <a:ext cx="16395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AU" altLang="en-US" sz="2000" dirty="0">
                <a:solidFill>
                  <a:srgbClr val="4C9BDB"/>
                </a:solidFill>
                <a:latin typeface="Calibri"/>
                <a:cs typeface="Calibri"/>
              </a:rPr>
              <a:t>16.4 GtCO</a:t>
            </a:r>
            <a:r>
              <a:rPr lang="en-AU" altLang="en-US" sz="2000" baseline="-25000" dirty="0">
                <a:solidFill>
                  <a:srgbClr val="4C9BDB"/>
                </a:solidFill>
                <a:latin typeface="Calibri"/>
                <a:cs typeface="Calibri"/>
              </a:rPr>
              <a:t>2</a:t>
            </a:r>
            <a:r>
              <a:rPr lang="en-AU" altLang="en-US" sz="2000" dirty="0">
                <a:solidFill>
                  <a:srgbClr val="4C9BDB"/>
                </a:solidFill>
                <a:latin typeface="Calibri"/>
                <a:cs typeface="Calibri"/>
              </a:rPr>
              <a:t>/yr</a:t>
            </a:r>
            <a:endParaRPr lang="en-AU" altLang="en-US" sz="2000" baseline="30000" dirty="0">
              <a:solidFill>
                <a:srgbClr val="4C9BDB"/>
              </a:solidFill>
              <a:latin typeface="Calibri"/>
              <a:cs typeface="Calibri"/>
            </a:endParaRPr>
          </a:p>
          <a:p>
            <a:pPr algn="r" eaLnBrk="1" hangingPunct="1"/>
            <a:r>
              <a:rPr lang="en-AU" altLang="en-US" sz="3600" dirty="0">
                <a:solidFill>
                  <a:schemeClr val="accent6"/>
                </a:solidFill>
                <a:latin typeface="Calibri"/>
                <a:cs typeface="Calibri"/>
              </a:rPr>
              <a:t>44%</a:t>
            </a:r>
          </a:p>
        </p:txBody>
      </p:sp>
      <p:pic>
        <p:nvPicPr>
          <p:cNvPr id="21" name="Picture 2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6422" y="4698453"/>
            <a:ext cx="2458742" cy="1611312"/>
          </a:xfrm>
          <a:prstGeom prst="rect">
            <a:avLst/>
          </a:prstGeom>
          <a:noFill/>
          <a:ln w="19050">
            <a:solidFill>
              <a:srgbClr val="4C9BD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319039" y="2983754"/>
            <a:ext cx="21189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AU" altLang="en-US" sz="2400" b="1" dirty="0">
                <a:solidFill>
                  <a:srgbClr val="4C9BDB"/>
                </a:solidFill>
                <a:latin typeface="Calibri"/>
                <a:cs typeface="Calibri"/>
              </a:rPr>
              <a:t>Sources = Sinks</a:t>
            </a:r>
            <a:endParaRPr lang="en-AU" altLang="en-US" sz="2400" b="1" baseline="30000" dirty="0">
              <a:solidFill>
                <a:srgbClr val="4C9BDB"/>
              </a:solidFill>
              <a:latin typeface="Calibri"/>
              <a:cs typeface="Calibri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89328" y="4227849"/>
            <a:ext cx="1343521" cy="905689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416324" y="2086999"/>
            <a:ext cx="1423154" cy="905689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148064" y="1321819"/>
            <a:ext cx="1243136" cy="905689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174616" y="3382282"/>
            <a:ext cx="1243136" cy="905689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229057" y="5131120"/>
            <a:ext cx="1243136" cy="905689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94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870992" y="188640"/>
            <a:ext cx="7402016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FF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Carbon</a:t>
            </a:r>
            <a:endParaRPr lang="en-IN" sz="6000" b="1" dirty="0">
              <a:solidFill>
                <a:srgbClr val="FFFF0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55576" y="1196752"/>
            <a:ext cx="8229600" cy="5544616"/>
          </a:xfrm>
        </p:spPr>
        <p:txBody>
          <a:bodyPr>
            <a:normAutofit/>
          </a:bodyPr>
          <a:lstStyle/>
          <a:p>
            <a:pPr marL="68580" indent="0" fontAlgn="auto">
              <a:spcAft>
                <a:spcPts val="0"/>
              </a:spcAft>
              <a:buNone/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Exists in oxidized (e.g. CO</a:t>
            </a:r>
            <a:r>
              <a:rPr lang="en-US" b="1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intermediate (e.g. CH</a:t>
            </a:r>
            <a:r>
              <a:rPr lang="en-US" b="1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O), or reduced (e.g. CH</a:t>
            </a:r>
            <a:r>
              <a:rPr lang="en-US" b="1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forms</a:t>
            </a:r>
          </a:p>
          <a:p>
            <a:pPr marL="68580" indent="0" fontAlgn="auto">
              <a:spcAft>
                <a:spcPts val="0"/>
              </a:spcAft>
              <a:buNone/>
              <a:defRPr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Oxidized form is called inorganic carbon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Intermediate form is called carbohydrates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Reduced carbon is called hydrocarbons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in intermediate oxidation states (glucose (CH</a:t>
            </a:r>
            <a:r>
              <a:rPr lang="en-US" sz="3200" b="1" baseline="-25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O)</a:t>
            </a:r>
            <a:r>
              <a:rPr lang="en-US" sz="3200" b="1" baseline="-25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reduced forms are called organic carbon. </a:t>
            </a:r>
            <a:endParaRPr lang="en-IN" sz="3200" b="1" dirty="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166247"/>
      </p:ext>
    </p:extLst>
  </p:cSld>
  <p:clrMapOvr>
    <a:masterClrMapping/>
  </p:clrMapOvr>
  <p:transition spd="slow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3206" y="340844"/>
            <a:ext cx="7772400" cy="648072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b="1" kern="1200" spc="-100" baseline="0">
                <a:solidFill>
                  <a:schemeClr val="accent2"/>
                </a:solidFill>
                <a:latin typeface="Arial Narrow" pitchFamily="34" charset="0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8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Carbon in 3 forms</a:t>
            </a:r>
            <a:endParaRPr lang="en-IN" sz="48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067229"/>
              </p:ext>
            </p:extLst>
          </p:nvPr>
        </p:nvGraphicFramePr>
        <p:xfrm>
          <a:off x="179512" y="1556791"/>
          <a:ext cx="8964488" cy="4475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1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18927">
                <a:tc>
                  <a:txBody>
                    <a:bodyPr/>
                    <a:lstStyle/>
                    <a:p>
                      <a:pPr algn="ctr"/>
                      <a:endParaRPr lang="en-IN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Oxidized </a:t>
                      </a:r>
                      <a:endParaRPr lang="en-IN" sz="2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Intermediate</a:t>
                      </a:r>
                      <a:endParaRPr lang="en-IN" sz="2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Reduced</a:t>
                      </a:r>
                      <a:endParaRPr lang="en-IN" sz="2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892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Example</a:t>
                      </a:r>
                      <a:endParaRPr lang="en-IN" sz="24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</a:t>
                      </a:r>
                      <a:r>
                        <a:rPr lang="en-US" sz="2400" b="1" baseline="-250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IN" sz="2400" b="1" baseline="-250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</a:t>
                      </a:r>
                      <a:r>
                        <a:rPr lang="en-US" sz="2400" b="1" baseline="-250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en-IN" sz="24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</a:t>
                      </a:r>
                      <a:r>
                        <a:rPr lang="en-US" sz="2400" b="1" baseline="-250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IN" sz="2400" b="1" baseline="-250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892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 oxidation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state</a:t>
                      </a:r>
                      <a:endParaRPr lang="en-IN" sz="24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+4</a:t>
                      </a:r>
                      <a:endParaRPr lang="en-IN" sz="24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IN" sz="24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-4</a:t>
                      </a:r>
                      <a:endParaRPr lang="en-IN" sz="24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892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General Category</a:t>
                      </a:r>
                      <a:endParaRPr lang="en-IN" sz="24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Inorganic Carbon</a:t>
                      </a:r>
                      <a:endParaRPr lang="en-IN" sz="24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Carbohydrates</a:t>
                      </a:r>
                      <a:endParaRPr lang="en-IN" sz="24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Hydrocarbons</a:t>
                      </a:r>
                      <a:endParaRPr lang="en-IN" sz="24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 rot="16200000">
            <a:off x="6156177" y="3356992"/>
            <a:ext cx="864095" cy="4896544"/>
          </a:xfrm>
          <a:prstGeom prst="leftBrace">
            <a:avLst>
              <a:gd name="adj1" fmla="val 8333"/>
              <a:gd name="adj2" fmla="val 52811"/>
            </a:avLst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004048" y="6165304"/>
            <a:ext cx="38587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/>
              <a:t>Organic Carbon</a:t>
            </a:r>
            <a:endParaRPr lang="en-I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3721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3206" y="20804"/>
            <a:ext cx="8153290" cy="6720564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b="1" kern="1200" spc="-100" baseline="0">
                <a:solidFill>
                  <a:schemeClr val="accent2"/>
                </a:solidFill>
                <a:latin typeface="Arial Narrow" pitchFamily="34" charset="0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800" dirty="0">
                <a:solidFill>
                  <a:srgbClr val="FFFF00"/>
                </a:solidFill>
                <a:latin typeface="Book Antiqua" pitchFamily="18" charset="0"/>
              </a:rPr>
              <a:t>Quiz</a:t>
            </a:r>
          </a:p>
          <a:p>
            <a:pPr algn="ctr"/>
            <a:endParaRPr lang="en-US" sz="4800" dirty="0">
              <a:solidFill>
                <a:schemeClr val="tx2"/>
              </a:solidFill>
              <a:latin typeface="Book Antiqua" pitchFamily="18" charset="0"/>
            </a:endParaRPr>
          </a:p>
          <a:p>
            <a:pPr algn="ctr"/>
            <a:r>
              <a:rPr lang="en-US" sz="4800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</a:rPr>
              <a:t>On earth, do we have more organic or inorganic carbon?</a:t>
            </a:r>
          </a:p>
          <a:p>
            <a:pPr algn="ctr"/>
            <a:endParaRPr lang="en-US" sz="4800" dirty="0">
              <a:solidFill>
                <a:schemeClr val="tx2"/>
              </a:solidFill>
              <a:latin typeface="Book Antiqua" pitchFamily="18" charset="0"/>
            </a:endParaRPr>
          </a:p>
          <a:p>
            <a:pPr algn="ctr"/>
            <a:endParaRPr lang="en-US" sz="4800" dirty="0">
              <a:solidFill>
                <a:schemeClr val="tx2"/>
              </a:solidFill>
              <a:latin typeface="Book Antiqua" pitchFamily="18" charset="0"/>
            </a:endParaRPr>
          </a:p>
          <a:p>
            <a:pPr algn="ctr"/>
            <a:endParaRPr lang="en-US" sz="4800" dirty="0">
              <a:solidFill>
                <a:schemeClr val="tx2"/>
              </a:solidFill>
              <a:latin typeface="Book Antiqua" pitchFamily="18" charset="0"/>
            </a:endParaRPr>
          </a:p>
          <a:p>
            <a:pPr algn="ctr"/>
            <a:endParaRPr lang="en-IN" sz="4800" dirty="0">
              <a:solidFill>
                <a:schemeClr val="tx2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684316"/>
      </p:ext>
    </p:extLst>
  </p:cSld>
  <p:clrMapOvr>
    <a:masterClrMapping/>
  </p:clrMapOvr>
  <p:transition spd="slow"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FF00"/>
                </a:solidFill>
              </a:rPr>
              <a:t>Quiz</a:t>
            </a:r>
            <a:endParaRPr lang="en-IN" sz="6000" b="1" dirty="0">
              <a:solidFill>
                <a:srgbClr val="FFFF00"/>
              </a:solidFill>
            </a:endParaRP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785813" y="2071688"/>
            <a:ext cx="74295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On earth, do we have more of inorganic carbon or organic carbon?</a:t>
            </a:r>
            <a:endParaRPr lang="en-IN" alt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285750" y="3501008"/>
            <a:ext cx="88582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Answer: Inorganic carbon</a:t>
            </a:r>
          </a:p>
          <a:p>
            <a:pPr algn="ctr" eaLnBrk="1" hangingPunct="1"/>
            <a:endParaRPr lang="en-US" altLang="en-US" sz="2800" b="1" dirty="0"/>
          </a:p>
          <a:p>
            <a:pPr algn="ctr" eaLnBrk="1" hangingPunct="1"/>
            <a:r>
              <a:rPr lang="en-US" altLang="en-US" sz="2800" b="1" dirty="0"/>
              <a:t>The largest reservoir is limestone (Calcium carbonate CaCO3)</a:t>
            </a:r>
          </a:p>
          <a:p>
            <a:pPr algn="ctr" eaLnBrk="1" hangingPunct="1"/>
            <a:endParaRPr lang="en-US" altLang="en-US" sz="2800" b="1" dirty="0"/>
          </a:p>
          <a:p>
            <a:pPr algn="ctr" eaLnBrk="1" hangingPunct="1"/>
            <a:r>
              <a:rPr lang="en-US" altLang="en-US" sz="2800" b="1" dirty="0"/>
              <a:t>Over land: limestone</a:t>
            </a:r>
          </a:p>
          <a:p>
            <a:pPr algn="ctr" eaLnBrk="1" hangingPunct="1"/>
            <a:r>
              <a:rPr lang="en-US" altLang="en-US" sz="2800" b="1" dirty="0"/>
              <a:t>Over ocean: Bicarbonate iron, HCO</a:t>
            </a:r>
            <a:r>
              <a:rPr lang="en-US" altLang="en-US" sz="2800" b="1" baseline="-25000" dirty="0"/>
              <a:t>3</a:t>
            </a:r>
            <a:r>
              <a:rPr lang="en-US" altLang="en-US" sz="2800" b="1" baseline="30000" dirty="0"/>
              <a:t>-</a:t>
            </a:r>
            <a:endParaRPr lang="en-IN" altLang="en-US" sz="2800" b="1" baseline="30000" dirty="0"/>
          </a:p>
        </p:txBody>
      </p:sp>
    </p:spTree>
    <p:extLst>
      <p:ext uri="{BB962C8B-B14F-4D97-AF65-F5344CB8AC3E}">
        <p14:creationId xmlns:p14="http://schemas.microsoft.com/office/powerpoint/2010/main" val="19487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3206" y="340844"/>
            <a:ext cx="7772400" cy="648072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b="1" kern="1200" spc="-100" baseline="0">
                <a:solidFill>
                  <a:schemeClr val="accent2"/>
                </a:solidFill>
                <a:latin typeface="Arial Narrow" pitchFamily="34" charset="0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800" dirty="0">
                <a:solidFill>
                  <a:srgbClr val="FFFF00"/>
                </a:solidFill>
                <a:latin typeface="Book Antiqua" pitchFamily="18" charset="0"/>
              </a:rPr>
              <a:t>Carbon stocks on earth</a:t>
            </a:r>
            <a:endParaRPr lang="en-IN" sz="4800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580526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Archer 2007</a:t>
            </a:r>
            <a:endParaRPr lang="en-IN" sz="28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6" y="988916"/>
            <a:ext cx="8940140" cy="586908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452320" y="5013176"/>
            <a:ext cx="1419310" cy="216024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452320" y="6091342"/>
            <a:ext cx="1419310" cy="21602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93200" y="6525344"/>
            <a:ext cx="2283406" cy="228773"/>
          </a:xfrm>
          <a:prstGeom prst="ellipse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52320" y="4642088"/>
            <a:ext cx="1396921" cy="23562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44208" y="4410589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9782" y="4890177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5867601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Ocn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2080" y="6337712"/>
            <a:ext cx="1458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Rocks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23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3206" y="116632"/>
            <a:ext cx="7772400" cy="648072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b="1" kern="1200" spc="-100" baseline="0">
                <a:solidFill>
                  <a:schemeClr val="accent2"/>
                </a:solidFill>
                <a:latin typeface="Arial Narrow" pitchFamily="34" charset="0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800" dirty="0">
                <a:solidFill>
                  <a:schemeClr val="tx2"/>
                </a:solidFill>
                <a:latin typeface="Book Antiqua" pitchFamily="18" charset="0"/>
              </a:rPr>
              <a:t>The Global carbon cycle</a:t>
            </a:r>
            <a:endParaRPr lang="en-IN" sz="4800" dirty="0">
              <a:solidFill>
                <a:schemeClr val="tx2"/>
              </a:solidFill>
              <a:latin typeface="Book Antiqua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4402"/>
            <a:ext cx="7488832" cy="587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5473005"/>
            <a:ext cx="5256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IN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</a:t>
            </a:r>
            <a:r>
              <a:rPr lang="en-I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Land exchange</a:t>
            </a:r>
          </a:p>
          <a:p>
            <a:r>
              <a:rPr lang="en-I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IN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</a:t>
            </a:r>
            <a:r>
              <a:rPr lang="en-I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Ocean exchange</a:t>
            </a:r>
          </a:p>
          <a:p>
            <a:r>
              <a:rPr lang="en-I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Weathering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79486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395536" y="1628800"/>
            <a:ext cx="8748464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Photosynthesis and respiration</a:t>
            </a:r>
          </a:p>
          <a:p>
            <a:pPr algn="ctr" eaLnBrk="1" hangingPunct="1"/>
            <a:endParaRPr lang="en-US" altLang="en-US" sz="28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 eaLnBrk="1" hangingPunct="1"/>
            <a:r>
              <a:rPr lang="en-US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6CO</a:t>
            </a:r>
            <a:r>
              <a:rPr lang="en-US" altLang="en-US" sz="2800" b="1" baseline="-2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+ 6H</a:t>
            </a:r>
            <a:r>
              <a:rPr lang="en-US" altLang="en-US" sz="2800" b="1" baseline="-2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 + sunlight (heat) </a:t>
            </a:r>
            <a:r>
              <a:rPr lang="en-US" alt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↔</a:t>
            </a:r>
            <a:r>
              <a:rPr lang="en-US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 (CH</a:t>
            </a:r>
            <a:r>
              <a:rPr lang="en-US" altLang="en-US" sz="2800" b="1" baseline="-25000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2</a:t>
            </a:r>
            <a:r>
              <a:rPr lang="en-US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O)</a:t>
            </a:r>
            <a:r>
              <a:rPr lang="en-US" altLang="en-US" sz="2800" b="1" baseline="-25000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6</a:t>
            </a:r>
            <a:r>
              <a:rPr lang="en-US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 + 6O</a:t>
            </a:r>
            <a:r>
              <a:rPr lang="en-US" altLang="en-US" sz="2800" b="1" baseline="-25000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2</a:t>
            </a:r>
          </a:p>
          <a:p>
            <a:pPr algn="ctr" eaLnBrk="1" hangingPunct="1"/>
            <a:endParaRPr lang="en-US" altLang="en-US" sz="2800" b="1" dirty="0">
              <a:solidFill>
                <a:schemeClr val="accent6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pPr algn="ctr" eaLnBrk="1" hangingPunct="1"/>
            <a:r>
              <a:rPr lang="en-US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Production </a:t>
            </a:r>
            <a:r>
              <a:rPr lang="en-US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↔</a:t>
            </a:r>
            <a:r>
              <a:rPr lang="en-US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 destruction</a:t>
            </a:r>
          </a:p>
          <a:p>
            <a:pPr algn="ctr" eaLnBrk="1" hangingPunct="1"/>
            <a:endParaRPr lang="en-US" altLang="en-US" sz="2800" b="1" dirty="0">
              <a:solidFill>
                <a:schemeClr val="accent6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pPr algn="ctr" eaLnBrk="1" hangingPunct="1"/>
            <a:r>
              <a:rPr lang="en-US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Plants do both</a:t>
            </a:r>
          </a:p>
          <a:p>
            <a:pPr algn="ctr" eaLnBrk="1" hangingPunct="1"/>
            <a:endParaRPr lang="en-US" altLang="en-US" sz="2800" b="1" dirty="0">
              <a:solidFill>
                <a:schemeClr val="accent3">
                  <a:lumMod val="40000"/>
                  <a:lumOff val="60000"/>
                </a:schemeClr>
              </a:solidFill>
              <a:sym typeface="Wingdings" pitchFamily="2" charset="2"/>
            </a:endParaRPr>
          </a:p>
          <a:p>
            <a:pPr algn="ctr" eaLnBrk="1" hangingPunct="1"/>
            <a:r>
              <a:rPr lang="en-US" altLang="en-US" sz="2800" b="1" dirty="0">
                <a:sym typeface="Wingdings" pitchFamily="2" charset="2"/>
              </a:rPr>
              <a:t>We perform only the backward reaction (respiration)</a:t>
            </a:r>
            <a:endParaRPr lang="en-IN" altLang="en-US" sz="2800" b="1" dirty="0"/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539552" y="512064"/>
            <a:ext cx="8604448" cy="914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u="sng" dirty="0">
                <a:solidFill>
                  <a:srgbClr val="FFFF00"/>
                </a:solidFill>
                <a:latin typeface="Book Antiqua" panose="02040602050305030304" pitchFamily="18" charset="0"/>
              </a:rPr>
              <a:t>Carbon interaction over land</a:t>
            </a:r>
            <a:endParaRPr lang="en-IN" sz="4800" b="1" u="sng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410461" y="2500313"/>
            <a:ext cx="357187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8" name="Down Arrow 7"/>
          <p:cNvSpPr/>
          <p:nvPr/>
        </p:nvSpPr>
        <p:spPr>
          <a:xfrm>
            <a:off x="6948264" y="2464594"/>
            <a:ext cx="428625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" name="Up Arrow 5"/>
          <p:cNvSpPr/>
          <p:nvPr/>
        </p:nvSpPr>
        <p:spPr>
          <a:xfrm>
            <a:off x="3307581" y="3352100"/>
            <a:ext cx="357188" cy="3571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9" name="Up Arrow 8"/>
          <p:cNvSpPr/>
          <p:nvPr/>
        </p:nvSpPr>
        <p:spPr>
          <a:xfrm>
            <a:off x="6926028" y="3369021"/>
            <a:ext cx="357187" cy="3571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15" y="3429000"/>
            <a:ext cx="2173511" cy="19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7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2400" cy="914400"/>
          </a:xfrm>
        </p:spPr>
        <p:txBody>
          <a:bodyPr/>
          <a:lstStyle/>
          <a:p>
            <a:pPr algn="ctr"/>
            <a:r>
              <a:rPr lang="en-IN" sz="4800" b="1" dirty="0">
                <a:solidFill>
                  <a:srgbClr val="FFFF00"/>
                </a:solidFill>
                <a:latin typeface="Book Antiqua" pitchFamily="18" charset="0"/>
              </a:rPr>
              <a:t>Take 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87890"/>
            <a:ext cx="8568952" cy="548147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3200" b="1" dirty="0">
                <a:latin typeface="Arial" pitchFamily="34" charset="0"/>
                <a:cs typeface="Arial" pitchFamily="34" charset="0"/>
              </a:rPr>
              <a:t>Mean surface temperature has increased by ~1</a:t>
            </a:r>
            <a:r>
              <a:rPr lang="en-IN" sz="3200" b="1" baseline="30000" dirty="0">
                <a:latin typeface="Arial" pitchFamily="34" charset="0"/>
                <a:cs typeface="Arial" pitchFamily="34" charset="0"/>
              </a:rPr>
              <a:t>o</a:t>
            </a:r>
            <a:r>
              <a:rPr lang="en-IN" sz="3200" b="1" dirty="0">
                <a:latin typeface="Arial" pitchFamily="34" charset="0"/>
                <a:cs typeface="Arial" pitchFamily="34" charset="0"/>
              </a:rPr>
              <a:t>C and could increase by additional 2-5</a:t>
            </a:r>
            <a:r>
              <a:rPr lang="en-IN" sz="3200" b="1" baseline="30000" dirty="0">
                <a:latin typeface="Arial" pitchFamily="34" charset="0"/>
                <a:cs typeface="Arial" pitchFamily="34" charset="0"/>
              </a:rPr>
              <a:t>o</a:t>
            </a:r>
            <a:r>
              <a:rPr lang="en-IN" sz="3200" b="1" dirty="0">
                <a:latin typeface="Arial" pitchFamily="34" charset="0"/>
                <a:cs typeface="Arial" pitchFamily="34" charset="0"/>
              </a:rPr>
              <a:t>C in this century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“Anthropogenic” CO</a:t>
            </a:r>
            <a:r>
              <a:rPr lang="en-IN" sz="3200" b="1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IN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is the main driver</a:t>
            </a:r>
          </a:p>
          <a:p>
            <a:r>
              <a:rPr lang="en-IN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Climate change is </a:t>
            </a:r>
            <a:r>
              <a:rPr lang="en-IN" sz="32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irreversible</a:t>
            </a:r>
            <a:r>
              <a:rPr lang="en-IN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on human timescale. </a:t>
            </a:r>
          </a:p>
          <a:p>
            <a:r>
              <a:rPr lang="en-IN" sz="3200" b="1" dirty="0">
                <a:latin typeface="Arial" pitchFamily="34" charset="0"/>
                <a:cs typeface="Arial" pitchFamily="34" charset="0"/>
              </a:rPr>
              <a:t>Natural carbon cycle processes would take </a:t>
            </a:r>
            <a:r>
              <a:rPr lang="en-IN" sz="3200" b="1" u="sng" dirty="0">
                <a:latin typeface="Arial" pitchFamily="34" charset="0"/>
                <a:cs typeface="Arial" pitchFamily="34" charset="0"/>
              </a:rPr>
              <a:t>millions of years</a:t>
            </a:r>
            <a:r>
              <a:rPr lang="en-IN" sz="3200" b="1" dirty="0">
                <a:latin typeface="Arial" pitchFamily="34" charset="0"/>
                <a:cs typeface="Arial" pitchFamily="34" charset="0"/>
              </a:rPr>
              <a:t> to remove the “Anthropogenic” CO</a:t>
            </a:r>
            <a:r>
              <a:rPr lang="en-IN" sz="32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IN" sz="3200" b="1" dirty="0">
                <a:latin typeface="Arial" pitchFamily="34" charset="0"/>
                <a:cs typeface="Arial" pitchFamily="34" charset="0"/>
              </a:rPr>
              <a:t> from the atmosphere-ocean-land system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6249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96627" y="260648"/>
            <a:ext cx="9036496" cy="914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IN" sz="4800" b="1" u="sng" dirty="0">
                <a:solidFill>
                  <a:srgbClr val="FFFF00"/>
                </a:solidFill>
                <a:latin typeface="Book Antiqua" panose="02040602050305030304" pitchFamily="18" charset="0"/>
              </a:rPr>
              <a:t>Carbon interaction in the Ocean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374873" y="1268760"/>
            <a:ext cx="885825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</a:t>
            </a:r>
            <a:r>
              <a:rPr lang="en-US" altLang="en-US" sz="2800" b="1" baseline="-2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(atmospheric) </a:t>
            </a:r>
            <a:r>
              <a:rPr lang="en-US" altLang="en-US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↔</a:t>
            </a:r>
            <a:r>
              <a:rPr lang="en-US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CO</a:t>
            </a:r>
            <a:r>
              <a:rPr lang="en-US" altLang="en-US" sz="2800" b="1" baseline="-2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(dissolved)</a:t>
            </a:r>
          </a:p>
          <a:p>
            <a:pPr algn="ctr" eaLnBrk="1" hangingPunct="1"/>
            <a:endParaRPr lang="en-US" alt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 eaLnBrk="1" hangingPunct="1"/>
            <a:r>
              <a:rPr lang="en-US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</a:t>
            </a:r>
            <a:r>
              <a:rPr lang="en-US" altLang="en-US" sz="2800" b="1" baseline="-2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(dissolved) + H</a:t>
            </a:r>
            <a:r>
              <a:rPr lang="en-US" altLang="en-US" sz="2800" b="1" baseline="-2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  </a:t>
            </a:r>
            <a:r>
              <a:rPr lang="en-US" altLang="en-US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↔</a:t>
            </a:r>
            <a:r>
              <a:rPr lang="en-US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 H</a:t>
            </a:r>
            <a:r>
              <a:rPr lang="en-US" altLang="en-US" sz="2800" b="1" baseline="-25000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2</a:t>
            </a:r>
            <a:r>
              <a:rPr lang="en-US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CO</a:t>
            </a:r>
            <a:r>
              <a:rPr lang="en-US" altLang="en-US" sz="2800" b="1" baseline="-25000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3</a:t>
            </a:r>
            <a:r>
              <a:rPr lang="en-US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 (carbonic acid)</a:t>
            </a:r>
          </a:p>
          <a:p>
            <a:pPr algn="ctr" eaLnBrk="1" hangingPunct="1"/>
            <a:endParaRPr lang="en-US" altLang="en-US" sz="2800" b="1" dirty="0">
              <a:solidFill>
                <a:schemeClr val="accent6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pPr algn="ctr" eaLnBrk="1" hangingPunct="1"/>
            <a:r>
              <a:rPr lang="en-US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H</a:t>
            </a:r>
            <a:r>
              <a:rPr lang="en-US" altLang="en-US" sz="2800" b="1" baseline="-25000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2</a:t>
            </a:r>
            <a:r>
              <a:rPr lang="en-US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CO</a:t>
            </a:r>
            <a:r>
              <a:rPr lang="en-US" altLang="en-US" sz="2800" b="1" baseline="-25000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3</a:t>
            </a:r>
            <a:r>
              <a:rPr lang="en-US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 </a:t>
            </a:r>
            <a:r>
              <a:rPr lang="en-US" altLang="en-US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↔</a:t>
            </a:r>
            <a:r>
              <a:rPr lang="en-US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 H</a:t>
            </a:r>
            <a:r>
              <a:rPr lang="en-US" altLang="en-US" sz="2800" b="1" baseline="30000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+</a:t>
            </a:r>
            <a:r>
              <a:rPr lang="en-US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 + HCO</a:t>
            </a:r>
            <a:r>
              <a:rPr lang="en-US" altLang="en-US" sz="2800" b="1" baseline="-25000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3</a:t>
            </a:r>
            <a:r>
              <a:rPr lang="en-US" altLang="en-US" sz="2800" b="1" baseline="30000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- </a:t>
            </a:r>
            <a:r>
              <a:rPr lang="en-US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 (bicarbonate iron)</a:t>
            </a:r>
            <a:endParaRPr lang="en-US" altLang="en-US" sz="2800" b="1" baseline="30000" dirty="0">
              <a:solidFill>
                <a:schemeClr val="accent6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pPr algn="ctr" eaLnBrk="1" hangingPunct="1"/>
            <a:endParaRPr lang="en-US" altLang="en-US" sz="2800" b="1" dirty="0">
              <a:solidFill>
                <a:schemeClr val="accent6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pPr algn="ctr" eaLnBrk="1" hangingPunct="1"/>
            <a:r>
              <a:rPr lang="en-US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HCO</a:t>
            </a:r>
            <a:r>
              <a:rPr lang="en-US" altLang="en-US" sz="2800" b="1" baseline="-25000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3</a:t>
            </a:r>
            <a:r>
              <a:rPr lang="en-US" altLang="en-US" sz="2800" b="1" baseline="30000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- </a:t>
            </a:r>
            <a:r>
              <a:rPr lang="en-US" altLang="en-US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↔</a:t>
            </a:r>
            <a:r>
              <a:rPr lang="en-US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 H</a:t>
            </a:r>
            <a:r>
              <a:rPr lang="en-US" altLang="en-US" sz="2800" b="1" baseline="30000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+</a:t>
            </a:r>
            <a:r>
              <a:rPr lang="en-US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 + CO</a:t>
            </a:r>
            <a:r>
              <a:rPr lang="en-US" altLang="en-US" sz="2800" b="1" baseline="-25000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3</a:t>
            </a:r>
            <a:r>
              <a:rPr lang="en-US" altLang="en-US" sz="2800" b="1" baseline="30000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2- </a:t>
            </a:r>
            <a:r>
              <a:rPr lang="en-US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(carbonate iron) </a:t>
            </a:r>
            <a:endParaRPr lang="en-IN" alt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683568" y="5373216"/>
            <a:ext cx="77866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Today, ~ 90 % of carbon in the ocean is in bicarbonate form and ~8% in carbonate form</a:t>
            </a:r>
            <a:endParaRPr lang="en-I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1156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48072"/>
            <a:ext cx="85689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/>
          </a:p>
          <a:p>
            <a:pPr algn="ctr"/>
            <a:r>
              <a:rPr lang="en-IN" sz="4800" b="1" dirty="0">
                <a:solidFill>
                  <a:srgbClr val="FFFF00"/>
                </a:solidFill>
                <a:latin typeface="Book Antiqua" pitchFamily="18" charset="0"/>
                <a:cs typeface="Arial" pitchFamily="34" charset="0"/>
              </a:rPr>
              <a:t>Simple story of C Chemistry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0608" y="1124744"/>
            <a:ext cx="8686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  <a:p>
            <a:r>
              <a:rPr lang="en-IN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The Net reaction is </a:t>
            </a:r>
          </a:p>
          <a:p>
            <a:endParaRPr lang="en-IN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N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IN" sz="2800" b="1" baseline="-250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IN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+ H</a:t>
            </a:r>
            <a:r>
              <a:rPr lang="en-IN" sz="2800" b="1" baseline="-250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IN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O + CO</a:t>
            </a:r>
            <a:r>
              <a:rPr lang="en-IN" sz="2800" b="1" baseline="-250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IN" sz="2800" b="1" baseline="300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2-</a:t>
            </a:r>
            <a:r>
              <a:rPr lang="en-IN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↔ 2HCO</a:t>
            </a:r>
            <a:r>
              <a:rPr lang="en-IN" sz="2800" b="1" baseline="-250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IN" sz="2800" b="1" baseline="300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endParaRPr lang="en-IN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N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CO</a:t>
            </a:r>
            <a:r>
              <a:rPr lang="en-IN" sz="2800" b="1" baseline="-25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IN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invasion into ocean will deplete CO</a:t>
            </a:r>
            <a:r>
              <a:rPr lang="en-IN" sz="2800" b="1" baseline="-25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IN" sz="2800" b="1" baseline="30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2-</a:t>
            </a:r>
          </a:p>
          <a:p>
            <a:endParaRPr lang="en-IN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N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Reduced CO</a:t>
            </a:r>
            <a:r>
              <a:rPr lang="en-IN" sz="28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IN" sz="2800" b="1" baseline="30000" dirty="0">
                <a:latin typeface="Arial" pitchFamily="34" charset="0"/>
                <a:cs typeface="Arial" pitchFamily="34" charset="0"/>
              </a:rPr>
              <a:t>2- 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is detrimental to organisms that need CO</a:t>
            </a:r>
            <a:r>
              <a:rPr lang="en-IN" sz="28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IN" sz="2800" b="1" baseline="30000" dirty="0">
                <a:latin typeface="Arial" pitchFamily="34" charset="0"/>
                <a:cs typeface="Arial" pitchFamily="34" charset="0"/>
              </a:rPr>
              <a:t>2- 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for making shells and skeletons</a:t>
            </a:r>
          </a:p>
          <a:p>
            <a:endParaRPr lang="en-IN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N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Addition of CO</a:t>
            </a:r>
            <a:r>
              <a:rPr lang="en-IN" sz="2800" b="1" baseline="-25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IN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will deplete CO</a:t>
            </a:r>
            <a:r>
              <a:rPr lang="en-IN" sz="2800" b="1" baseline="-25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IN" sz="2800" b="1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2- </a:t>
            </a:r>
            <a:r>
              <a:rPr lang="en-IN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and </a:t>
            </a:r>
          </a:p>
          <a:p>
            <a:r>
              <a:rPr lang="en-IN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the buffering capacity (CO</a:t>
            </a:r>
            <a:r>
              <a:rPr lang="en-IN" sz="2800" b="1" baseline="-25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IN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uptake capacity </a:t>
            </a:r>
          </a:p>
          <a:p>
            <a:r>
              <a:rPr lang="en-IN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of seawater) will decline. </a:t>
            </a:r>
          </a:p>
        </p:txBody>
      </p:sp>
    </p:spTree>
    <p:extLst>
      <p:ext uri="{BB962C8B-B14F-4D97-AF65-F5344CB8AC3E}">
        <p14:creationId xmlns:p14="http://schemas.microsoft.com/office/powerpoint/2010/main" val="12241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7135" y="1285860"/>
            <a:ext cx="656778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IN" sz="4800" b="1" cap="none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DIC ratios (Bjerrum plot)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077" y="5774312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4         5              6             7             8           9            10          11</a:t>
            </a:r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6143644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Acidic  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3726B8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pH                  </a:t>
            </a:r>
            <a:r>
              <a:rPr lang="en-US" sz="2800" b="1" dirty="0">
                <a:solidFill>
                  <a:srgbClr val="3726B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Basic</a:t>
            </a:r>
            <a:endParaRPr lang="en-IN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1214422"/>
            <a:ext cx="87948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 1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0.1</a:t>
            </a: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0.01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0.001</a:t>
            </a:r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-5400000">
            <a:off x="-1554934" y="3281176"/>
            <a:ext cx="4572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Ratios of concentrations</a:t>
            </a:r>
            <a:endParaRPr lang="en-IN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88024" y="3260250"/>
            <a:ext cx="178331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Today</a:t>
            </a:r>
            <a:endParaRPr lang="en-US" sz="3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7408" y="468893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CO2 invasion </a:t>
            </a:r>
            <a:r>
              <a:rPr lang="en-IN" sz="2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depletes CO</a:t>
            </a:r>
            <a:r>
              <a:rPr lang="en-IN" sz="2400" b="1" u="sng" baseline="-25000" dirty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r>
              <a:rPr lang="en-IN" sz="2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IN" sz="2400" b="1" u="sng" baseline="30000" dirty="0">
                <a:solidFill>
                  <a:schemeClr val="bg1"/>
                </a:solidFill>
                <a:latin typeface="Arial Narrow" panose="020B0606020202030204" pitchFamily="34" charset="0"/>
              </a:rPr>
              <a:t>2-</a:t>
            </a:r>
            <a:endParaRPr lang="en-US" sz="2400" b="1" u="sng" baseline="30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58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7544" y="4077072"/>
            <a:ext cx="8496944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27584" y="2152520"/>
            <a:ext cx="7731170" cy="7724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9472" y="260648"/>
            <a:ext cx="9054528" cy="706179"/>
          </a:xfrm>
        </p:spPr>
        <p:txBody>
          <a:bodyPr>
            <a:noAutofit/>
          </a:bodyPr>
          <a:lstStyle/>
          <a:p>
            <a:r>
              <a:rPr lang="en-IN" sz="4800" b="1" dirty="0">
                <a:solidFill>
                  <a:srgbClr val="FFFF00"/>
                </a:solidFill>
              </a:rPr>
              <a:t>Carbon interaction with Rocks 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84776" y="1384289"/>
            <a:ext cx="8892479" cy="201622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None/>
              <a:defRPr kumimoji="0" sz="180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IN" sz="4400" b="1" dirty="0">
                <a:solidFill>
                  <a:schemeClr val="tx1"/>
                </a:solidFill>
              </a:rPr>
              <a:t>Carbonate mineral weathering</a:t>
            </a:r>
          </a:p>
          <a:p>
            <a:r>
              <a:rPr lang="en-IN" sz="3000" b="1" dirty="0">
                <a:solidFill>
                  <a:schemeClr val="bg1"/>
                </a:solidFill>
              </a:rPr>
              <a:t>CaCO</a:t>
            </a:r>
            <a:r>
              <a:rPr lang="en-IN" sz="3000" b="1" baseline="-25000" dirty="0">
                <a:solidFill>
                  <a:schemeClr val="bg1"/>
                </a:solidFill>
              </a:rPr>
              <a:t>3</a:t>
            </a:r>
            <a:r>
              <a:rPr lang="en-IN" sz="3000" b="1" dirty="0">
                <a:solidFill>
                  <a:schemeClr val="bg1"/>
                </a:solidFill>
              </a:rPr>
              <a:t> + CO</a:t>
            </a:r>
            <a:r>
              <a:rPr lang="en-IN" sz="3000" b="1" baseline="-25000" dirty="0">
                <a:solidFill>
                  <a:schemeClr val="bg1"/>
                </a:solidFill>
              </a:rPr>
              <a:t>2</a:t>
            </a:r>
            <a:r>
              <a:rPr lang="en-IN" sz="3000" b="1" dirty="0">
                <a:solidFill>
                  <a:schemeClr val="bg1"/>
                </a:solidFill>
              </a:rPr>
              <a:t> + H</a:t>
            </a:r>
            <a:r>
              <a:rPr lang="en-IN" sz="3000" b="1" baseline="-25000" dirty="0">
                <a:solidFill>
                  <a:schemeClr val="bg1"/>
                </a:solidFill>
              </a:rPr>
              <a:t>2</a:t>
            </a:r>
            <a:r>
              <a:rPr lang="en-IN" sz="3000" b="1" dirty="0">
                <a:solidFill>
                  <a:schemeClr val="bg1"/>
                </a:solidFill>
              </a:rPr>
              <a:t>O → Ca</a:t>
            </a:r>
            <a:r>
              <a:rPr lang="en-IN" sz="3000" b="1" baseline="30000" dirty="0">
                <a:solidFill>
                  <a:schemeClr val="bg1"/>
                </a:solidFill>
              </a:rPr>
              <a:t>2+</a:t>
            </a:r>
            <a:r>
              <a:rPr lang="en-IN" sz="3000" b="1" dirty="0">
                <a:solidFill>
                  <a:schemeClr val="bg1"/>
                </a:solidFill>
              </a:rPr>
              <a:t> + 2HCO3</a:t>
            </a:r>
            <a:r>
              <a:rPr lang="en-IN" sz="3000" b="1" baseline="30000" dirty="0">
                <a:solidFill>
                  <a:schemeClr val="bg1"/>
                </a:solidFill>
              </a:rPr>
              <a:t>-</a:t>
            </a:r>
          </a:p>
          <a:p>
            <a:r>
              <a:rPr lang="en-IN" sz="4800" b="1" dirty="0">
                <a:solidFill>
                  <a:schemeClr val="bg1"/>
                </a:solidFill>
              </a:rPr>
              <a:t> 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9472" y="3400513"/>
            <a:ext cx="9110709" cy="201622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None/>
              <a:defRPr kumimoji="0" sz="180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IN" sz="4400" b="1" dirty="0">
                <a:solidFill>
                  <a:schemeClr val="tx1"/>
                </a:solidFill>
              </a:rPr>
              <a:t>Silicate mineral weathering</a:t>
            </a:r>
          </a:p>
          <a:p>
            <a:r>
              <a:rPr lang="en-IN" sz="3000" b="1" dirty="0">
                <a:solidFill>
                  <a:schemeClr val="bg1"/>
                </a:solidFill>
              </a:rPr>
              <a:t>CaSiO</a:t>
            </a:r>
            <a:r>
              <a:rPr lang="en-IN" sz="3000" b="1" baseline="-25000" dirty="0">
                <a:solidFill>
                  <a:schemeClr val="bg1"/>
                </a:solidFill>
              </a:rPr>
              <a:t>3</a:t>
            </a:r>
            <a:r>
              <a:rPr lang="en-IN" sz="3000" b="1" dirty="0">
                <a:solidFill>
                  <a:schemeClr val="bg1"/>
                </a:solidFill>
              </a:rPr>
              <a:t> + 2CO</a:t>
            </a:r>
            <a:r>
              <a:rPr lang="en-IN" sz="3000" b="1" baseline="-25000" dirty="0">
                <a:solidFill>
                  <a:schemeClr val="bg1"/>
                </a:solidFill>
              </a:rPr>
              <a:t>2</a:t>
            </a:r>
            <a:r>
              <a:rPr lang="en-IN" sz="3000" b="1" dirty="0">
                <a:solidFill>
                  <a:schemeClr val="bg1"/>
                </a:solidFill>
              </a:rPr>
              <a:t> + H</a:t>
            </a:r>
            <a:r>
              <a:rPr lang="en-IN" sz="3000" b="1" baseline="-25000" dirty="0">
                <a:solidFill>
                  <a:schemeClr val="bg1"/>
                </a:solidFill>
              </a:rPr>
              <a:t>2</a:t>
            </a:r>
            <a:r>
              <a:rPr lang="en-IN" sz="3000" b="1" dirty="0">
                <a:solidFill>
                  <a:schemeClr val="bg1"/>
                </a:solidFill>
              </a:rPr>
              <a:t>O → Ca</a:t>
            </a:r>
            <a:r>
              <a:rPr lang="en-IN" sz="3000" b="1" baseline="30000" dirty="0">
                <a:solidFill>
                  <a:schemeClr val="bg1"/>
                </a:solidFill>
              </a:rPr>
              <a:t>2+</a:t>
            </a:r>
            <a:r>
              <a:rPr lang="en-IN" sz="3000" b="1" dirty="0">
                <a:solidFill>
                  <a:schemeClr val="bg1"/>
                </a:solidFill>
              </a:rPr>
              <a:t> + 2HCO3</a:t>
            </a:r>
            <a:r>
              <a:rPr lang="en-IN" sz="3000" b="1" baseline="30000" dirty="0">
                <a:solidFill>
                  <a:schemeClr val="bg1"/>
                </a:solidFill>
              </a:rPr>
              <a:t>-</a:t>
            </a:r>
            <a:r>
              <a:rPr lang="en-IN" sz="3000" b="1" dirty="0">
                <a:solidFill>
                  <a:schemeClr val="bg1"/>
                </a:solidFill>
              </a:rPr>
              <a:t> + SiO</a:t>
            </a:r>
            <a:r>
              <a:rPr lang="en-IN" sz="3000" b="1" baseline="-25000" dirty="0">
                <a:solidFill>
                  <a:schemeClr val="bg1"/>
                </a:solidFill>
              </a:rPr>
              <a:t>2</a:t>
            </a:r>
          </a:p>
          <a:p>
            <a:r>
              <a:rPr lang="en-IN" sz="4800" b="1" dirty="0">
                <a:solidFill>
                  <a:schemeClr val="bg1"/>
                </a:solidFill>
              </a:rPr>
              <a:t> 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5060221"/>
            <a:ext cx="83633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Rivers carry the ions to the ocean</a:t>
            </a:r>
          </a:p>
          <a:p>
            <a:endParaRPr lang="en-IN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Weathering rates are larger in warm and wet climates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761288"/>
      </p:ext>
    </p:extLst>
  </p:cSld>
  <p:clrMapOvr>
    <a:masterClrMapping/>
  </p:clrMapOvr>
  <p:transition spd="slow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49288" y="3429000"/>
            <a:ext cx="8496944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1" y="260648"/>
            <a:ext cx="8538237" cy="706179"/>
          </a:xfrm>
        </p:spPr>
        <p:txBody>
          <a:bodyPr>
            <a:noAutofit/>
          </a:bodyPr>
          <a:lstStyle/>
          <a:p>
            <a:r>
              <a:rPr lang="en-IN" sz="4400" b="1" dirty="0">
                <a:solidFill>
                  <a:srgbClr val="FFFF00"/>
                </a:solidFill>
              </a:rPr>
              <a:t>Carbonate weathering helps to transfer CO</a:t>
            </a:r>
            <a:r>
              <a:rPr lang="en-IN" sz="4400" b="1" baseline="-25000" dirty="0">
                <a:solidFill>
                  <a:srgbClr val="FFFF00"/>
                </a:solidFill>
              </a:rPr>
              <a:t>2</a:t>
            </a:r>
            <a:r>
              <a:rPr lang="en-IN" sz="4400" b="1" dirty="0">
                <a:solidFill>
                  <a:srgbClr val="FFFF00"/>
                </a:solidFill>
              </a:rPr>
              <a:t> from atmosphere to oceans  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67970" y="2744924"/>
            <a:ext cx="8892479" cy="201622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None/>
              <a:defRPr kumimoji="0" sz="180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IN" sz="4400" b="1" dirty="0">
                <a:solidFill>
                  <a:schemeClr val="tx1"/>
                </a:solidFill>
              </a:rPr>
              <a:t>Carbonate mineral weathering</a:t>
            </a:r>
          </a:p>
          <a:p>
            <a:r>
              <a:rPr lang="en-IN" sz="3000" b="1" dirty="0">
                <a:solidFill>
                  <a:schemeClr val="bg1"/>
                </a:solidFill>
              </a:rPr>
              <a:t>CaCO</a:t>
            </a:r>
            <a:r>
              <a:rPr lang="en-IN" sz="3000" b="1" baseline="-25000" dirty="0">
                <a:solidFill>
                  <a:schemeClr val="bg1"/>
                </a:solidFill>
              </a:rPr>
              <a:t>3</a:t>
            </a:r>
            <a:r>
              <a:rPr lang="en-IN" sz="3000" b="1" dirty="0">
                <a:solidFill>
                  <a:schemeClr val="bg1"/>
                </a:solidFill>
              </a:rPr>
              <a:t> + CO</a:t>
            </a:r>
            <a:r>
              <a:rPr lang="en-IN" sz="3000" b="1" baseline="-25000" dirty="0">
                <a:solidFill>
                  <a:schemeClr val="bg1"/>
                </a:solidFill>
              </a:rPr>
              <a:t>2</a:t>
            </a:r>
            <a:r>
              <a:rPr lang="en-IN" sz="3000" b="1" dirty="0">
                <a:solidFill>
                  <a:schemeClr val="bg1"/>
                </a:solidFill>
              </a:rPr>
              <a:t> + H</a:t>
            </a:r>
            <a:r>
              <a:rPr lang="en-IN" sz="3000" b="1" baseline="-25000" dirty="0">
                <a:solidFill>
                  <a:schemeClr val="bg1"/>
                </a:solidFill>
              </a:rPr>
              <a:t>2</a:t>
            </a:r>
            <a:r>
              <a:rPr lang="en-IN" sz="3000" b="1" dirty="0">
                <a:solidFill>
                  <a:schemeClr val="bg1"/>
                </a:solidFill>
              </a:rPr>
              <a:t>O ↔ Ca</a:t>
            </a:r>
            <a:r>
              <a:rPr lang="en-IN" sz="3000" b="1" baseline="30000" dirty="0">
                <a:solidFill>
                  <a:schemeClr val="bg1"/>
                </a:solidFill>
              </a:rPr>
              <a:t>2+</a:t>
            </a:r>
            <a:r>
              <a:rPr lang="en-IN" sz="3000" b="1" dirty="0">
                <a:solidFill>
                  <a:schemeClr val="bg1"/>
                </a:solidFill>
              </a:rPr>
              <a:t> + 2HCO3</a:t>
            </a:r>
            <a:r>
              <a:rPr lang="en-IN" sz="3000" b="1" baseline="30000" dirty="0">
                <a:solidFill>
                  <a:schemeClr val="bg1"/>
                </a:solidFill>
              </a:rPr>
              <a:t>-</a:t>
            </a:r>
          </a:p>
          <a:p>
            <a:r>
              <a:rPr lang="en-IN" sz="4800" b="1" dirty="0">
                <a:solidFill>
                  <a:schemeClr val="bg1"/>
                </a:solidFill>
              </a:rPr>
              <a:t> 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193" y="4653136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When marine organisms form CaCO3, the reverse reaction releases CO</a:t>
            </a:r>
            <a:r>
              <a:rPr lang="en-IN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 back and hence carbonate weathering does not lead to net removal from the </a:t>
            </a:r>
            <a:r>
              <a:rPr lang="en-I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atm-ocn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 system. </a:t>
            </a:r>
            <a:r>
              <a:rPr lang="en-IN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But it helps to transfer CO</a:t>
            </a:r>
            <a:r>
              <a:rPr lang="en-IN" sz="2400" b="1" u="sng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IN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from atmosphere to Ocean  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934226"/>
      </p:ext>
    </p:extLst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2765" y="2636912"/>
            <a:ext cx="8496944" cy="18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260648"/>
            <a:ext cx="8210550" cy="706179"/>
          </a:xfrm>
        </p:spPr>
        <p:txBody>
          <a:bodyPr>
            <a:noAutofit/>
          </a:bodyPr>
          <a:lstStyle/>
          <a:p>
            <a:r>
              <a:rPr lang="en-IN" sz="4800" b="1" dirty="0">
                <a:solidFill>
                  <a:srgbClr val="FFFF00"/>
                </a:solidFill>
              </a:rPr>
              <a:t>But Silicate weathering removes CO</a:t>
            </a:r>
            <a:r>
              <a:rPr lang="en-IN" sz="4800" b="1" baseline="-25000" dirty="0">
                <a:solidFill>
                  <a:srgbClr val="FFFF00"/>
                </a:solidFill>
              </a:rPr>
              <a:t>2</a:t>
            </a:r>
            <a:r>
              <a:rPr lang="en-IN" sz="4800" b="1" dirty="0">
                <a:solidFill>
                  <a:srgbClr val="FFFF00"/>
                </a:solidFill>
              </a:rPr>
              <a:t> permanently   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7504" y="1916832"/>
            <a:ext cx="9110709" cy="201622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None/>
              <a:defRPr kumimoji="0" sz="180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IN" sz="4400" b="1" dirty="0">
                <a:solidFill>
                  <a:schemeClr val="tx1"/>
                </a:solidFill>
              </a:rPr>
              <a:t>Silicate mineral weathering</a:t>
            </a:r>
          </a:p>
          <a:p>
            <a:r>
              <a:rPr lang="en-IN" sz="3000" b="1" dirty="0">
                <a:solidFill>
                  <a:schemeClr val="bg1"/>
                </a:solidFill>
              </a:rPr>
              <a:t>CaSiO</a:t>
            </a:r>
            <a:r>
              <a:rPr lang="en-IN" sz="3000" b="1" baseline="-25000" dirty="0">
                <a:solidFill>
                  <a:schemeClr val="bg1"/>
                </a:solidFill>
              </a:rPr>
              <a:t>3</a:t>
            </a:r>
            <a:r>
              <a:rPr lang="en-IN" sz="3000" b="1" dirty="0">
                <a:solidFill>
                  <a:schemeClr val="bg1"/>
                </a:solidFill>
              </a:rPr>
              <a:t> + 2CO</a:t>
            </a:r>
            <a:r>
              <a:rPr lang="en-IN" sz="3000" b="1" baseline="-25000" dirty="0">
                <a:solidFill>
                  <a:schemeClr val="bg1"/>
                </a:solidFill>
              </a:rPr>
              <a:t>2</a:t>
            </a:r>
            <a:r>
              <a:rPr lang="en-IN" sz="3000" b="1" dirty="0">
                <a:solidFill>
                  <a:schemeClr val="bg1"/>
                </a:solidFill>
              </a:rPr>
              <a:t> + H</a:t>
            </a:r>
            <a:r>
              <a:rPr lang="en-IN" sz="3000" b="1" baseline="-25000" dirty="0">
                <a:solidFill>
                  <a:schemeClr val="bg1"/>
                </a:solidFill>
              </a:rPr>
              <a:t>2</a:t>
            </a:r>
            <a:r>
              <a:rPr lang="en-IN" sz="3000" b="1" dirty="0">
                <a:solidFill>
                  <a:schemeClr val="bg1"/>
                </a:solidFill>
              </a:rPr>
              <a:t>O → Ca</a:t>
            </a:r>
            <a:r>
              <a:rPr lang="en-IN" sz="3000" b="1" baseline="30000" dirty="0">
                <a:solidFill>
                  <a:schemeClr val="bg1"/>
                </a:solidFill>
              </a:rPr>
              <a:t>2+</a:t>
            </a:r>
            <a:r>
              <a:rPr lang="en-IN" sz="3000" b="1" dirty="0">
                <a:solidFill>
                  <a:schemeClr val="bg1"/>
                </a:solidFill>
              </a:rPr>
              <a:t> + 2HCO3</a:t>
            </a:r>
            <a:r>
              <a:rPr lang="en-IN" sz="3000" b="1" baseline="30000" dirty="0">
                <a:solidFill>
                  <a:schemeClr val="bg1"/>
                </a:solidFill>
              </a:rPr>
              <a:t>-</a:t>
            </a:r>
            <a:r>
              <a:rPr lang="en-IN" sz="3000" b="1" dirty="0">
                <a:solidFill>
                  <a:schemeClr val="bg1"/>
                </a:solidFill>
              </a:rPr>
              <a:t> + SiO</a:t>
            </a:r>
            <a:r>
              <a:rPr lang="en-IN" sz="3000" b="1" baseline="-25000" dirty="0">
                <a:solidFill>
                  <a:schemeClr val="bg1"/>
                </a:solidFill>
              </a:rPr>
              <a:t>2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→</a:t>
            </a:r>
            <a:r>
              <a:rPr lang="en-US" sz="3200" b="1" dirty="0">
                <a:solidFill>
                  <a:schemeClr val="bg1"/>
                </a:solidFill>
              </a:rPr>
              <a:t>CaCO</a:t>
            </a:r>
            <a:r>
              <a:rPr lang="en-US" sz="3200" b="1" baseline="-25000" dirty="0">
                <a:solidFill>
                  <a:schemeClr val="bg1"/>
                </a:solidFill>
              </a:rPr>
              <a:t>3</a:t>
            </a:r>
            <a:r>
              <a:rPr lang="en-US" sz="3200" b="1" dirty="0">
                <a:solidFill>
                  <a:schemeClr val="bg1"/>
                </a:solidFill>
              </a:rPr>
              <a:t> + SiO</a:t>
            </a:r>
            <a:r>
              <a:rPr lang="en-US" sz="3200" b="1" baseline="-25000" dirty="0">
                <a:solidFill>
                  <a:schemeClr val="bg1"/>
                </a:solidFill>
              </a:rPr>
              <a:t>2</a:t>
            </a:r>
            <a:r>
              <a:rPr lang="en-US" sz="3200" b="1" dirty="0">
                <a:solidFill>
                  <a:schemeClr val="bg1"/>
                </a:solidFill>
              </a:rPr>
              <a:t> + CO</a:t>
            </a:r>
            <a:r>
              <a:rPr lang="en-US" sz="3200" b="1" baseline="-25000" dirty="0">
                <a:solidFill>
                  <a:schemeClr val="bg1"/>
                </a:solidFill>
              </a:rPr>
              <a:t>2</a:t>
            </a:r>
            <a:r>
              <a:rPr lang="en-US" sz="3200" b="1" dirty="0">
                <a:solidFill>
                  <a:schemeClr val="bg1"/>
                </a:solidFill>
              </a:rPr>
              <a:t> + H</a:t>
            </a:r>
            <a:r>
              <a:rPr lang="en-US" sz="3200" b="1" baseline="-25000" dirty="0">
                <a:solidFill>
                  <a:schemeClr val="bg1"/>
                </a:solidFill>
              </a:rPr>
              <a:t>2</a:t>
            </a:r>
            <a:r>
              <a:rPr lang="en-US" sz="3200" b="1" dirty="0">
                <a:solidFill>
                  <a:schemeClr val="bg1"/>
                </a:solidFill>
              </a:rPr>
              <a:t>O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5121809"/>
            <a:ext cx="8210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Each molecule of Silicate can sequester one CO</a:t>
            </a:r>
            <a:r>
              <a:rPr lang="en-IN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 molecule into CaCO</a:t>
            </a:r>
            <a:r>
              <a:rPr lang="en-IN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which could settle on the ocean floor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69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-214338"/>
            <a:ext cx="88582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/>
          </a:p>
          <a:p>
            <a:pPr algn="ctr"/>
            <a:r>
              <a:rPr lang="en-IN" sz="4800" b="1" dirty="0">
                <a:solidFill>
                  <a:srgbClr val="FFFF00"/>
                </a:solidFill>
                <a:latin typeface="Book Antiqua" pitchFamily="18" charset="0"/>
              </a:rPr>
              <a:t>The long-term global carbon cycle</a:t>
            </a:r>
            <a:r>
              <a:rPr lang="en-IN" sz="4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Book Antiqua" pitchFamily="18" charset="0"/>
              </a:rPr>
              <a:t> </a:t>
            </a:r>
          </a:p>
        </p:txBody>
      </p:sp>
      <p:pic>
        <p:nvPicPr>
          <p:cNvPr id="1026" name="Picture 2" descr="http://www.globalchange.umich.edu/globalchange1/current/lectures/kling/carbon_cycle/image0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32322"/>
            <a:ext cx="8280920" cy="508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0011" y="2132856"/>
            <a:ext cx="2508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~0.1 </a:t>
            </a:r>
            <a:r>
              <a:rPr lang="en-IN" sz="24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PgC</a:t>
            </a:r>
            <a:r>
              <a:rPr lang="en-IN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IN" sz="24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yr</a:t>
            </a:r>
            <a:endParaRPr lang="en-US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4005064"/>
            <a:ext cx="2666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Carbonate deposition rate~0.1 </a:t>
            </a:r>
            <a:r>
              <a:rPr lang="en-IN" sz="20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PgC</a:t>
            </a:r>
            <a:r>
              <a:rPr lang="en-IN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IN" sz="20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yr</a:t>
            </a:r>
            <a:endParaRPr lang="en-US" sz="2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9551" y="3312566"/>
            <a:ext cx="2508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~0.1 </a:t>
            </a:r>
            <a:r>
              <a:rPr lang="en-IN" sz="24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PgC</a:t>
            </a:r>
            <a:r>
              <a:rPr lang="en-IN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IN" sz="24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yr</a:t>
            </a:r>
            <a:endParaRPr lang="en-US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305183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00042"/>
            <a:ext cx="9144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/>
          </a:p>
          <a:p>
            <a:pPr algn="ctr"/>
            <a:r>
              <a:rPr lang="en-IN" sz="4800" b="1" dirty="0">
                <a:solidFill>
                  <a:srgbClr val="FFFF00"/>
                </a:solidFill>
                <a:latin typeface="Book Antiqua" pitchFamily="18" charset="0"/>
              </a:rPr>
              <a:t>Can Silicate weathering remove anthropogenic CO</a:t>
            </a:r>
            <a:r>
              <a:rPr lang="en-IN" sz="4800" b="1" baseline="-25000" dirty="0">
                <a:solidFill>
                  <a:srgbClr val="FFFF00"/>
                </a:solidFill>
                <a:latin typeface="Book Antiqua" pitchFamily="18" charset="0"/>
              </a:rPr>
              <a:t>2</a:t>
            </a:r>
            <a:r>
              <a:rPr lang="en-IN" sz="4800" b="1" dirty="0">
                <a:solidFill>
                  <a:srgbClr val="FFFF00"/>
                </a:solidFill>
                <a:latin typeface="Book Antiqua" pitchFamily="18" charset="0"/>
              </a:rPr>
              <a:t> emissions?</a:t>
            </a:r>
          </a:p>
        </p:txBody>
      </p:sp>
    </p:spTree>
    <p:extLst>
      <p:ext uri="{BB962C8B-B14F-4D97-AF65-F5344CB8AC3E}">
        <p14:creationId xmlns:p14="http://schemas.microsoft.com/office/powerpoint/2010/main" val="174493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16107" r="22500" b="19561"/>
          <a:stretch/>
        </p:blipFill>
        <p:spPr>
          <a:xfrm>
            <a:off x="550565" y="1772816"/>
            <a:ext cx="7690270" cy="50526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-214338"/>
            <a:ext cx="9144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/>
          </a:p>
          <a:p>
            <a:pPr algn="ctr"/>
            <a:r>
              <a:rPr lang="en-IN" sz="4800" b="1" dirty="0">
                <a:solidFill>
                  <a:srgbClr val="FFFF00"/>
                </a:solidFill>
                <a:latin typeface="Book Antiqua" pitchFamily="18" charset="0"/>
              </a:rPr>
              <a:t>Can Silicate weathering remove anthropogenic CO</a:t>
            </a:r>
            <a:r>
              <a:rPr lang="en-IN" sz="4800" b="1" baseline="-25000" dirty="0">
                <a:solidFill>
                  <a:srgbClr val="FFFF00"/>
                </a:solidFill>
                <a:latin typeface="Book Antiqua" pitchFamily="18" charset="0"/>
              </a:rPr>
              <a:t>2</a:t>
            </a:r>
            <a:r>
              <a:rPr lang="en-IN" sz="4800" b="1" dirty="0">
                <a:solidFill>
                  <a:srgbClr val="FFFF00"/>
                </a:solidFill>
                <a:latin typeface="Book Antiqua" pitchFamily="18" charset="0"/>
              </a:rPr>
              <a:t> emissions?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4005064"/>
            <a:ext cx="250033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IN" sz="2400" b="1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I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consumption by silicate weathering ≈ 0.1 </a:t>
            </a:r>
            <a:r>
              <a:rPr lang="en-IN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PgC</a:t>
            </a:r>
            <a:r>
              <a:rPr lang="en-I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yr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3108" y="1857364"/>
            <a:ext cx="65008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>
              <a:solidFill>
                <a:schemeClr val="bg1"/>
              </a:solidFill>
            </a:endParaRPr>
          </a:p>
          <a:p>
            <a:pPr algn="ctr"/>
            <a:r>
              <a:rPr lang="en-I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IN" sz="2400" b="1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I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emissions from human activities </a:t>
            </a:r>
          </a:p>
          <a:p>
            <a:pPr algn="ctr"/>
            <a:r>
              <a:rPr lang="en-I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≈ 10 </a:t>
            </a:r>
            <a:r>
              <a:rPr lang="en-IN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PgC</a:t>
            </a:r>
            <a:r>
              <a:rPr lang="en-I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yr</a:t>
            </a:r>
          </a:p>
        </p:txBody>
      </p:sp>
      <p:sp>
        <p:nvSpPr>
          <p:cNvPr id="4" name="TextBox 3"/>
          <p:cNvSpPr txBox="1"/>
          <p:nvPr/>
        </p:nvSpPr>
        <p:spPr>
          <a:xfrm rot="-5400000">
            <a:off x="238183" y="3974032"/>
            <a:ext cx="1844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PgC</a:t>
            </a:r>
            <a:r>
              <a:rPr lang="en-US" sz="4000" b="1" dirty="0">
                <a:solidFill>
                  <a:schemeClr val="bg1"/>
                </a:solidFill>
              </a:rPr>
              <a:t>/</a:t>
            </a:r>
            <a:r>
              <a:rPr lang="en-US" sz="4000" b="1" dirty="0" err="1">
                <a:solidFill>
                  <a:schemeClr val="bg1"/>
                </a:solidFill>
              </a:rPr>
              <a:t>yr</a:t>
            </a:r>
            <a:endParaRPr lang="en-IN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4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42908" y="428604"/>
            <a:ext cx="928690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/>
          </a:p>
          <a:p>
            <a:pPr algn="ctr"/>
            <a:r>
              <a:rPr lang="en-IN" sz="4800" b="1" dirty="0">
                <a:solidFill>
                  <a:srgbClr val="FFFF00"/>
                </a:solidFill>
                <a:latin typeface="Book Antiqua" pitchFamily="18" charset="0"/>
              </a:rPr>
              <a:t>Can Silicate weathering remove anthropogenic CO</a:t>
            </a:r>
            <a:r>
              <a:rPr lang="en-IN" sz="4800" b="1" baseline="-25000" dirty="0">
                <a:solidFill>
                  <a:srgbClr val="FFFF00"/>
                </a:solidFill>
                <a:latin typeface="Book Antiqua" pitchFamily="18" charset="0"/>
              </a:rPr>
              <a:t>2</a:t>
            </a:r>
            <a:r>
              <a:rPr lang="en-IN" sz="4800" b="1" dirty="0">
                <a:solidFill>
                  <a:srgbClr val="FFFF00"/>
                </a:solidFill>
                <a:latin typeface="Book Antiqua" pitchFamily="18" charset="0"/>
              </a:rPr>
              <a:t> emissions?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3143248"/>
            <a:ext cx="84638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It would take 10,000 years to remove a century of CO</a:t>
            </a:r>
            <a:r>
              <a:rPr lang="en-IN" sz="3600" b="1" baseline="-250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IN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emissions from human activities (provided CaCO</a:t>
            </a:r>
            <a:r>
              <a:rPr lang="en-IN" sz="3600" b="1" baseline="-250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IN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deposition on the ocean floor is unchanged) …… but </a:t>
            </a:r>
          </a:p>
        </p:txBody>
      </p:sp>
    </p:spTree>
    <p:extLst>
      <p:ext uri="{BB962C8B-B14F-4D97-AF65-F5344CB8AC3E}">
        <p14:creationId xmlns:p14="http://schemas.microsoft.com/office/powerpoint/2010/main" val="198557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5687" y="1772816"/>
            <a:ext cx="8424935" cy="50851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  <a:buSzPct val="100000"/>
              <a:buFont typeface="Times New Roman" pitchFamily="16" charset="0"/>
              <a:buNone/>
              <a:defRPr/>
            </a:pPr>
            <a:r>
              <a:rPr lang="en-IN" sz="4000" b="1" dirty="0">
                <a:solidFill>
                  <a:srgbClr val="FFFF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Evidence: Oceans have soaked up 100s of zeta (10</a:t>
            </a:r>
            <a:r>
              <a:rPr lang="en-IN" sz="4000" b="1" baseline="30000" dirty="0">
                <a:solidFill>
                  <a:srgbClr val="FFFF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21</a:t>
            </a:r>
            <a:r>
              <a:rPr lang="en-IN" sz="4000" b="1" dirty="0">
                <a:solidFill>
                  <a:srgbClr val="FFFF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) joules of heat in recent decades  </a:t>
            </a:r>
          </a:p>
          <a:p>
            <a:pPr>
              <a:buClr>
                <a:srgbClr val="FFFFFF"/>
              </a:buClr>
              <a:buSzPct val="100000"/>
              <a:buFont typeface="Times New Roman" pitchFamily="16" charset="0"/>
              <a:buNone/>
              <a:defRPr/>
            </a:pPr>
            <a:endParaRPr lang="en-IN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817440"/>
            <a:ext cx="6279523" cy="5040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19872" y="5301208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Cheng et al. 2017, Sci. Adv.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75856" y="3284984"/>
            <a:ext cx="1152128" cy="50405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3401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3074" y="2636912"/>
            <a:ext cx="82868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/>
          </a:p>
          <a:p>
            <a:pPr algn="ctr"/>
            <a:r>
              <a:rPr lang="en-IN" sz="4800" b="1" dirty="0">
                <a:solidFill>
                  <a:srgbClr val="FFFF00"/>
                </a:solidFill>
                <a:latin typeface="Book Antiqua" pitchFamily="18" charset="0"/>
              </a:rPr>
              <a:t>The Perturbed Carbon Cycle</a:t>
            </a:r>
          </a:p>
        </p:txBody>
      </p:sp>
    </p:spTree>
    <p:extLst>
      <p:ext uri="{BB962C8B-B14F-4D97-AF65-F5344CB8AC3E}">
        <p14:creationId xmlns:p14="http://schemas.microsoft.com/office/powerpoint/2010/main" val="61053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256" y="188640"/>
            <a:ext cx="828680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/>
          </a:p>
          <a:p>
            <a:pPr algn="ctr"/>
            <a:r>
              <a:rPr lang="en-IN" sz="4800" b="1" dirty="0">
                <a:solidFill>
                  <a:srgbClr val="FFFF00"/>
                </a:solidFill>
                <a:latin typeface="Book Antiqua" pitchFamily="18" charset="0"/>
              </a:rPr>
              <a:t>The Major Perturbations in the Industrial Era</a:t>
            </a:r>
          </a:p>
        </p:txBody>
      </p:sp>
      <p:pic>
        <p:nvPicPr>
          <p:cNvPr id="2050" name="Picture 2" descr="http://nimbuseco.com/wp-content/uploads/2013/01/Deforestation-Amaz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659" y="3327067"/>
            <a:ext cx="4271283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limate-change-emergency-medical-response.org/images/FossilFuelEmiss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7067"/>
            <a:ext cx="4191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3980" y="2132856"/>
            <a:ext cx="3970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Fossil Fuel Emissions</a:t>
            </a:r>
            <a:endParaRPr lang="en-I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5252" y="2131541"/>
            <a:ext cx="3970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Land cover change</a:t>
            </a:r>
            <a:endParaRPr lang="en-I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17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70" y="1440000"/>
            <a:ext cx="7011034" cy="4680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>
                <a:solidFill>
                  <a:srgbClr val="002060"/>
                </a:solidFill>
              </a:rPr>
              <a:t>Total global emissions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altLang="en-US" noProof="0" dirty="0">
                <a:solidFill>
                  <a:srgbClr val="002060"/>
                </a:solidFill>
                <a:ea typeface="ＭＳ Ｐゴシック" pitchFamily="34" charset="-128"/>
              </a:rPr>
              <a:t>Total global emissions: 41.9 ± 2.8 GtCO</a:t>
            </a:r>
            <a:r>
              <a:rPr lang="en-GB" altLang="en-US" baseline="-25000" noProof="0" dirty="0">
                <a:solidFill>
                  <a:srgbClr val="002060"/>
                </a:solidFill>
                <a:ea typeface="ＭＳ Ｐゴシック" pitchFamily="34" charset="-128"/>
              </a:rPr>
              <a:t>2</a:t>
            </a:r>
            <a:r>
              <a:rPr lang="en-GB" altLang="en-US" noProof="0" dirty="0">
                <a:solidFill>
                  <a:srgbClr val="002060"/>
                </a:solidFill>
                <a:ea typeface="ＭＳ Ｐゴシック" pitchFamily="34" charset="-128"/>
              </a:rPr>
              <a:t> in 2015, 49% over 1990</a:t>
            </a:r>
            <a:br>
              <a:rPr lang="en-GB" altLang="en-US" noProof="0" dirty="0">
                <a:solidFill>
                  <a:srgbClr val="002060"/>
                </a:solidFill>
                <a:ea typeface="ＭＳ Ｐゴシック" pitchFamily="34" charset="-128"/>
              </a:rPr>
            </a:br>
            <a:r>
              <a:rPr lang="en-GB" altLang="en-US" noProof="0" dirty="0">
                <a:solidFill>
                  <a:srgbClr val="002060"/>
                </a:solidFill>
                <a:ea typeface="ＭＳ Ｐゴシック" pitchFamily="34" charset="-128"/>
              </a:rPr>
              <a:t>Percentage land-use change: 36% in 1960, 9% averaged 2006-2015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altLang="en-US" noProof="0" dirty="0">
                <a:ea typeface="ＭＳ Ｐゴシック" pitchFamily="34" charset="-128"/>
              </a:rPr>
              <a:t>Three different methods have been used to estimate </a:t>
            </a:r>
          </a:p>
          <a:p>
            <a:pPr>
              <a:spcBef>
                <a:spcPts val="0"/>
              </a:spcBef>
            </a:pPr>
            <a:r>
              <a:rPr lang="en-GB" altLang="en-US" noProof="0" dirty="0">
                <a:ea typeface="ＭＳ Ｐゴシック" pitchFamily="34" charset="-128"/>
              </a:rPr>
              <a:t>land-use change emissions, indicated here by different shades of grey</a:t>
            </a:r>
            <a:br>
              <a:rPr lang="en-GB" altLang="en-US" noProof="0" dirty="0">
                <a:ea typeface="ＭＳ Ｐゴシック" pitchFamily="34" charset="-128"/>
              </a:rPr>
            </a:br>
            <a:r>
              <a:rPr lang="en-GB" altLang="en-US" noProof="0" dirty="0">
                <a:ea typeface="ＭＳ Ｐゴシック" pitchFamily="34" charset="-128"/>
              </a:rPr>
              <a:t>Source: </a:t>
            </a:r>
            <a:r>
              <a:rPr lang="en-GB" altLang="en-US" noProof="0" dirty="0">
                <a:ea typeface="ＭＳ Ｐゴシック" pitchFamily="34" charset="-128"/>
                <a:hlinkClick r:id="rId4"/>
              </a:rPr>
              <a:t>CDIAC</a:t>
            </a:r>
            <a:r>
              <a:rPr lang="en-GB" altLang="en-US" noProof="0" dirty="0">
                <a:ea typeface="ＭＳ Ｐゴシック" pitchFamily="34" charset="-128"/>
              </a:rPr>
              <a:t>; </a:t>
            </a:r>
            <a:r>
              <a:rPr lang="en-GB" altLang="en-US" noProof="0" dirty="0">
                <a:ea typeface="ＭＳ Ｐゴシック" pitchFamily="34" charset="-128"/>
                <a:hlinkClick r:id="rId5"/>
              </a:rPr>
              <a:t>Houghton et al 2012</a:t>
            </a:r>
            <a:r>
              <a:rPr lang="en-GB" altLang="en-US" noProof="0" dirty="0">
                <a:ea typeface="ＭＳ Ｐゴシック" pitchFamily="34" charset="-128"/>
              </a:rPr>
              <a:t>; </a:t>
            </a:r>
            <a:r>
              <a:rPr lang="en-GB" altLang="en-US" noProof="0" dirty="0" err="1">
                <a:ea typeface="ＭＳ Ｐゴシック" pitchFamily="34" charset="-128"/>
                <a:hlinkClick r:id="rId6"/>
              </a:rPr>
              <a:t>Giglio</a:t>
            </a:r>
            <a:r>
              <a:rPr lang="en-GB" altLang="en-US" noProof="0" dirty="0">
                <a:ea typeface="ＭＳ Ｐゴシック" pitchFamily="34" charset="-128"/>
                <a:hlinkClick r:id="rId6"/>
              </a:rPr>
              <a:t> et al 2013</a:t>
            </a:r>
            <a:r>
              <a:rPr lang="en-GB" altLang="en-US" noProof="0" dirty="0">
                <a:ea typeface="ＭＳ Ｐゴシック" pitchFamily="34" charset="-128"/>
              </a:rPr>
              <a:t>; </a:t>
            </a:r>
            <a:r>
              <a:rPr lang="en-GB" altLang="en-US" dirty="0">
                <a:ea typeface="ＭＳ Ｐゴシック" pitchFamily="34" charset="-128"/>
                <a:hlinkClick r:id="rId7"/>
              </a:rPr>
              <a:t>Le Quéré et al 2016</a:t>
            </a:r>
            <a:r>
              <a:rPr lang="en-GB" altLang="en-US" noProof="0" dirty="0">
                <a:ea typeface="ＭＳ Ｐゴシック" pitchFamily="34" charset="-128"/>
              </a:rPr>
              <a:t>;</a:t>
            </a:r>
            <a:r>
              <a:rPr lang="en-GB" altLang="en-US" noProof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GB" altLang="en-US" noProof="0" dirty="0">
                <a:ea typeface="ＭＳ Ｐゴシック" pitchFamily="34" charset="-128"/>
                <a:hlinkClick r:id="rId8"/>
              </a:rPr>
              <a:t>Global Carbon Budget 2016</a:t>
            </a:r>
            <a:endParaRPr lang="en-GB" altLang="en-US" noProof="0" dirty="0">
              <a:ea typeface="ＭＳ Ｐゴシック" pitchFamily="34" charset="-128"/>
            </a:endParaRPr>
          </a:p>
        </p:txBody>
      </p:sp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8982" y="2604093"/>
            <a:ext cx="1651998" cy="1081087"/>
          </a:xfrm>
          <a:prstGeom prst="rect">
            <a:avLst/>
          </a:prstGeom>
          <a:noFill/>
          <a:ln w="19050">
            <a:solidFill>
              <a:srgbClr val="4C9BD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7888" y="3819625"/>
            <a:ext cx="1655774" cy="1079500"/>
          </a:xfrm>
          <a:prstGeom prst="rect">
            <a:avLst/>
          </a:prstGeom>
          <a:noFill/>
          <a:ln w="19050">
            <a:solidFill>
              <a:srgbClr val="4C9BD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3002117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Fossil Fuel</a:t>
            </a:r>
            <a:endParaRPr lang="en-US" sz="2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1252" y="4286077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 Use</a:t>
            </a:r>
            <a:endParaRPr lang="en-US" sz="2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71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035" y="910510"/>
            <a:ext cx="4320000" cy="5566109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77138" y="918678"/>
            <a:ext cx="4363200" cy="5566109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740055" y="3561290"/>
            <a:ext cx="16395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AU" altLang="en-US" sz="3600" dirty="0">
                <a:solidFill>
                  <a:schemeClr val="accent6"/>
                </a:solidFill>
                <a:latin typeface="Calibri"/>
                <a:cs typeface="Calibri"/>
              </a:rPr>
              <a:t>31%</a:t>
            </a:r>
          </a:p>
          <a:p>
            <a:pPr algn="r" eaLnBrk="1" hangingPunct="1"/>
            <a:r>
              <a:rPr lang="en-AU" altLang="en-US" sz="2000" dirty="0">
                <a:solidFill>
                  <a:srgbClr val="4C9BDB"/>
                </a:solidFill>
                <a:latin typeface="Calibri"/>
                <a:cs typeface="Calibri"/>
              </a:rPr>
              <a:t>11.6 GtCO</a:t>
            </a:r>
            <a:r>
              <a:rPr lang="en-AU" altLang="en-US" sz="2000" baseline="-25000" dirty="0">
                <a:solidFill>
                  <a:srgbClr val="4C9BDB"/>
                </a:solidFill>
                <a:latin typeface="Calibri"/>
                <a:cs typeface="Calibri"/>
              </a:rPr>
              <a:t>2</a:t>
            </a:r>
            <a:r>
              <a:rPr lang="en-AU" altLang="en-US" sz="2000" dirty="0">
                <a:solidFill>
                  <a:srgbClr val="4C9BDB"/>
                </a:solidFill>
                <a:latin typeface="Calibri"/>
                <a:cs typeface="Calibri"/>
              </a:rPr>
              <a:t>/</a:t>
            </a:r>
            <a:r>
              <a:rPr lang="en-AU" altLang="en-US" sz="2000" dirty="0" err="1">
                <a:solidFill>
                  <a:srgbClr val="4C9BDB"/>
                </a:solidFill>
                <a:latin typeface="Calibri"/>
                <a:cs typeface="Calibri"/>
              </a:rPr>
              <a:t>yr</a:t>
            </a:r>
            <a:endParaRPr lang="en-AU" altLang="en-US" sz="2000" baseline="30000" dirty="0">
              <a:solidFill>
                <a:srgbClr val="4C9BDB"/>
              </a:solidFill>
              <a:latin typeface="Calibri"/>
              <a:cs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31448" y="119638"/>
            <a:ext cx="7375812" cy="506849"/>
          </a:xfrm>
        </p:spPr>
        <p:txBody>
          <a:bodyPr>
            <a:noAutofit/>
          </a:bodyPr>
          <a:lstStyle/>
          <a:p>
            <a:r>
              <a:rPr lang="en-GB" altLang="en-US" noProof="0" dirty="0">
                <a:solidFill>
                  <a:srgbClr val="002060"/>
                </a:solidFill>
                <a:ea typeface="ＭＳ Ｐゴシック" pitchFamily="34" charset="-128"/>
              </a:rPr>
              <a:t>Fate of anthropogenic CO</a:t>
            </a:r>
            <a:r>
              <a:rPr lang="en-GB" altLang="en-US" baseline="-25000" noProof="0" dirty="0">
                <a:solidFill>
                  <a:srgbClr val="002060"/>
                </a:solidFill>
                <a:ea typeface="ＭＳ Ｐゴシック" pitchFamily="34" charset="-128"/>
              </a:rPr>
              <a:t>2</a:t>
            </a:r>
            <a:r>
              <a:rPr lang="en-GB" altLang="en-US" noProof="0" dirty="0">
                <a:solidFill>
                  <a:srgbClr val="002060"/>
                </a:solidFill>
                <a:ea typeface="ＭＳ Ｐゴシック" pitchFamily="34" charset="-128"/>
              </a:rPr>
              <a:t> emissions (2006-2015)</a:t>
            </a:r>
            <a:endParaRPr lang="en-GB" noProof="0" dirty="0">
              <a:solidFill>
                <a:srgbClr val="00206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0" y="6242050"/>
            <a:ext cx="9143999" cy="552450"/>
          </a:xfrm>
        </p:spPr>
        <p:txBody>
          <a:bodyPr anchor="b" anchorCtr="0">
            <a:normAutofit/>
          </a:bodyPr>
          <a:lstStyle/>
          <a:p>
            <a:pPr marL="0" indent="0" algn="ctr">
              <a:buNone/>
            </a:pPr>
            <a:r>
              <a:rPr lang="en-GB" altLang="en-US" sz="1400" noProof="0" dirty="0">
                <a:latin typeface="Calibri"/>
                <a:ea typeface="ＭＳ Ｐゴシック" pitchFamily="34" charset="-128"/>
                <a:cs typeface="Calibri"/>
              </a:rPr>
              <a:t>Source: </a:t>
            </a:r>
            <a:r>
              <a:rPr lang="en-GB" altLang="en-US" sz="1400" noProof="0" dirty="0">
                <a:latin typeface="Calibri"/>
                <a:ea typeface="ＭＳ Ｐゴシック" pitchFamily="34" charset="-128"/>
                <a:cs typeface="Calibri"/>
                <a:hlinkClick r:id="rId3"/>
              </a:rPr>
              <a:t>CDIAC</a:t>
            </a:r>
            <a:r>
              <a:rPr lang="en-GB" altLang="en-US" sz="1400" noProof="0" dirty="0">
                <a:latin typeface="Calibri"/>
                <a:ea typeface="ＭＳ Ｐゴシック" pitchFamily="34" charset="-128"/>
                <a:cs typeface="Calibri"/>
              </a:rPr>
              <a:t>; </a:t>
            </a:r>
            <a:r>
              <a:rPr lang="en-GB" altLang="en-US" sz="1400" noProof="0" dirty="0">
                <a:latin typeface="Calibri"/>
                <a:ea typeface="ＭＳ Ｐゴシック" pitchFamily="34" charset="-128"/>
                <a:cs typeface="Calibri"/>
                <a:hlinkClick r:id="rId4"/>
              </a:rPr>
              <a:t>NOAA-ESRL</a:t>
            </a:r>
            <a:r>
              <a:rPr lang="en-GB" altLang="en-US" sz="1400" noProof="0" dirty="0">
                <a:latin typeface="Calibri"/>
                <a:ea typeface="ＭＳ Ｐゴシック" pitchFamily="34" charset="-128"/>
                <a:cs typeface="Calibri"/>
              </a:rPr>
              <a:t>; </a:t>
            </a:r>
            <a:r>
              <a:rPr lang="en-GB" altLang="en-US" sz="1400" noProof="0" dirty="0">
                <a:latin typeface="Calibri"/>
                <a:ea typeface="ＭＳ Ｐゴシック" pitchFamily="34" charset="-128"/>
                <a:cs typeface="Calibri"/>
                <a:hlinkClick r:id="rId5"/>
              </a:rPr>
              <a:t>Houghton et al 2012</a:t>
            </a:r>
            <a:r>
              <a:rPr lang="en-GB" altLang="en-US" sz="1400" noProof="0" dirty="0">
                <a:latin typeface="Calibri"/>
                <a:ea typeface="ＭＳ Ｐゴシック" pitchFamily="34" charset="-128"/>
                <a:cs typeface="Calibri"/>
              </a:rPr>
              <a:t>; </a:t>
            </a:r>
            <a:r>
              <a:rPr lang="en-GB" altLang="en-US" sz="1400" noProof="0" dirty="0" err="1">
                <a:latin typeface="Calibri"/>
                <a:ea typeface="ＭＳ Ｐゴシック" pitchFamily="34" charset="-128"/>
                <a:cs typeface="Calibri"/>
                <a:hlinkClick r:id="rId6"/>
              </a:rPr>
              <a:t>Giglio</a:t>
            </a:r>
            <a:r>
              <a:rPr lang="en-GB" altLang="en-US" sz="1400" noProof="0" dirty="0">
                <a:latin typeface="Calibri"/>
                <a:ea typeface="ＭＳ Ｐゴシック" pitchFamily="34" charset="-128"/>
                <a:cs typeface="Calibri"/>
                <a:hlinkClick r:id="rId6"/>
              </a:rPr>
              <a:t> et al 2013</a:t>
            </a:r>
            <a:r>
              <a:rPr lang="en-GB" altLang="en-US" sz="1400" noProof="0" dirty="0">
                <a:latin typeface="Calibri"/>
                <a:ea typeface="ＭＳ Ｐゴシック" pitchFamily="34" charset="-128"/>
                <a:cs typeface="Calibri"/>
              </a:rPr>
              <a:t>; </a:t>
            </a:r>
            <a:r>
              <a:rPr lang="en-GB" altLang="en-US" sz="1400" dirty="0">
                <a:ea typeface="ＭＳ Ｐゴシック" pitchFamily="34" charset="-128"/>
                <a:hlinkClick r:id="rId7"/>
              </a:rPr>
              <a:t>Le Quéré et al 2016</a:t>
            </a:r>
            <a:r>
              <a:rPr lang="en-GB" altLang="en-US" sz="1400" noProof="0" dirty="0">
                <a:ea typeface="ＭＳ Ｐゴシック" pitchFamily="34" charset="-128"/>
              </a:rPr>
              <a:t>;</a:t>
            </a:r>
            <a:r>
              <a:rPr lang="en-GB" altLang="en-US" sz="1400" noProof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GB" altLang="en-US" sz="1400" noProof="0" dirty="0">
                <a:latin typeface="Calibri"/>
                <a:ea typeface="ＭＳ Ｐゴシック" pitchFamily="34" charset="-128"/>
                <a:cs typeface="Calibri"/>
                <a:hlinkClick r:id="rId8"/>
              </a:rPr>
              <a:t>Global Carbon Budget 2016</a:t>
            </a:r>
            <a:endParaRPr lang="en-GB" altLang="en-US" sz="1400" noProof="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8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294" y="3874437"/>
            <a:ext cx="2438635" cy="1589895"/>
          </a:xfrm>
          <a:prstGeom prst="rect">
            <a:avLst/>
          </a:prstGeom>
          <a:noFill/>
          <a:ln w="19050">
            <a:solidFill>
              <a:srgbClr val="4C9BD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4869897" y="5362831"/>
            <a:ext cx="150970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AU" altLang="en-US" sz="3600" dirty="0">
                <a:solidFill>
                  <a:schemeClr val="accent6"/>
                </a:solidFill>
                <a:latin typeface="Calibri"/>
                <a:cs typeface="Calibri"/>
              </a:rPr>
              <a:t>26%</a:t>
            </a:r>
          </a:p>
          <a:p>
            <a:pPr algn="r" eaLnBrk="1" hangingPunct="1"/>
            <a:r>
              <a:rPr lang="en-AU" altLang="en-US" sz="2000" dirty="0">
                <a:solidFill>
                  <a:srgbClr val="4C9BDB"/>
                </a:solidFill>
                <a:latin typeface="Calibri"/>
                <a:cs typeface="Calibri"/>
              </a:rPr>
              <a:t>9.7 GtCO</a:t>
            </a:r>
            <a:r>
              <a:rPr lang="en-AU" altLang="en-US" sz="2000" baseline="-25000" dirty="0">
                <a:solidFill>
                  <a:srgbClr val="4C9BDB"/>
                </a:solidFill>
                <a:latin typeface="Calibri"/>
                <a:cs typeface="Calibri"/>
              </a:rPr>
              <a:t>2</a:t>
            </a:r>
            <a:r>
              <a:rPr lang="en-AU" altLang="en-US" sz="2000" dirty="0">
                <a:solidFill>
                  <a:srgbClr val="4C9BDB"/>
                </a:solidFill>
                <a:latin typeface="Calibri"/>
                <a:cs typeface="Calibri"/>
              </a:rPr>
              <a:t>/yr</a:t>
            </a:r>
            <a:endParaRPr lang="en-AU" altLang="en-US" sz="2000" baseline="30000" dirty="0">
              <a:solidFill>
                <a:srgbClr val="4C9BDB"/>
              </a:solidFill>
              <a:latin typeface="Calibri"/>
              <a:cs typeface="Calibri"/>
            </a:endParaRPr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699" y="1690028"/>
            <a:ext cx="2429826" cy="1590107"/>
          </a:xfrm>
          <a:prstGeom prst="rect">
            <a:avLst/>
          </a:prstGeom>
          <a:noFill/>
          <a:ln w="19050">
            <a:solidFill>
              <a:srgbClr val="4C9BD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6792" y="2860128"/>
            <a:ext cx="2411015" cy="1666875"/>
          </a:xfrm>
          <a:prstGeom prst="rect">
            <a:avLst/>
          </a:prstGeom>
          <a:noFill/>
          <a:ln w="19050">
            <a:solidFill>
              <a:srgbClr val="4C9BD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1200" y="1085303"/>
            <a:ext cx="2424736" cy="1590675"/>
          </a:xfrm>
          <a:prstGeom prst="rect">
            <a:avLst/>
          </a:prstGeom>
          <a:noFill/>
          <a:ln w="19050">
            <a:solidFill>
              <a:srgbClr val="4C9BD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706612" y="1687137"/>
            <a:ext cx="16395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en-US" sz="2000" dirty="0">
                <a:solidFill>
                  <a:srgbClr val="4C9BDB"/>
                </a:solidFill>
                <a:latin typeface="Calibri"/>
                <a:cs typeface="Calibri"/>
              </a:rPr>
              <a:t>34.1 GtCO</a:t>
            </a:r>
            <a:r>
              <a:rPr lang="en-AU" altLang="en-US" sz="2000" baseline="-25000" dirty="0">
                <a:solidFill>
                  <a:srgbClr val="4C9BDB"/>
                </a:solidFill>
                <a:latin typeface="Calibri"/>
                <a:cs typeface="Calibri"/>
              </a:rPr>
              <a:t>2</a:t>
            </a:r>
            <a:r>
              <a:rPr lang="en-AU" altLang="en-US" sz="2000" dirty="0">
                <a:solidFill>
                  <a:srgbClr val="4C9BDB"/>
                </a:solidFill>
                <a:latin typeface="Calibri"/>
                <a:cs typeface="Calibri"/>
              </a:rPr>
              <a:t>/</a:t>
            </a:r>
            <a:r>
              <a:rPr lang="en-AU" altLang="en-US" sz="2000" dirty="0" err="1">
                <a:solidFill>
                  <a:srgbClr val="4C9BDB"/>
                </a:solidFill>
                <a:latin typeface="Calibri"/>
                <a:cs typeface="Calibri"/>
              </a:rPr>
              <a:t>yr</a:t>
            </a:r>
            <a:endParaRPr lang="en-AU" altLang="en-US" sz="2000" dirty="0">
              <a:solidFill>
                <a:srgbClr val="4C9BDB"/>
              </a:solidFill>
              <a:latin typeface="Calibri"/>
              <a:cs typeface="Calibri"/>
            </a:endParaRPr>
          </a:p>
          <a:p>
            <a:pPr eaLnBrk="1" hangingPunct="1"/>
            <a:r>
              <a:rPr lang="en-AU" altLang="en-US" sz="3600" dirty="0">
                <a:solidFill>
                  <a:schemeClr val="accent6"/>
                </a:solidFill>
                <a:latin typeface="Calibri"/>
                <a:cs typeface="Calibri"/>
              </a:rPr>
              <a:t>91%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706612" y="4515397"/>
            <a:ext cx="150970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en-US" sz="3600" dirty="0">
                <a:solidFill>
                  <a:schemeClr val="accent6"/>
                </a:solidFill>
                <a:latin typeface="Calibri"/>
                <a:cs typeface="Calibri"/>
              </a:rPr>
              <a:t>9%</a:t>
            </a:r>
            <a:endParaRPr lang="en-AU" altLang="en-US" sz="3600" baseline="30000" dirty="0">
              <a:solidFill>
                <a:schemeClr val="accent6"/>
              </a:solidFill>
              <a:latin typeface="Calibri"/>
              <a:cs typeface="Calibri"/>
            </a:endParaRPr>
          </a:p>
          <a:p>
            <a:pPr eaLnBrk="1" hangingPunct="1"/>
            <a:r>
              <a:rPr lang="en-AU" altLang="en-US" sz="2000" dirty="0">
                <a:solidFill>
                  <a:srgbClr val="4C9BDB"/>
                </a:solidFill>
                <a:latin typeface="Calibri"/>
                <a:cs typeface="Calibri"/>
              </a:rPr>
              <a:t>3.5 GtCO</a:t>
            </a:r>
            <a:r>
              <a:rPr lang="en-AU" altLang="en-US" sz="2000" baseline="-25000" dirty="0">
                <a:solidFill>
                  <a:srgbClr val="4C9BDB"/>
                </a:solidFill>
                <a:latin typeface="Calibri"/>
                <a:cs typeface="Calibri"/>
              </a:rPr>
              <a:t>2</a:t>
            </a:r>
            <a:r>
              <a:rPr lang="en-AU" altLang="en-US" sz="2000" dirty="0">
                <a:solidFill>
                  <a:srgbClr val="4C9BDB"/>
                </a:solidFill>
                <a:latin typeface="Calibri"/>
                <a:cs typeface="Calibri"/>
              </a:rPr>
              <a:t>/</a:t>
            </a:r>
            <a:r>
              <a:rPr lang="en-AU" altLang="en-US" sz="2000" dirty="0" err="1">
                <a:solidFill>
                  <a:srgbClr val="4C9BDB"/>
                </a:solidFill>
                <a:latin typeface="Calibri"/>
                <a:cs typeface="Calibri"/>
              </a:rPr>
              <a:t>yr</a:t>
            </a:r>
            <a:endParaRPr lang="en-AU" altLang="en-US" sz="2000" baseline="30000" dirty="0">
              <a:solidFill>
                <a:srgbClr val="4C9BDB"/>
              </a:solidFill>
              <a:latin typeface="Calibri"/>
              <a:cs typeface="Calibri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740055" y="1087621"/>
            <a:ext cx="16395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AU" altLang="en-US" sz="2000" dirty="0">
                <a:solidFill>
                  <a:srgbClr val="4C9BDB"/>
                </a:solidFill>
                <a:latin typeface="Calibri"/>
                <a:cs typeface="Calibri"/>
              </a:rPr>
              <a:t>16.4 GtCO</a:t>
            </a:r>
            <a:r>
              <a:rPr lang="en-AU" altLang="en-US" sz="2000" baseline="-25000" dirty="0">
                <a:solidFill>
                  <a:srgbClr val="4C9BDB"/>
                </a:solidFill>
                <a:latin typeface="Calibri"/>
                <a:cs typeface="Calibri"/>
              </a:rPr>
              <a:t>2</a:t>
            </a:r>
            <a:r>
              <a:rPr lang="en-AU" altLang="en-US" sz="2000" dirty="0">
                <a:solidFill>
                  <a:srgbClr val="4C9BDB"/>
                </a:solidFill>
                <a:latin typeface="Calibri"/>
                <a:cs typeface="Calibri"/>
              </a:rPr>
              <a:t>/yr</a:t>
            </a:r>
            <a:endParaRPr lang="en-AU" altLang="en-US" sz="2000" baseline="30000" dirty="0">
              <a:solidFill>
                <a:srgbClr val="4C9BDB"/>
              </a:solidFill>
              <a:latin typeface="Calibri"/>
              <a:cs typeface="Calibri"/>
            </a:endParaRPr>
          </a:p>
          <a:p>
            <a:pPr algn="r" eaLnBrk="1" hangingPunct="1"/>
            <a:r>
              <a:rPr lang="en-AU" altLang="en-US" sz="3600" dirty="0">
                <a:solidFill>
                  <a:schemeClr val="accent6"/>
                </a:solidFill>
                <a:latin typeface="Calibri"/>
                <a:cs typeface="Calibri"/>
              </a:rPr>
              <a:t>44%</a:t>
            </a:r>
          </a:p>
        </p:txBody>
      </p:sp>
      <p:pic>
        <p:nvPicPr>
          <p:cNvPr id="21" name="Picture 2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6422" y="4698453"/>
            <a:ext cx="2458742" cy="1611312"/>
          </a:xfrm>
          <a:prstGeom prst="rect">
            <a:avLst/>
          </a:prstGeom>
          <a:noFill/>
          <a:ln w="19050">
            <a:solidFill>
              <a:srgbClr val="4C9BD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319039" y="2983754"/>
            <a:ext cx="21189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AU" altLang="en-US" sz="2400" b="1" dirty="0">
                <a:solidFill>
                  <a:srgbClr val="4C9BDB"/>
                </a:solidFill>
                <a:latin typeface="Calibri"/>
                <a:cs typeface="Calibri"/>
              </a:rPr>
              <a:t>Sources = Sinks</a:t>
            </a:r>
            <a:endParaRPr lang="en-AU" altLang="en-US" sz="2400" b="1" baseline="30000" dirty="0">
              <a:solidFill>
                <a:srgbClr val="4C9BDB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920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69660"/>
            <a:ext cx="7819467" cy="503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800" b="1" dirty="0">
                <a:solidFill>
                  <a:srgbClr val="FFFF00"/>
                </a:solidFill>
                <a:latin typeface="Book Antiqua" pitchFamily="18" charset="0"/>
                <a:cs typeface="Arial" pitchFamily="34" charset="0"/>
              </a:rPr>
              <a:t>Projected CO</a:t>
            </a:r>
            <a:r>
              <a:rPr lang="en-IN" sz="4800" b="1" baseline="-25000" dirty="0">
                <a:solidFill>
                  <a:srgbClr val="FFFF00"/>
                </a:solidFill>
                <a:latin typeface="Book Antiqua" pitchFamily="18" charset="0"/>
                <a:cs typeface="Arial" pitchFamily="34" charset="0"/>
              </a:rPr>
              <a:t>2</a:t>
            </a:r>
            <a:r>
              <a:rPr lang="en-IN" sz="4800" b="1" dirty="0">
                <a:solidFill>
                  <a:srgbClr val="FFFF00"/>
                </a:solidFill>
                <a:latin typeface="Book Antiqua" pitchFamily="18" charset="0"/>
                <a:cs typeface="Arial" pitchFamily="34" charset="0"/>
              </a:rPr>
              <a:t> levels be more than double by 2100</a:t>
            </a:r>
            <a:endParaRPr lang="en-IN" sz="4800" dirty="0">
              <a:solidFill>
                <a:srgbClr val="FFFF00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1981200"/>
            <a:ext cx="2639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IPCC 2013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3968" y="4165570"/>
            <a:ext cx="2664296" cy="52322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 day</a:t>
            </a:r>
            <a:endParaRPr lang="en-US" sz="2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33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800" b="1" dirty="0">
                <a:solidFill>
                  <a:srgbClr val="FFFF00"/>
                </a:solidFill>
                <a:latin typeface="Book Antiqua" pitchFamily="18" charset="0"/>
                <a:cs typeface="Arial" pitchFamily="34" charset="0"/>
              </a:rPr>
              <a:t>Long term fate of fossil fuel emissions</a:t>
            </a:r>
            <a:endParaRPr lang="en-IN" sz="4800" dirty="0">
              <a:solidFill>
                <a:srgbClr val="FFFF00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37" y="1772816"/>
            <a:ext cx="410641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/>
          </a:p>
          <a:p>
            <a:pPr>
              <a:buFont typeface="Arial" pitchFamily="34" charset="0"/>
              <a:buChar char="•"/>
            </a:pPr>
            <a:r>
              <a:rPr lang="en-IN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What if all the conventional fossil fuels (~ 4000 Gt-C) are emitted into the atmosphere</a:t>
            </a:r>
          </a:p>
          <a:p>
            <a:endParaRPr lang="en-IN" sz="3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N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Where will it go?</a:t>
            </a:r>
          </a:p>
          <a:p>
            <a:endParaRPr lang="en-IN" sz="3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36" y="630932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Ridgwell</a:t>
            </a:r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 and Edwards, 2006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2736599"/>
            <a:ext cx="5211584" cy="3212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" r="2277" b="-2"/>
          <a:stretch/>
        </p:blipFill>
        <p:spPr>
          <a:xfrm>
            <a:off x="4283968" y="5805266"/>
            <a:ext cx="4779536" cy="3240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73736" y="6216993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86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sz="40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CO</a:t>
            </a:r>
            <a:r>
              <a:rPr lang="en-US" altLang="en-US" sz="4000" b="1" baseline="-250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altLang="en-US" sz="40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removal from </a:t>
            </a:r>
            <a:r>
              <a:rPr lang="en-US" altLang="en-US" sz="4000" b="1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atm</a:t>
            </a:r>
            <a:r>
              <a:rPr lang="en-US" altLang="en-US" sz="40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-land-ocean system</a:t>
            </a:r>
            <a:endParaRPr lang="en-IN" altLang="en-US" sz="40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3"/>
          <a:stretch>
            <a:fillRect/>
          </a:stretch>
        </p:blipFill>
        <p:spPr bwMode="auto">
          <a:xfrm>
            <a:off x="38100" y="1447800"/>
            <a:ext cx="906780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3200400" y="5981700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3200" b="1" dirty="0">
                <a:solidFill>
                  <a:schemeClr val="tx1"/>
                </a:solidFill>
              </a:rPr>
              <a:t>IPCC, 2013</a:t>
            </a:r>
            <a:endParaRPr lang="en-IN" alt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-38100" y="4495800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n-IN" altLang="en-US" sz="40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Climate Change is </a:t>
            </a:r>
            <a:r>
              <a:rPr lang="en-IN" altLang="en-US" sz="4000" b="1" u="sng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irreversible</a:t>
            </a:r>
            <a:r>
              <a:rPr lang="en-IN" altLang="en-US" sz="40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on human timescales</a:t>
            </a:r>
          </a:p>
        </p:txBody>
      </p:sp>
    </p:spTree>
    <p:extLst>
      <p:ext uri="{BB962C8B-B14F-4D97-AF65-F5344CB8AC3E}">
        <p14:creationId xmlns:p14="http://schemas.microsoft.com/office/powerpoint/2010/main" val="2929756375"/>
      </p:ext>
    </p:extLst>
  </p:cSld>
  <p:clrMapOvr>
    <a:masterClrMapping/>
  </p:clrMapOvr>
  <p:transition spd="slow">
    <p:pull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sz="40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CO</a:t>
            </a:r>
            <a:r>
              <a:rPr lang="en-US" altLang="en-US" sz="4000" b="1" baseline="-250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altLang="en-US" sz="40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removal on 1-10 year timescale</a:t>
            </a:r>
            <a:endParaRPr lang="en-IN" altLang="en-US" sz="40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-10404" y="5779932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n-IN" altLang="en-US" sz="40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Uptake by land and surface ocean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248501"/>
            <a:ext cx="6336704" cy="4566522"/>
          </a:xfrm>
          <a:prstGeom prst="rect">
            <a:avLst/>
          </a:prstGeom>
        </p:spPr>
      </p:pic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2123728" y="5173236"/>
            <a:ext cx="52600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IN" altLang="en-US" sz="3200" b="1" dirty="0" err="1">
                <a:solidFill>
                  <a:srgbClr val="FF0000"/>
                </a:solidFill>
              </a:rPr>
              <a:t>Ridgwell</a:t>
            </a:r>
            <a:r>
              <a:rPr lang="en-IN" altLang="en-US" sz="3200" b="1" dirty="0">
                <a:solidFill>
                  <a:srgbClr val="FF0000"/>
                </a:solidFill>
              </a:rPr>
              <a:t> &amp; Edwards 2007</a:t>
            </a:r>
          </a:p>
        </p:txBody>
      </p:sp>
      <p:sp>
        <p:nvSpPr>
          <p:cNvPr id="3" name="Oval 2"/>
          <p:cNvSpPr/>
          <p:nvPr/>
        </p:nvSpPr>
        <p:spPr>
          <a:xfrm>
            <a:off x="3923928" y="1345360"/>
            <a:ext cx="1512168" cy="16515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91680" y="1617908"/>
            <a:ext cx="1512168" cy="16515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8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345359"/>
            <a:ext cx="6192688" cy="4621931"/>
          </a:xfrm>
          <a:prstGeom prst="rect">
            <a:avLst/>
          </a:prstGeom>
        </p:spPr>
      </p:pic>
      <p:sp>
        <p:nvSpPr>
          <p:cNvPr id="45058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sz="40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CO</a:t>
            </a:r>
            <a:r>
              <a:rPr lang="en-US" altLang="en-US" sz="4000" b="1" baseline="-250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altLang="en-US" sz="40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removal on 10-100 year timescale</a:t>
            </a:r>
            <a:endParaRPr lang="en-IN" altLang="en-US" sz="40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8108" y="5967291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n-IN" altLang="en-US" sz="40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CO</a:t>
            </a:r>
            <a:r>
              <a:rPr lang="en-IN" altLang="en-US" sz="4000" b="1" baseline="-250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IN" altLang="en-US" sz="40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invades the deep ocean</a:t>
            </a: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2081698" y="5382515"/>
            <a:ext cx="52600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IN" altLang="en-US" sz="3200" b="1" dirty="0" err="1">
                <a:solidFill>
                  <a:srgbClr val="FF0000"/>
                </a:solidFill>
              </a:rPr>
              <a:t>Ridgwell</a:t>
            </a:r>
            <a:r>
              <a:rPr lang="en-IN" altLang="en-US" sz="3200" b="1" dirty="0">
                <a:solidFill>
                  <a:srgbClr val="FF0000"/>
                </a:solidFill>
              </a:rPr>
              <a:t> &amp; Edwards 2007</a:t>
            </a:r>
          </a:p>
        </p:txBody>
      </p:sp>
      <p:sp>
        <p:nvSpPr>
          <p:cNvPr id="3" name="Oval 2"/>
          <p:cNvSpPr/>
          <p:nvPr/>
        </p:nvSpPr>
        <p:spPr>
          <a:xfrm>
            <a:off x="3923928" y="1345360"/>
            <a:ext cx="1512168" cy="16515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81698" y="1555511"/>
            <a:ext cx="1512168" cy="23871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6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4" y="1396126"/>
            <a:ext cx="6481101" cy="4737161"/>
          </a:xfrm>
          <a:prstGeom prst="rect">
            <a:avLst/>
          </a:prstGeom>
        </p:spPr>
      </p:pic>
      <p:sp>
        <p:nvSpPr>
          <p:cNvPr id="45058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sz="40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CO</a:t>
            </a:r>
            <a:r>
              <a:rPr lang="en-US" altLang="en-US" sz="4000" b="1" baseline="-250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altLang="en-US" sz="40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removal on 1000 year timescale (~65% gone)</a:t>
            </a:r>
            <a:endParaRPr lang="en-IN" altLang="en-US" sz="40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-180528" y="6090802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n-IN" altLang="en-US" sz="40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Atm. CO</a:t>
            </a:r>
            <a:r>
              <a:rPr lang="en-IN" altLang="en-US" sz="4000" b="1" baseline="-250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IN" altLang="en-US" sz="40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equilibrates with ocean </a:t>
            </a: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1313393" y="1396126"/>
            <a:ext cx="52600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IN" altLang="en-US" sz="3200" b="1" dirty="0" err="1">
                <a:solidFill>
                  <a:srgbClr val="FF0000"/>
                </a:solidFill>
              </a:rPr>
              <a:t>Ridgwell</a:t>
            </a:r>
            <a:r>
              <a:rPr lang="en-IN" altLang="en-US" sz="3200" b="1" dirty="0">
                <a:solidFill>
                  <a:srgbClr val="FF0000"/>
                </a:solidFill>
              </a:rPr>
              <a:t> &amp; Edwards 2007</a:t>
            </a:r>
          </a:p>
        </p:txBody>
      </p:sp>
      <p:sp>
        <p:nvSpPr>
          <p:cNvPr id="3" name="Oval 2"/>
          <p:cNvSpPr/>
          <p:nvPr/>
        </p:nvSpPr>
        <p:spPr>
          <a:xfrm>
            <a:off x="28108" y="1988840"/>
            <a:ext cx="1137139" cy="240217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16913" y="1929967"/>
            <a:ext cx="1050142" cy="23871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5" y="1960596"/>
            <a:ext cx="2932798" cy="2427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4399108"/>
            <a:ext cx="2716774" cy="179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24328" y="4605107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08304" y="2005286"/>
            <a:ext cx="2374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change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39435" y="3098812"/>
            <a:ext cx="1704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</a:p>
          <a:p>
            <a:r>
              <a:rPr lang="en-I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change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5580" y="1446649"/>
            <a:ext cx="2951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 Invasion</a:t>
            </a:r>
            <a:endParaRPr lang="en-US" sz="2800" b="1" dirty="0">
              <a:solidFill>
                <a:schemeClr val="accent6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1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-1588" y="152400"/>
            <a:ext cx="891698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sz="4400" b="1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Sea level has increased by 20 cm since 1900</a:t>
            </a:r>
          </a:p>
        </p:txBody>
      </p:sp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136525" y="6016625"/>
            <a:ext cx="26670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chemeClr val="tx1"/>
                </a:solidFill>
              </a:rPr>
              <a:t>IPCC, 2013</a:t>
            </a:r>
            <a:endParaRPr lang="en-IN" altLang="en-US" sz="2800" b="1">
              <a:solidFill>
                <a:schemeClr val="tx1"/>
              </a:solidFill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1990725"/>
            <a:ext cx="73914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4128" y="4221088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Mainly because of ocean expansion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189196"/>
      </p:ext>
    </p:extLst>
  </p:cSld>
  <p:clrMapOvr>
    <a:masterClrMapping/>
  </p:clrMapOvr>
  <p:transition spd="slow">
    <p:randomBar dir="vert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3320"/>
            <a:ext cx="6560116" cy="4744797"/>
          </a:xfrm>
          <a:prstGeom prst="rect">
            <a:avLst/>
          </a:prstGeom>
        </p:spPr>
      </p:pic>
      <p:sp>
        <p:nvSpPr>
          <p:cNvPr id="45058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sz="40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CO</a:t>
            </a:r>
            <a:r>
              <a:rPr lang="en-US" altLang="en-US" sz="4000" b="1" baseline="-250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altLang="en-US" sz="40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removal on 10,000 year timescale (~80% gone)</a:t>
            </a:r>
            <a:endParaRPr lang="en-IN" altLang="en-US" sz="40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-180528" y="6090802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n-IN" altLang="en-US" sz="36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Dissolution of CaCO</a:t>
            </a:r>
            <a:r>
              <a:rPr lang="en-IN" altLang="en-US" sz="3600" b="1" baseline="-250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IN" altLang="en-US" sz="36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on ocean floor </a:t>
            </a: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1061237" y="1429824"/>
            <a:ext cx="52600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IN" altLang="en-US" sz="3200" b="1" dirty="0" err="1">
                <a:solidFill>
                  <a:srgbClr val="FF0000"/>
                </a:solidFill>
              </a:rPr>
              <a:t>Ridgwell</a:t>
            </a:r>
            <a:r>
              <a:rPr lang="en-IN" altLang="en-US" sz="3200" b="1" dirty="0">
                <a:solidFill>
                  <a:srgbClr val="FF0000"/>
                </a:solidFill>
              </a:rPr>
              <a:t> &amp; Edwards 2007</a:t>
            </a:r>
          </a:p>
        </p:txBody>
      </p:sp>
      <p:sp>
        <p:nvSpPr>
          <p:cNvPr id="3" name="Oval 2"/>
          <p:cNvSpPr/>
          <p:nvPr/>
        </p:nvSpPr>
        <p:spPr>
          <a:xfrm>
            <a:off x="28108" y="1988840"/>
            <a:ext cx="1137139" cy="240217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16913" y="1929967"/>
            <a:ext cx="1050142" cy="23871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24328" y="472593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08304" y="2005286"/>
            <a:ext cx="2374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change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48109" y="2746926"/>
            <a:ext cx="1704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</a:p>
          <a:p>
            <a:r>
              <a:rPr lang="en-I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change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707" y="4282890"/>
            <a:ext cx="2288029" cy="3303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259" y="1507207"/>
            <a:ext cx="548448" cy="2883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644" y="1466396"/>
            <a:ext cx="2313092" cy="28171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11782" y="2343840"/>
            <a:ext cx="226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 Invasion only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76897" y="2785567"/>
            <a:ext cx="2262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 floor CaCO3dissolution</a:t>
            </a:r>
            <a:endParaRPr lang="en-US" sz="1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44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96752"/>
            <a:ext cx="5868144" cy="4607237"/>
          </a:xfrm>
          <a:prstGeom prst="rect">
            <a:avLst/>
          </a:prstGeom>
        </p:spPr>
      </p:pic>
      <p:sp>
        <p:nvSpPr>
          <p:cNvPr id="45058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sz="40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CO</a:t>
            </a:r>
            <a:r>
              <a:rPr lang="en-US" altLang="en-US" sz="4000" b="1" baseline="-250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altLang="en-US" sz="40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removal on 100,000 year timescale (~90% gone)</a:t>
            </a:r>
            <a:endParaRPr lang="en-IN" altLang="en-US" sz="40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5704617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n-IN" altLang="en-US" sz="36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CaCO</a:t>
            </a:r>
            <a:r>
              <a:rPr lang="en-IN" altLang="en-US" sz="3600" b="1" baseline="-250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IN" altLang="en-US" sz="36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weathering on land pulls atm. CO</a:t>
            </a:r>
            <a:r>
              <a:rPr lang="en-IN" altLang="en-US" sz="3600" b="1" baseline="-250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IN" altLang="en-US" sz="36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further down </a:t>
            </a: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831818" y="1419942"/>
            <a:ext cx="52600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IN" altLang="en-US" sz="3200" b="1" dirty="0" err="1">
                <a:solidFill>
                  <a:srgbClr val="FF0000"/>
                </a:solidFill>
              </a:rPr>
              <a:t>Ridgwell</a:t>
            </a:r>
            <a:r>
              <a:rPr lang="en-IN" altLang="en-US" sz="3200" b="1" dirty="0">
                <a:solidFill>
                  <a:srgbClr val="FF0000"/>
                </a:solidFill>
              </a:rPr>
              <a:t> &amp; Edwards 2007</a:t>
            </a:r>
          </a:p>
        </p:txBody>
      </p:sp>
      <p:sp>
        <p:nvSpPr>
          <p:cNvPr id="3" name="Oval 2"/>
          <p:cNvSpPr/>
          <p:nvPr/>
        </p:nvSpPr>
        <p:spPr>
          <a:xfrm>
            <a:off x="539552" y="4253826"/>
            <a:ext cx="1087508" cy="129633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31640" y="2077397"/>
            <a:ext cx="2795048" cy="110506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48109" y="2746926"/>
            <a:ext cx="1704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</a:p>
          <a:p>
            <a:r>
              <a:rPr lang="en-I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change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323439"/>
            <a:ext cx="2436458" cy="39057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708" y="1323439"/>
            <a:ext cx="728254" cy="3904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5546" b="7570"/>
          <a:stretch/>
        </p:blipFill>
        <p:spPr>
          <a:xfrm>
            <a:off x="7002015" y="5148123"/>
            <a:ext cx="2141985" cy="4020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99964" y="467115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89259" y="2603966"/>
            <a:ext cx="226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 Invasion only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57712" y="4378141"/>
            <a:ext cx="2378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 floor CaCO3 dissolution+ land CaCO3 weathering</a:t>
            </a:r>
            <a:endParaRPr lang="en-US" sz="1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746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9551" y="3895676"/>
            <a:ext cx="8496944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1" y="260648"/>
            <a:ext cx="8538237" cy="706179"/>
          </a:xfrm>
        </p:spPr>
        <p:txBody>
          <a:bodyPr>
            <a:noAutofit/>
          </a:bodyPr>
          <a:lstStyle/>
          <a:p>
            <a:r>
              <a:rPr lang="en-IN" sz="4400" b="1" dirty="0">
                <a:solidFill>
                  <a:srgbClr val="FFFF00"/>
                </a:solidFill>
              </a:rPr>
              <a:t>So far, CO</a:t>
            </a:r>
            <a:r>
              <a:rPr lang="en-IN" sz="4400" b="1" baseline="-25000" dirty="0">
                <a:solidFill>
                  <a:srgbClr val="FFFF00"/>
                </a:solidFill>
              </a:rPr>
              <a:t>2</a:t>
            </a:r>
            <a:r>
              <a:rPr lang="en-IN" sz="4400" b="1" dirty="0">
                <a:solidFill>
                  <a:srgbClr val="FFFF00"/>
                </a:solidFill>
              </a:rPr>
              <a:t> has not been removed from </a:t>
            </a:r>
            <a:r>
              <a:rPr lang="en-IN" sz="4400" b="1" dirty="0" err="1">
                <a:solidFill>
                  <a:srgbClr val="FFFF00"/>
                </a:solidFill>
              </a:rPr>
              <a:t>atm-ocn</a:t>
            </a:r>
            <a:r>
              <a:rPr lang="en-IN" sz="4400" b="1" dirty="0">
                <a:solidFill>
                  <a:srgbClr val="FFFF00"/>
                </a:solidFill>
              </a:rPr>
              <a:t> system: </a:t>
            </a:r>
            <a:r>
              <a:rPr lang="en-IN" sz="4400" b="1" dirty="0">
                <a:solidFill>
                  <a:schemeClr val="tx2">
                    <a:lumMod val="90000"/>
                  </a:schemeClr>
                </a:solidFill>
              </a:rPr>
              <a:t>It has been only transferred from atmosphere to ocean  </a:t>
            </a:r>
            <a:endParaRPr lang="en-US" sz="4400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62429" y="3229546"/>
            <a:ext cx="8892479" cy="201622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None/>
              <a:defRPr kumimoji="0" sz="180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IN" sz="4400" b="1" dirty="0">
              <a:solidFill>
                <a:schemeClr val="tx1"/>
              </a:solidFill>
            </a:endParaRPr>
          </a:p>
          <a:p>
            <a:r>
              <a:rPr lang="en-IN" sz="3000" b="1" dirty="0">
                <a:solidFill>
                  <a:schemeClr val="bg1"/>
                </a:solidFill>
              </a:rPr>
              <a:t>CaCO</a:t>
            </a:r>
            <a:r>
              <a:rPr lang="en-IN" sz="3000" b="1" baseline="-25000" dirty="0">
                <a:solidFill>
                  <a:schemeClr val="bg1"/>
                </a:solidFill>
              </a:rPr>
              <a:t>3</a:t>
            </a:r>
            <a:r>
              <a:rPr lang="en-IN" sz="3000" b="1" dirty="0">
                <a:solidFill>
                  <a:schemeClr val="bg1"/>
                </a:solidFill>
              </a:rPr>
              <a:t> + CO</a:t>
            </a:r>
            <a:r>
              <a:rPr lang="en-IN" sz="3000" b="1" baseline="-25000" dirty="0">
                <a:solidFill>
                  <a:schemeClr val="bg1"/>
                </a:solidFill>
              </a:rPr>
              <a:t>2</a:t>
            </a:r>
            <a:r>
              <a:rPr lang="en-IN" sz="3000" b="1" dirty="0">
                <a:solidFill>
                  <a:schemeClr val="bg1"/>
                </a:solidFill>
              </a:rPr>
              <a:t> + H</a:t>
            </a:r>
            <a:r>
              <a:rPr lang="en-IN" sz="3000" b="1" baseline="-25000" dirty="0">
                <a:solidFill>
                  <a:schemeClr val="bg1"/>
                </a:solidFill>
              </a:rPr>
              <a:t>2</a:t>
            </a:r>
            <a:r>
              <a:rPr lang="en-IN" sz="3000" b="1" dirty="0">
                <a:solidFill>
                  <a:schemeClr val="bg1"/>
                </a:solidFill>
              </a:rPr>
              <a:t>O ↔ Ca</a:t>
            </a:r>
            <a:r>
              <a:rPr lang="en-IN" sz="3000" b="1" baseline="30000" dirty="0">
                <a:solidFill>
                  <a:schemeClr val="bg1"/>
                </a:solidFill>
              </a:rPr>
              <a:t>2+</a:t>
            </a:r>
            <a:r>
              <a:rPr lang="en-IN" sz="3000" b="1" dirty="0">
                <a:solidFill>
                  <a:schemeClr val="bg1"/>
                </a:solidFill>
              </a:rPr>
              <a:t> + 2HCO3</a:t>
            </a:r>
            <a:r>
              <a:rPr lang="en-IN" sz="3000" b="1" baseline="30000" dirty="0">
                <a:solidFill>
                  <a:schemeClr val="bg1"/>
                </a:solidFill>
              </a:rPr>
              <a:t>-</a:t>
            </a:r>
          </a:p>
          <a:p>
            <a:r>
              <a:rPr lang="en-IN" sz="4800" b="1" dirty="0">
                <a:solidFill>
                  <a:schemeClr val="bg1"/>
                </a:solidFill>
              </a:rPr>
              <a:t> 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433" y="6021288"/>
            <a:ext cx="8350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Calcification releases CO</a:t>
            </a:r>
            <a:r>
              <a:rPr lang="en-IN" sz="3200" b="1" u="sng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IN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 to the ocean</a:t>
            </a:r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8144" y="486916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Calcification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486916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Weathering or CaCO</a:t>
            </a:r>
            <a:r>
              <a:rPr lang="en-IN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 dissolution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648357"/>
      </p:ext>
    </p:extLst>
  </p:cSld>
  <p:clrMapOvr>
    <a:masterClrMapping/>
  </p:clrMapOvr>
  <p:transition spd="slow">
    <p:randomBar dir="vert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847" y="1700808"/>
            <a:ext cx="4880879" cy="4065841"/>
          </a:xfrm>
          <a:prstGeom prst="rect">
            <a:avLst/>
          </a:prstGeom>
        </p:spPr>
      </p:pic>
      <p:sp>
        <p:nvSpPr>
          <p:cNvPr id="45058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sz="40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CO</a:t>
            </a:r>
            <a:r>
              <a:rPr lang="en-US" altLang="en-US" sz="4000" b="1" baseline="-250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altLang="en-US" sz="40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removal on 1,000,000 year timescale</a:t>
            </a:r>
            <a:endParaRPr lang="en-IN" altLang="en-US" sz="40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5704617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n-IN" altLang="en-US" sz="36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Silicate weathering on land pulls down atm. CO</a:t>
            </a:r>
            <a:r>
              <a:rPr lang="en-IN" altLang="en-US" sz="3600" b="1" baseline="-250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IN" altLang="en-US" sz="36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to pre-industrial levels </a:t>
            </a: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251520" y="1680645"/>
            <a:ext cx="52600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IN" altLang="en-US" sz="2800" b="1" dirty="0" err="1">
                <a:solidFill>
                  <a:srgbClr val="FF0000"/>
                </a:solidFill>
              </a:rPr>
              <a:t>Ridgwell</a:t>
            </a:r>
            <a:r>
              <a:rPr lang="en-IN" altLang="en-US" sz="2800" b="1" dirty="0">
                <a:solidFill>
                  <a:srgbClr val="FF0000"/>
                </a:solidFill>
              </a:rPr>
              <a:t> &amp; Edwards 2007</a:t>
            </a:r>
          </a:p>
        </p:txBody>
      </p:sp>
      <p:sp>
        <p:nvSpPr>
          <p:cNvPr id="3" name="Oval 2"/>
          <p:cNvSpPr/>
          <p:nvPr/>
        </p:nvSpPr>
        <p:spPr>
          <a:xfrm>
            <a:off x="265352" y="4176024"/>
            <a:ext cx="1087508" cy="129633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73324" y="2493081"/>
            <a:ext cx="3816424" cy="8386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08304" y="2005286"/>
            <a:ext cx="2374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change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48109" y="2746926"/>
            <a:ext cx="1704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</a:p>
          <a:p>
            <a:r>
              <a:rPr lang="en-I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change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230" y="1412776"/>
            <a:ext cx="3734783" cy="4353872"/>
          </a:xfrm>
          <a:prstGeom prst="rect">
            <a:avLst/>
          </a:prstGeom>
        </p:spPr>
      </p:pic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6485494" y="1536148"/>
            <a:ext cx="23762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IN" altLang="en-US" sz="2800" b="1" dirty="0" err="1">
                <a:solidFill>
                  <a:srgbClr val="FF0000"/>
                </a:solidFill>
              </a:rPr>
              <a:t>Lenton</a:t>
            </a:r>
            <a:r>
              <a:rPr lang="en-IN" altLang="en-US" sz="2800" b="1" dirty="0">
                <a:solidFill>
                  <a:srgbClr val="FF0000"/>
                </a:solidFill>
              </a:rPr>
              <a:t> &amp; </a:t>
            </a:r>
          </a:p>
          <a:p>
            <a:pPr>
              <a:lnSpc>
                <a:spcPct val="100000"/>
              </a:lnSpc>
            </a:pPr>
            <a:r>
              <a:rPr lang="en-IN" altLang="en-US" sz="2800" b="1" dirty="0">
                <a:solidFill>
                  <a:srgbClr val="FF0000"/>
                </a:solidFill>
              </a:rPr>
              <a:t>Britton 2006</a:t>
            </a:r>
          </a:p>
        </p:txBody>
      </p:sp>
    </p:spTree>
    <p:extLst>
      <p:ext uri="{BB962C8B-B14F-4D97-AF65-F5344CB8AC3E}">
        <p14:creationId xmlns:p14="http://schemas.microsoft.com/office/powerpoint/2010/main" val="2709852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sz="40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Summary: CO</a:t>
            </a:r>
            <a:r>
              <a:rPr lang="en-US" altLang="en-US" sz="4000" b="1" baseline="-250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altLang="en-US" sz="40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removal timescale in the Climate System</a:t>
            </a:r>
            <a:endParaRPr lang="en-IN" altLang="en-US" sz="40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3"/>
          <a:stretch>
            <a:fillRect/>
          </a:stretch>
        </p:blipFill>
        <p:spPr bwMode="auto">
          <a:xfrm>
            <a:off x="38100" y="1447800"/>
            <a:ext cx="906780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3200400" y="5981700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3200" b="1" dirty="0">
                <a:solidFill>
                  <a:schemeClr val="tx1"/>
                </a:solidFill>
              </a:rPr>
              <a:t>IPCC, 2013</a:t>
            </a:r>
            <a:endParaRPr lang="en-IN" alt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-38100" y="4495800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n-IN" altLang="en-US" sz="40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Climate Change is </a:t>
            </a:r>
            <a:r>
              <a:rPr lang="en-IN" altLang="en-US" sz="4000" b="1" u="sng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irreversible</a:t>
            </a:r>
            <a:r>
              <a:rPr lang="en-IN" altLang="en-US" sz="40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on human timescales</a:t>
            </a:r>
          </a:p>
        </p:txBody>
      </p:sp>
    </p:spTree>
    <p:extLst>
      <p:ext uri="{BB962C8B-B14F-4D97-AF65-F5344CB8AC3E}">
        <p14:creationId xmlns:p14="http://schemas.microsoft.com/office/powerpoint/2010/main" val="3384273613"/>
      </p:ext>
    </p:extLst>
  </p:cSld>
  <p:clrMapOvr>
    <a:masterClrMapping/>
  </p:clrMapOvr>
  <p:transition spd="slow">
    <p:pull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524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800" b="1" dirty="0">
                <a:solidFill>
                  <a:srgbClr val="FFFF00"/>
                </a:solidFill>
                <a:latin typeface="Book Antiqua" pitchFamily="18" charset="0"/>
              </a:rPr>
              <a:t>Take Home message</a:t>
            </a:r>
            <a:endParaRPr lang="en-IN" sz="4800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1052736"/>
            <a:ext cx="903649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/>
          </a:p>
          <a:p>
            <a:r>
              <a:rPr lang="en-IN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On time scales of </a:t>
            </a:r>
            <a:r>
              <a:rPr lang="en-IN" sz="40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100,000 to million years</a:t>
            </a:r>
            <a:r>
              <a:rPr lang="en-IN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, the silicate weathering would clean up our mess &amp; pull down the CO</a:t>
            </a:r>
            <a:r>
              <a:rPr lang="en-IN" sz="4000" b="1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IN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to pre-industrial levels. </a:t>
            </a:r>
          </a:p>
          <a:p>
            <a:endParaRPr lang="en-IN" sz="4000" b="1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N" sz="4000" b="1" dirty="0">
                <a:latin typeface="Arial" pitchFamily="34" charset="0"/>
                <a:cs typeface="Arial" pitchFamily="34" charset="0"/>
              </a:rPr>
              <a:t>Ultimately, all “Fossil Fuel CO</a:t>
            </a:r>
            <a:r>
              <a:rPr lang="en-IN" sz="4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IN" sz="4000" b="1" dirty="0">
                <a:latin typeface="Arial" pitchFamily="34" charset="0"/>
                <a:cs typeface="Arial" pitchFamily="34" charset="0"/>
              </a:rPr>
              <a:t>” would be converted to carbonate deposits on the ocean floor. </a:t>
            </a:r>
          </a:p>
        </p:txBody>
      </p:sp>
    </p:spTree>
    <p:extLst>
      <p:ext uri="{BB962C8B-B14F-4D97-AF65-F5344CB8AC3E}">
        <p14:creationId xmlns:p14="http://schemas.microsoft.com/office/powerpoint/2010/main" val="301763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hMWFhUXGCAaGRgXGSAdGhscGyAcHBwgHBwgHSgiHh8lHB0dITEiJSorLi4uFx8zODMsNygtLiwBCgoKDg0OFBAQFywcHBwsLCwrKywsLCwsLCwsLCwsLCwsLCwsLCssLCwsLCwsLCwsLCssLCwsLCsrNyssNywrK//AABEIALIBHAMBIgACEQEDEQH/xAAcAAABBQEBAQAAAAAAAAAAAAADAQIEBQYABwj/xAA/EAACAQIEBAQDBgUDBAEFAAABAhEAAwQSITEFIkFRBhNhcTKBkQcUI0KhsVJigsHRM3LwFZLh8SQWFyU0U//EABYBAQEBAAAAAAAAAAAAAAAAAAABAv/EABwRAQEBAQEAAwEAAAAAAAAAAAABESExQVFxYf/aAAwDAQACEQMRAD8Aw9xLyjOWBkTEgzHTLFNsm4chLDNqSNNP+CjCygMWwwJtzox0PaaTCKSLYZcsTAJmTsSzamqGeYVtIquohjOoHWdjrNdcDXM8ZIB6kZiO5HvTr/D8qt+GMqt+Vs0/P+1ImYC4UtQDAM7R7DUmiFt3mZjN0fAO2vyoj4h1UKXSDqxAEg9AD29KEuFOYRaB/D2nf1309qW2rlUK2O8CYgTucxiopYHl8zgRcksAxPqN4k9qCWyZyHYAEFZ0IB20770ZrTxC2wCW2zTLdz0orYRznzwSfizRPyhiKCOyrPxu0oTI3PU6z+lR7aWgifi69Q419Ao1qyt27q6BFKhdgQMs6a66k1xw10KmVEnpMD56mgrbqBFk3CT0jUA+3eheWDPM4MAgEET3Jq1u27qSihcxgNBXc9tf1obWmQxdXmywCYYem1QQrugUHK66TBg7d94qNiV1kMskRAnb3irexhG0i0ZOmbSB7igXVAZc1rQTqOp/xQVF23BEuJjfcD3rr2CKBcx1JmPTv86tgrMDlsrGYkzGvsKithmMlkmTA236Degifd85OUnNmHTbXf5d6W9c5mBIcyOffNHQH+GpGKVkZpA1H0pLtlmEyo5Rp/zvRUZcQcpWNxJ5Rv2DRIX0oWwSNe8a/LaKk2SMyAmBlI5eppgQAJDbnoNvWiQly2FEH3EajUbR0NDuARMHeR8tJNHNvkJUmM0EnqYmiETbJywFPO2fU5tgFO1BEbYnXTc9ZPSn4XTUNuu8arRL7MYLMvwRG0dvc+tKurKeVcoAC9+5mgZbtzlXmAI0j9z1pTqSoYaQDl1zR1rkY8uoAkjudae1r4xAAVvjyzJEQKKjuoGYg67x+1S0yPuwUwJY6Ce00LKYeWA07aCKlsrXLqL5aLyTltj4VA1JmqiG1pQVGfOBMldR8jXfdhIJkTqJiIo7WGhMuoOqmACY3MA7UNkIW4JHKwPqZoFcq2gtnNpLE6D1MUXLlJYjNIhRttvv0pttuZyk6hTA6n2O+tEvM3mr5hZ2OraQR3EaAVQJQSqyAJpyMYkCQGBMkAadKAuRQGymZgA7D1mngSHnaQQOm+tQSNCGIyglpKxoix0PWoF6wTEHSNKmFNzsQJCjrSXYEe1Bam2kgZ5VrcCJ+u8UmEsghfx1hTA35tduxNK7MMohSzLplgQD6Uy1YuhUDC2QphQWjXuSKqG3FIF3LJE80q0p7mIikayzedkY5Ugk6g6jvsBR7rsRcORSZA77U0W7hLgqgBALT1PQTRRMKQzoIzMVVQLQJDDWdN2Y1seF/Z7fa2r4i8uHUGeeC366AR0qnbircNwVrELbtjGYkEW2iRatL1A2kn96884hxS9eYveuvcY7lmJ/8U4PXz4R4YIDcWthgZJV7QPsd9PSn/8A0twsyf8Aq6AkRIeyD+29eOWOHXWEqmnqQP3NSRwK9OWFBAmMy7fI1Ng9hwXgPAGDb4ln7y1s5u0wOlSf/tlh4H/zATMycs+2leLf9EvQDya6/Go/vSDhN3su38a/5pwew8Q8CYSypN3iFu2CZzMFBA+tdiPBmDFlrt7HXUtgcruqW0MaAqMsn361n/s+8LpZsvxPHKPLtDNatn8zDYn56AfOshxzi+I4liQXOZ3bLbTogJ0CjppufSnBs+A+DXxiG/bvqtlZBdyeeNyNNvWs1ivKQLldis6Pb+A/pXo32gYteGcJt4O0Ye4vlyN43dvnt868Z4PjrisLasMjHUHb3+lPBeOiBXLMQJliGGk7RGtOa38UB5ylhtAIHQnr6VLuqxJNu6iqoA+HVpNHtsVIZriEIwJ5ZLFtB6xRFR90BBkXDoIB3b+LU03y0OxbKdBbjm079IFWt21cJYeYDlGYrP8AEdgP7VGv5PMUh46c2jCehjQRTBXLbGZOXaZB066Ut7DvyZkWG6zMDoD2qddfbnQgDKdy376/Ols2UCgZyTBgAFiB9KKpr1qM0IQM4AP770bGWYZgFIAOxM7dT0qbYwwUeZCuMxUKymSdwdDuKFf5lcGAdHJ/M09N9h6VBAUiOZDrqIEyQI1O8UttF5Syuwb4gsCOwGmlTEsKMvNBEwxeMojUFY1k9SaBbvFVAW6N9Plrr6UDbeVVBXNmLHQhdF6SY+KhWMMXkAjNmkBmhY6yTAmpow7IqOCPxHyjqC3sdAKFdwr5HMkqGynSZJ15RQAsMJuEKYy7Dp66mKXD3lLhiGUsCJnefbp6Ue6OfmuLBtgMFMbA6HsabcvhjZZoTlgZeg6THWqBvcZxJLF9SY+UKPenYixkQ/AD+ZR8Se9M5cqhlbKH1BBGY9yd/WKkOE/E55CkbyfMIO0nXb1oAXbJ/LpKBv8AnapNgXXKwQSyQSwkkDqD09668ELllBErtmBO23yoSWjyzIIEGGEx2EHtVA5GUcwgN+v+KODJvKHImDykD9xQmAIYZYg6envRXGYmE1jSepHXppFQPsKTmGY/BOsaAe/WmM5eDyrAjvt1PrXWij3ANOVdT/4o+CFrLqHJkyQQB+tUDw2UlJtv1Hb9dqdlU21gtIuaggECdPnUy0ZChrzMTOi8sdp6n5UXMSmXzUBDagkTHr6+lERrOFgv+G2dyYBZVUAddd6ZNssQvmZYkmQVlRr7kHtU3ExnuAMqiJG5JMetPDvykONU5iAP26UVI8d4bzeG8NxKSUS35bHsTrr8xWV4JhEjzXnRuWI/UVu/CPF7dmw9jGhbmCvNqQf9Nj1jt6jari34EvJb/wDg4i1icPuqmM0H1EyfUxUwYjFLZJuLyTlBDO2gjXbv0oVq0qwVEgroQ2gb/m1bG34Ix4zZhasoRDPcuQAO8AfuazXibj9rD2xhMFd805w9/EwIuMoICoNQFGhkdveghYcqMjNbIeYLNMmew3itD4c4L97viwFZVD57kmOVY6dzVDwniS3ck3GF0aSQW+gmvWfs14cLOHfE3ZDXJJLbi2kx9dTQZn7buMhEs4G1oAA7gbafAP71UfYnwDzsU2JYclgQs/xsD+yz9ayHinizYvF3b2+doUemygV65fYcH4IACBfdY9fMuRJ/pB/SqPM/tU8Qfe8c5Uzbtfhp8viI92n6VVeHMJo1wrmB0AidtTVMFzMBO5A+tb+xYQo1q3daEgjJAy+hNT0RUYycuGYqdjAGm/zNSiGhT5MPlJCzBAB2MjczTGZEt2/xiQFIHl6jU6lj3qTCsUuEk5hCkxDADX9aCOlhgEHk20aDDEty6ddN/WoyI3KcqNmOhGo+ZNSFK6CWc7DYk94k1GuBBysjkg6cug6kepoiRd/2IQvtJY7TB6Uy1iCGDFkygiSxymY1WRsKLYS1ngrdE7kISYAkQP70+wiZiGzIWUlCV0C9y0fF6UVHt2DnzD4VOZypkKN9PU96ZeJYuQgIjkBJJUe/60t6wBbBQNlLaAnciBLyNfY1IvOoD2w+ZiFzFgFM/wAKidB0oIdrCru1sCRuRqx9I60K1hljKEEg668vsOsmjXggU5SZjM0KZQbEawD8qCLySCl1hsfhiCPcmoEufllELBiQu6j3/wACoyKc7sRkbQjI7KBp8yKNfyGc90uZ5QBBJ7iO1FVPjUXsuZdQY5vQetUCa0pccsrl0YHVj033E1GsYYsLcKCSSSOrewFSbfDWBVixhRrA29DNNtFAAA5Vs+rtyhQd5mhhmLt3BrcUT5nNmaZ7AAa0uKQrccaKI1HRR86XEYS2VuqJzEjK0fEQZ0boOtOGWdVLOy9QTJjck+tER7Fjy2DGJYQCTrB/NA/auSwgyEEaEwWWHk7Sex9KWxaByHm5/j07dAB0rrzMysWbOFIAYk6AflE0Ue4o8t1zDlhiR+b09KTD87wzgck6CJB6CltKYaV0Ox2A7z1PyobWYNsLsRpIMGPfpQJh7lsCFtLroGIMiO5G9Ft31SVWYB6bHr196XD3HhVZoCtEKNidh3+dRcSSHcQPiqixS4xZXCPq0DnJg+87GmuAQ34IBDSxVjuPU/sKacTblLcNIOpAGoHeWoz5DJDNlB3ZIQe0HU0QpYm5ci2uiz+m5PenLLeVCZ+UnQwJPeY0HrQ8UurhbghUEOqwJ/mO1Hw7kG2fPBJEFUGh0039etAC5bZlM29A3wjUHuZXQfKg4nC3Fk4N7to6M4W4yLqD6jWlayYRjdYFjlLZzRzlYXQGGUDX0A0ljPrQZ/iBxpWLz4h0ImGuMyntoWINR8Jwi/cIC2216nQRWuKgXVy3TmRJDMS2bToSYHyotsxkueY7eYI1bWZ2InQaVFA4HwWPLsqEa5duBc0awTzFewAmvTvtQ4kMHw0WbfKbkWljooHMfoI+dVH2W8LW5efEQYtyik/xHePYVjftY8QfecayqZt2R5a+pGrH6/tVDfso4B96x6FhNux+I3bMDyD66/KrD7a+P+dihYQ/h2NCehc/F9Nq2XgjBf8ATeFG8UJxF/VUA5md9LSAfQ/Wsri3scJl7oTE8TfnIOtrDltTP82p9/QUGY4F4VxKj7w+HcWxsWWB3mDBj1qzvWipbOs68rBP00/evSOG3768GxGIx11nuXrbMA2mUMMqKo6dD86yHgThNziTEuXRE5bjjZvRf5u5qCHgMLdLKlq2JNv4VtyVnuBO/erDG+G8VbVXbDFFTXNlSAPUAkj5ipXjjxWuD/8Ax/DFyEaXLiauW2yqd820mtNw24eGcGJxlwm4UckMxJL3JyoJ7SBVHnFjCMUMlVOYsIHQ99I/aku4t0ILXkkzAZZk7bCqPhnFUdcrqMwMjmIzT0rUeH+CXb6vctouGw/571xitvcSR1cwOhA9aiIhuv1u5iPfT3jYUN1BBJuqywJ3yz6RrVne8Q8JwpIBxGNbYlG8u1/TBGYe80XhvjPg11st/h7WlIjPOb/uhpA9aKpEU/Al0MNyC2oUb5T3NKLL5soYgZZhtT8zv863vibwRaFn7zg25VGfLqQVgSUZTIgaxrWAxotliTbDgjUjNJ7Zc0Fh6mmIay3MoKshiBlGmYj31+lKEZ1bPcRZ3K/Fn/KD3B2oN8qMudLh1A5SM6jbSI1/euTEZmACXSq/CWgEAd4UifeoptwXASC6kKnaMv6Dam4mSysFVQdBDTJjcyak3mlMrOWWdFzAkn1jWPemFwVEEi23xBSI02EnX6VpDbOEYEB1R3AlQIYSf4tZqNf8wqWgEhgIKiCZ26z9aM+WNEuAz+g9v70+7ZL8iqyxqJMCd5nvUUzEE2y3mKMzjUagL2y9vnXQ2bQgErBBObTvIrvu0OvKTK6l9ZPrR7eHIcLDPb/P5Zy5v9s71RCVFUKc+bUCFJDLO8kiDB1gUK/bKhxnzhjm5dZP9z7Ua6SoPKQqtAzHXXoaKEABVYDZZVOqjcsvagh3baZ5cE8vXTX26Gh+dOR18wESA0iAO0f3qbbtOQmurCRpuAdZoVtcoE5SEfY7H3oEV1EsFJOYETrt1rrfDmeWRWYE6mBvuRRg48y4Wy5YkgGN9spP96F93Vua8TmO2QgjL01jegPYVwOVQxEknMoynUGDEnvXXrZFo5jb7RrLMepM6/KoeGu22NtdYDEGSI/p0FKi2jbefMgPsWiO2vrVZWNxxLl0YgW1BLAKA0dBOoqXwrgt3EXrNuyAAeYyFIQfxHvr0qvxF5c5HOxgZZJI0HeIrY/ZNiLa4i7bzS7oCGJmYJkD2kbVMVn+LNh0xJw9m8LjIYY+SIL/AJgvNG9R73mZXMLMwC4VdZ1GX81ZHjuEuWsVdtuCLguN3n4iQe+u9XWHgwHnlU5jqD01+tRVrYutnibZAWfhBOaewO1HS3cNy2lpQbpeEEDlncwNB1NREx1u2yXEKg7DKXDmRESBqfY1teAWLPC8OcbjwEuuD5VqSbmusanc9TVRaeLeKpwnhwtW2/HuAqvck/G5+teS+AeCnG463bbVAc9yf4V1M+5gfM1XeKvEdzHYhr1076KvRV6AV6t9k3D0wWAu4+/pnBbX/wDmvwj+oyaKuvtJ8UJgVVlhsRlIsL0tzo1wjuBoK8k8E8IfiGPRXJYFjcusdyAZPzJgfWqjxLx65jMQ9+4dWOg/hXoBXsP2McLXD4K5jLgg3JMxqLaba+p1oG/bFxYkWcBZ+J2UkD15UX9Qa1qcNuYLh4sYO3nuhcoJIUBiOZ2Y9Bqe+leXeEMPe4jxU40qDat3g7sxhR0RR3bYxVl9vGPcXMPaVmC5GYgEiSTGoG8evegZgjw7hJ87EXhjMbuEt6ohPrqJn8x112rA+MPF+I4hdz3iAo+C2vwp7dz6mmeE/C1/H3fLsKABqztoiDuetWOH8JZGbMy3QGyA2zKEzAM+9QXP2W+CFv5sZixGGtSQD+eNT/SP1qi8feMnx1zKs28Mmlq0NFgbEgaE1674+jBcFNq0IGVLOmm8ZvrrXgOAwZu3Ao23MdBSjuG8Oe80LoP4iNKvsF4etC35l24Y7LpMbgdZqxFm8pRQqqiqAFG0RpMj+9TrHiLC4VfM/wCkl7y7XLrTbDdwsaChr0C1xEcP4Ghvk5vJKIrfES85R8gR7RXifA+MsGCXHfKPhIeMvffSKH4p8VYnH3PMxDzHwouiJ/tH9zJpnh7h7swuZSUEjYantqR9aUam7dWMi3It76qczNrBLHUin4R7hVgbgKiDCrl/3Ak6io9tHIEgEfzbQOmaTr61yYcwS9lPTPcZgPYAa/WiJlyxcBGoDFTABXaZ03A5e9R7tsnLmYAE6ag6j1AH7UTmUZUtpqp1Aj3/APdQ8ucAhTEaFevoRRRWVxbytcMZp0SDB/miT71JVxldfMaBDEl1hh2AKyD8zUS7by5dFuEgZmYsVWeh9uwrjGoawII3307x0+dVB0tPcuW0tAlm0Cgz7SY/Wr7xfwazgMJbuXWZsQ9wCQxAAjWB2FaTwTwTyLaXGQJeujQHU27Y1JPqRXln2oeJPveLKofwrXInqRu3zp8KKMejjTKwB7HmPdhNLfgMCSRIIlRBOnvIFUXhxGi4Z5NN+p1q/tsZacoJA1yllEbjuCaQAs+XAIDkaga7e2ugpEswpCBQwaeYyI6fOjtlUgIwWdhMj15qW9kVdHb8p6nX50SOL5swZchgFBEiRuSe3oajXczQRA015dCe4jpUy9GZmF05dJ05SY2H/igKgcBjcH6iB7UELBs0rcAtgq4OboR102AqULztLi4QA8AK4ynt02Hc1WYbKFWbK3IO4J7z9KLYUFXLWQAzasNN+goLpr9wMwzoOWSWbT9Nx7UG1iHzWmS4A0yhtsAFPpK6+xoFnCIJPlsXC8sagf0nr61wRQEy27sTqWOVtd5jf2FBoMf4ow2IFtuJ4YtcQCMThWyvpoMy6R9TUPE47hRUn73jCG3Tylzf901EuXFhwyPcUnSRoR2gf3qsxvB7dxot22tEavJGQDpAOs0Vd3PHWEw5DYHCM90KAL2KbMUI/htiV29qxfG+M3sXdN3EXDcc9TsPRR0FWieFScsMxnc5QAI7S0mpWE4QloBjacsDoXjX2GtQUvC+GhhnvEhFIlQOZu/tp1Petp4/+0BcThUwliw9m2IzZ2HMqjlAA6dai3rdxlYIoMt2k5uxmJoOLwjX1y3LaqEAGeRmnstBluEWA9wZtVGsdT6V6twTxxhrOEfB4yw72wpH4WxQ65WEhljvWQweC8gBLQUu3NnYcwj2o6Z4z5bbOTDAvmO2pP8AikAfEHj57ot2cJaXCYa04dLaakspkM5669P3rQYvx/gMfaQcUwt03Lez2GiZ36giY2rNv4ZtuwdVdVJ1GZQJ65RFLhuEsoZfLXKRl11BPTXvQSuOePh5BwnDbAwmHPxEGbtzvmbpPuTWc4DjrltgEzFJDMo25SDPpVxhvCS3GVASbhEZFIYlusSNPatseAYLhdsXMe/4hHLhrJ1f/eZ19dh70Gy8a4T7/wALc2uYlVupGsxBj33FeP8Ah7gd60HuXMPiBOmltpyn+WNa0XB/tg8q6FGEt28KNFt29GUd52J9IFaw+O8Fd/Es8VfDEmTbvJmHtBWR8mqjzs2lVgFDA7DPKx/uVh22oTW0dGBzZTodd/kK2/jDx9w98MUZ1xd+Dle1bKAHoSSdPkTWJwfEjdBZGEEQYMFdpEH1qVEW1wHCiWCvcgaKxK6n2OsVMs2VdfLuNcC5JA1yj0AGpmj2cNcyzmTv8QAA6SI1NDu5sgDXQWGgYCCD0B2ke1FQbK2k5lJB6KEkHuT2iiBgWDDEZgTByd52jrR1uto0LAEFiQP+0bn502y+0FGYCQVA16E6daIMXDxFxlIUq0FSSJ07QfnUS5ykKGvBp0ZiAvbZTH1qTiFAK5Ft3BrAIy6nr8u1PsqSFTyRlE5iGAE7jTeJoqNbsq6EPc5BcYcrMHYjUOVmAOmgjSr/AMFcHF/EZyzGxaAa4SxOZh8K+3Wqa0rlVVFV2kIFIEn516phMHZwGC54VEGe6R+Zt49e3yqoz32k+JjhcM2UxfxIhR/BaH+R+9eF2rRdgqiSTpVt4t48+NxL3n6mFHRVGwHyqV4c4dly3nG55J6x/apb3FWltVtIERTmWIyw0k7lgZ60R75kyHM8xUwst8ulH83/AFGKWwA2Z8pKrHTWNB7UH72C6Q+SRJ0JBHSJH61QJLmYIGARpIYZTlgewk1JZguYxJmFYEkR7Hah2xqDmc5Z5hywDSlQsOzZxmnm5hFAmJurm+EREwxPxHsJgUqu0DMi7fxdKbdCliQSy6EoByse0VHurzH8NDJ/Mskemuw9KqM9hMYQFEkBTMrGafftU23iWIKm8YJDH096pkuiNtepnSPaKlWrumkajqNxWVq+wuOCtzNy5IGh3PWnrikXKvmoW1kkSB21zb1V4d5JJAMDSTAkDapVlyUBK2zmmT5cFfZjoTQFW8Ap/FdgGjMRlC+ogxHvVrbE27r+eX5fhgaa6HNGvtUQNlCqLcoY3yywHXXrRL+JZiWZgAdlkTr8oAqh1m4rshzhpE5nUSTt3j0qLiLwylgbrEPDAAx6AHalsMxClcoOqn8xMGYVYn5ipdgnLEqdeh0Xvy5SS3zFBGbEAu6wWJ1bm07QO1HJkpNt4VMq7QAOu0/OaGxVRc824AQItjKc2+5gEfWkvXFcq3nkGIzbk/0e9AVwFtghHyNM7gsQevWDQrGGXI7CyykHVVzSZ/tXLeuAqWuETOYsRB6QB36wKMrggzduEKRmzNlUHXfLv7VAW1bDjmtseX4Q0wfaRrS4VJNpLa3C86KpM5vUbbUO1FxmZbggCcoBETpJadT1rf8A2YcFQs2LZmZV5UzkmInOwn6UHcTxdrgeEzaXMZekqG6E7mOij9TXh3EcfdxF1rt1i9xzJJ3PYDsPSrr7QPEDYzGXLhMoCUtjoFUmI996ZwLhQyLda5lZjCgBTyxrudJpQnB/DbM8YgNbESBHxehPSrLGeH05VCMsmcygnTsB3qSxtwc7NCzChgvuZPxe1TcLhHK5fLvsAOVlznLOs5lBWfnQZi54VuEwhYjclky5R0nmq58LeErj3/KtkM2WXbUWkX+Jm69YGlGZVJjN5ZOmrCWjq4MEU/jvibyMEmEw4uJcua4m60AuY+FSDosR20HvQanw/c4YMYmDs4f77cJOfEPBQRqxUHcDbSpvirw2rY5LWCson4ee60lbdoEkAmNBIBgdYqH9h3AMtu5i3Gr8lqf4R8R+Z0+VVf2leL+Z8HhGJzNN+4vxXH2yA/wjaKqL7w14e4di3vWbYu3vKAU4oOVXOfyooMab6zWCxWGtrduBdTauFS0kE5TpMdNK9U4Thk4Pwss8BwpZ/wCa6w0A9tB8qw/2YeFTi7r4y/JtZzlXpceSTP8AKp+tPhU3gHg+7jCbtwCxYIkvl527lSdl9T9Ki8a4/wAGwp8q1hfvjrobjNyyOxnX+mj/AGu+OCCcFhmgARdZdP6B6V5l4e4Ndxd9LNoSWOp6KvUml4PavAvC8HfyY/D2Ws/EvlsxZQ4MFhr71iftd8X+fc+62W/CtnnI/O3+BWq8c8SXhXD7eFwxi465VPWPzN7kzXhurHSST9TV3IJfCMKLl0ZwxQHmC7x6Vq7FtE1QsMo03/7RuCaBwSygAtq1sN8RZpDKQNQG2M9jUuzECXOUkt8LSP00H81ZgddUEsBm1gnQkj0+tENwn8lzUQQw0+nSoasQGKXC0sAAX7+8UXOucqbvMBsG6jfXY1dQiXHIWFmIgExOv9qbYLhXfMCuYgyPhg7A9aD95UKCc416wf2p1tUuAEZiM2onKFMaadZq6Qa62VtVzaa7bdh/miC6kDMhUxtIOnvQMPlUXQwYExkGXNPeWG0UK7lBgQPQ1BkDESDrO2sgdCeh1o2Iulm1BJI3nf8AxQSwCwrnm0K5e22tIqgE65YHX9hWVS8LfKwVzDpof+Cj274kaNAGgLGAflUCwZGuoHTtPWjWnJ0BkgwBGpnsKCyYgaIgYA/mYk69FA6VOvMSjkISQoktrMHZRH71T2lIk51BU7HR/YA1Js4salWYNMTO3cgdaCyllZGyCD+YzygjoF1o33QkZVRtSc0Srsvf0FRcDiLRP+u8xMMNyNt9KICgUXbjXTrGbPBbrAAMgepqoMJICAKJEw0tmM6LprNHuoxdvw0JC5mIYjUflUVXG9aMMbl4L0DRM+moMetEBkBnZrjgwSywgQbaKQXNBKfDuwC+TaGUSdiBm11JAM00Yd2UtbtrlIBOVRrG5BM5RQrV20pRUzs06MWytI/lOw169qJfW2Ia6HDNKtzZgxndWGimN+lVT8O2jlZLZdAuUiY66zXrvGz9y4NcC6FLAWR/E8A/vXki2lkMFJHmAFjc6AjUD2r1j7UkJ4Vfj+SfYEUg+euH2Q95Fb4SdfYVsLNoRlXKu5LNlICzoY3J9azfAMIGdiZAXYgxBO1aK2r5RmtOCJI5viPTUkEVCpOD44uER7tu1bxGIzHy3cQlvoSLe5YnrUXB/afxNLmc4jMJ1tsoyeoAAkfU03B3XUw1h95YB/in1OlO+4rmzCwudycxe53PtC/rRHrvDr1jjOCF3LkuHQxGZXG4nqDHXoa80/6W126MMQrXHuG2QdSIMEz0IUTPrW1+x/RcQAuUZ00BkA5SDr9KneGuGoMZj+IPATzGRD0ypAdvmRHyoqP4942nC8AmHw8C4y+Xb/lUDmb3/vXnn2RcD+9Y7zbglLAzmdi5kKD85PyrP+N/EbY7FvePwzltjso2+u9er/ZDbFnhdy8i5rhZ2IG8qIURvsJj1q36J9qX7YeOefiLeBtGcrANHV3IAHymtpxrFrwrhkJobaC2nq7aE/XWvNeCeHLwuDiOPb7uq3ldRcEPdbMDGUwQI6ntWs+2HAYnEJh0w9p7ql2LZBIk/CSeg13q73U/jxVEuX7sKC9y42gGpZjXufgPgKYI/d1hsRlFzFP/AATqlsH2n6VlrWHs8BteZcyXuIuCEUHlsqRqT3arnh+NfB8Fu4u6ScRiZck7lnkL9FqSd6v489+0/jn3nHXMpm3b/DX5HU/Wq7w9hlCm4dT+URtG5qlClmidSf13rT28iqoAfQ6RESfcfualu0+EkWzOqATqojcdzUlLDBFym0xYfDJlfeorOA4zm4dIOZpAMdBr+lKQlxuYhCoMZyRIHRQNJPpQItt1BlRqwBMRPoDtUm7IldfQQNPpQ5DcpByjTWRr00oTWsh+Gden+aqH2b/NlPlzlkCYj/PtTC/LHmLBbQhevv2obgH4lBkaH8wNOlwUJaYP8IJPoeg94oDoxDwbg03k6GojWgSZIYzuJii3GLFpRoB30MD9NabcAJlhlPaP8Ggx7HT2pSdTttXMNJjr01j3pwCw05s2mXt6zWVNE6fp609W6wN/nPoaaQNI+n+KQdNOtFSTcM/CPQHWPmetGws6ZdP5u3uYqIqTOhj9qLbv5ZUDlOp7GPcURZW7pLFVVTpGbv6zUs5hlP4RJEAMnJ7AyJPtVQGtrsC5PUEga9IinWbjkwqEgDbt1JHakpi78xxlBvWNTOVdCvuT+wrkdy7Z3CmNFByie5NR8Jcf4VtSpMnWRA35t6et9m51skaHd229BMn51ROw/EDl/wD2LRBHwhcznpBcH9KFcuXGW3mKEBtIGUDYQY+Kn2QYTJYERrroDHaZpiBtFGHDQSVAkhSNzv1+VBIxl0p5iNdAbaXBkHfQgwBXtVlF4hw0qCD51mJ/mA/yK8YQ3vxCLBXSWmJI7wxke2taTwF4t+53Wt3QwwrkNmI/02O50/KTuelUYXhVh7V29aJZXGhAUHVT1narNr8BM13MSJGcTBB9Dv6V6v4s8HLimGMwRttdZYYTyXV3BBGzevWvN8fhMRbIR7DW8s5ptdzqQYioKt8qZs11oJzbEwf8e1LZ8o6i4WESxacs+nY1OwuFvMYsWLlxyOUqDEdm0ia1OG4da4eqYnirorqJt4a2QzM3dh/yKYi44ReHCeFG/e/1XlgO7Nog+QivHLvjHGtbNgYm55TSPLERBMkbT+tE8c+MrvEb2d+W2ulu2Doo/wA1X8HwDn8UFVy7ZjufTvVvOQ99ROH4bPcCtIXqQNgK1eC49etZjg8QbEkZlXRDGgJDDUnuK7B+YyZB5ZEGQH2nqdJk9qS9Yf4X8uNlg5pjbsNKhWe4zxnEYl82JuvcboWP7AQPoKveGeMeJJh/LtYpsg5VWQXAHResUdWusYNrMo+Ewunt3FRlssHPIM0nLrlI+YptXIzhd71zmYs7sASTJJJjWa9V+2y/5WHweFXaJPsgVR+tZhWUOn/xxIuWyXUzHMJk1c/b5P3nD9vKaP8AuE1Z7aVg/D1vmLyIGkEideoBq9ZmRXnyoG5YZmA6df7VX8Lwzrbt8uj8xKnUqeh7VPuXUzQ9qBOVnC9Ok1mLRDgboDTdT4ZWAI/U6aU1m0BV0MEQA4lT1gEUO3lEkWM8iIU6KR+aNqXyVYArZScvWZkd4qobib0gAuxKmTJka9dp/enoxYjK5k9O5HpQrVzRTl5id+xH9qMNSwADMASQCJnuBuKAbXFzAMSD0gR8qVLZyTmB3JBMGB+9P81wDmBPL+bU/wDihlcxt8wjcQJg+vpRArN1WGjky0RqJ/tSYhgpjK3zM0e+xkyyGW5sq5RrQrxk6kaab0GSAMafSiOpiST6UuGs5yFiTBMadO8kaUw66dZjfb0qKeF10OkbnvTsNcUA51LSOWGjK38R0Mj00phtsCdPhGvUU1BMaEnsP70DjsddZ+vyoiLCmSY79vamZCdAIkwB/YU5yYbSCND6UHFBpD6H5kD19aPbZSsAuWnSCAIG8iP71HWRERqNJomYCCkbgwTJn6DSelBIS8ARle5HXmgT7bEVZ2uIHMbhuut0E7Kp09Py/QVTG+ZJhZ6jp8ql2rLmP9NeXPDGCRQT7l0MwzMweN9y8/y25AI9Yo7XEUIpuMBEwTqpnUGDpPrVdhrxEKMrZjsD+bp+tTrwKgB2UNs2YgAz1WR06mqlIjpot1mOcwSbkAeuh296bdv22ZpckpsQTBUaQoGh964q6KwhGTowII9YOkmiX3dwvMqqJjbMANJfTvRVhwzxDewwU4DEXLZbey/Mh/m10BO0elXC/bNj7Yy3bFlm7spE/IaVmTdczmuzCflAAg9tKkKoby1z59PhVc86djr8xREnif2tcRughbiWVIjLbQCPZjrNYvEYi7eeXZ7lxurEsx+ZkmtI3DrLEEZFJMZSpme0TRbCCYt3BbHUhQFkb6nUH2pq5Gew/DWUhrqkKOh3PpG9XljJMBBEQizBn3IqQGiVN9bgUSAQCQTrO4M1EvWQqZTdy5hPMjDN/NJGvuKBxS2pKG26FdGE5temwg/OuZLZQnPd3+HKAAR1BMn6U0s5hVuGT1X/ANfrT3snSb1sQZEnt3ioEzqI8vOyroRJBIINJYEqJzFZ0b066zOlGNy5GVWSe4Eaes/vQLAZvjKDL8Uk7ntAqhpKsGW3dM/l1yyexrcfapYOM4dhMcgnIMtyNcuaAZ9mFZDPI5QpcaEwDI6QR/cVe+EfElzBeZau2hdwz/6lmRIn4ioOhncikRncNigbFqWyrlylRtp+b3NHcFyqB3MsCDIy5Y3ymrz79wRGS/aa+oVsxwzIrTrsZOg9JrO4jjyYi9dyWrNpXJKgyCB2mY+VMs9XYS9kEkvcOUwSBAP6U52UAm2zkASREQOsneKFbLNIUptrLH6gRXF8jgM9onLlBBMQe4jWgkSgyBHLloJULlA+fWo7rbE5g0zykdPQmJn50Tym0HmLCjcDT5H/ADXWWZ0ZQSwzAkiNDtO1A0MsjLmKjXfWaS5dI2D824zHX5U26pk5roJUfMz0A9K4QuWSZPYd++ulEKhA0KNAM/FM+npT7mHDmQsehOtDcAHW6Br7mKUKdYLEToRVGYRyNBIB39aXNmKg69B7VykggT+mopgboe9ZacwHr9afaQE7xA/Mf2pbiHQtmgjQkbx2PUe1Ja1Py60QyYIgwQdCKXQknX/nc06zMrBG/Xb51w6/rrvRRcTbKkKQJIBOVg09tpj60AHYgGZ3p0SdwOvtTFnQ/SiDK6wZDZp+UevWa5G7idKY/XmB9aRXOuvSipaskQqEk9z9IqeLi5VZ/wAQjl8vzGJQDupWAO0Gq2xfgbA5hAJBJSOq6jX3mnoAxnNlO2kmY6miJiX0zQttgqkssyY+mgolhwxLi22Wdcp3nuY71ExGI0AzDTdgCM3v/wA6UZr7OiAs5/KoK8szoFI3+dBcfeLZANxCCAQrGYMbKIGnag20IYMUIECIVgNf5t9Ki3ra+YQ2ZMogjLPN10ogtSNHuFyNFjSI/SiJhBJEYYmNiCQp9c0TTXLNOTDgiJaTIkddtKr2VOWXeffT5TXB41VyDtA10GvSqqU10wpNsNqNBoY/MP8AxT8RdMkC2qiBqp2HTShXL+aTnWW0YMqyPUaaVGRQTlGZp0IjeO00ExwAQCIUtLMJePaK7KAAVtPoeoOo7z0+dJasskLae4IBJ2UiehPWg4q6UJK3GgwdW5iexjSgch3GW4QQZA0gf3pLVpJOhURPMTzeijvTUvNI/FYaSBBbWnG4y7OkjcSw19fX0oEs303UOGWNQY370uJvrJjPO5k05FJYJyieo2PXekw6sM0eXIA1iZExsaBbmCsOUlXUHQukET3jrVfb4akSxeZgcvKT0k9Ks3diFUxKzqBAFJdbNbXnEHdBMA9/eiackZXLK6ssBSpBAP8AemyCYYEkgHWAC3tQlw6/xqB0AmWPv0p10AzzgmNjzfLXrUU66MuXKkGeYSY/9U0ssEopQnRiP2+tL5eY8pCr15Yj01JNMbQEGQJgxGtAZHynVTA0IEA+utGsCD/p6xoCdx0+dV9+2gYxcGbTf9RpRiebnuMrKPf/ANVTBrmYqpNsBZifanLeP5Yj1ioDFJBzMY6D1pyXRGjx7jX9qDPnpSdR711dUUrOTIJMAaDoPaus7/8APWurqIlYUS1sHUab0Mj4/eurqimMNP6abG1dXVUOA0b5VyClrqKIPy+3+aUfCP8AdXV1ESggyHQb0IqNPY0ldQTbI1T2/vU3DWlL2wQCO0aV1dQSGsLDcq/Qd6ji2M6CBBbXSkrqosOJ4dANEUb7ACoQEos67V1dUFYbYgaDc9PWrHGWVyDlG3YV1dUVAsNr8hUiyxK3SSSe596SuqlMuMRkIMGNx86W2gyoYEya6uokdcuHMokxO00e8YQRpvXV1WJULMYOpp1xBA0Gwrq6pVSkQZW0H+n/AHqP0/qrq6rPEvqW6jy30HxCgX/jX/aP2rq6iplxRlt6daRB+9dXV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4" descr="data:image/jpeg;base64,/9j/4AAQSkZJRgABAQAAAQABAAD/2wCEAAkGBxQTEhUUEhMWFhUXGCAaGRgXGSAdGhscGyAcHBwgHBwgHSgiHh8lHB0dITEiJSorLi4uFx8zODMsNygtLiwBCgoKDg0OFBAQFywcHBwsLCwrKywsLCwsLCwsLCwsLCwsLCwsLCssLCwsLCwsLCwsLCssLCwsLCsrNyssNywrK//AABEIALIBHAMBIgACEQEDEQH/xAAcAAABBQEBAQAAAAAAAAAAAAADAQIEBQYABwj/xAA/EAACAQIEBAQDBgUDBAEFAAABAhEAAwQSITEFIkFRBhNhcTKBkQcUI0KhsVJigsHRM3LwFZLh8SQWFyU0U//EABYBAQEBAAAAAAAAAAAAAAAAAAABAv/EABwRAQEBAQEAAwEAAAAAAAAAAAABESExQVFxYf/aAAwDAQACEQMRAD8Aw9xLyjOWBkTEgzHTLFNsm4chLDNqSNNP+CjCygMWwwJtzox0PaaTCKSLYZcsTAJmTsSzamqGeYVtIquohjOoHWdjrNdcDXM8ZIB6kZiO5HvTr/D8qt+GMqt+Vs0/P+1ImYC4UtQDAM7R7DUmiFt3mZjN0fAO2vyoj4h1UKXSDqxAEg9AD29KEuFOYRaB/D2nf1309qW2rlUK2O8CYgTucxiopYHl8zgRcksAxPqN4k9qCWyZyHYAEFZ0IB20770ZrTxC2wCW2zTLdz0orYRznzwSfizRPyhiKCOyrPxu0oTI3PU6z+lR7aWgifi69Q419Ao1qyt27q6BFKhdgQMs6a66k1xw10KmVEnpMD56mgrbqBFk3CT0jUA+3eheWDPM4MAgEET3Jq1u27qSihcxgNBXc9tf1obWmQxdXmywCYYem1QQrugUHK66TBg7d94qNiV1kMskRAnb3irexhG0i0ZOmbSB7igXVAZc1rQTqOp/xQVF23BEuJjfcD3rr2CKBcx1JmPTv86tgrMDlsrGYkzGvsKithmMlkmTA236Degifd85OUnNmHTbXf5d6W9c5mBIcyOffNHQH+GpGKVkZpA1H0pLtlmEyo5Rp/zvRUZcQcpWNxJ5Rv2DRIX0oWwSNe8a/LaKk2SMyAmBlI5eppgQAJDbnoNvWiQly2FEH3EajUbR0NDuARMHeR8tJNHNvkJUmM0EnqYmiETbJywFPO2fU5tgFO1BEbYnXTc9ZPSn4XTUNuu8arRL7MYLMvwRG0dvc+tKurKeVcoAC9+5mgZbtzlXmAI0j9z1pTqSoYaQDl1zR1rkY8uoAkjudae1r4xAAVvjyzJEQKKjuoGYg67x+1S0yPuwUwJY6Ce00LKYeWA07aCKlsrXLqL5aLyTltj4VA1JmqiG1pQVGfOBMldR8jXfdhIJkTqJiIo7WGhMuoOqmACY3MA7UNkIW4JHKwPqZoFcq2gtnNpLE6D1MUXLlJYjNIhRttvv0pttuZyk6hTA6n2O+tEvM3mr5hZ2OraQR3EaAVQJQSqyAJpyMYkCQGBMkAadKAuRQGymZgA7D1mngSHnaQQOm+tQSNCGIyglpKxoix0PWoF6wTEHSNKmFNzsQJCjrSXYEe1Bam2kgZ5VrcCJ+u8UmEsghfx1hTA35tduxNK7MMohSzLplgQD6Uy1YuhUDC2QphQWjXuSKqG3FIF3LJE80q0p7mIikayzedkY5Ugk6g6jvsBR7rsRcORSZA77U0W7hLgqgBALT1PQTRRMKQzoIzMVVQLQJDDWdN2Y1seF/Z7fa2r4i8uHUGeeC366AR0qnbircNwVrELbtjGYkEW2iRatL1A2kn96884hxS9eYveuvcY7lmJ/8U4PXz4R4YIDcWthgZJV7QPsd9PSn/8A0twsyf8Aq6AkRIeyD+29eOWOHXWEqmnqQP3NSRwK9OWFBAmMy7fI1Ng9hwXgPAGDb4ln7y1s5u0wOlSf/tlh4H/zATMycs+2leLf9EvQDya6/Go/vSDhN3su38a/5pwew8Q8CYSypN3iFu2CZzMFBA+tdiPBmDFlrt7HXUtgcruqW0MaAqMsn361n/s+8LpZsvxPHKPLtDNatn8zDYn56AfOshxzi+I4liQXOZ3bLbTogJ0CjppufSnBs+A+DXxiG/bvqtlZBdyeeNyNNvWs1ivKQLldis6Pb+A/pXo32gYteGcJt4O0Ye4vlyN43dvnt868Z4PjrisLasMjHUHb3+lPBeOiBXLMQJliGGk7RGtOa38UB5ylhtAIHQnr6VLuqxJNu6iqoA+HVpNHtsVIZriEIwJ5ZLFtB6xRFR90BBkXDoIB3b+LU03y0OxbKdBbjm079IFWt21cJYeYDlGYrP8AEdgP7VGv5PMUh46c2jCehjQRTBXLbGZOXaZB066Ut7DvyZkWG6zMDoD2qddfbnQgDKdy376/Ols2UCgZyTBgAFiB9KKpr1qM0IQM4AP770bGWYZgFIAOxM7dT0qbYwwUeZCuMxUKymSdwdDuKFf5lcGAdHJ/M09N9h6VBAUiOZDrqIEyQI1O8UttF5Syuwb4gsCOwGmlTEsKMvNBEwxeMojUFY1k9SaBbvFVAW6N9Plrr6UDbeVVBXNmLHQhdF6SY+KhWMMXkAjNmkBmhY6yTAmpow7IqOCPxHyjqC3sdAKFdwr5HMkqGynSZJ15RQAsMJuEKYy7Dp66mKXD3lLhiGUsCJnefbp6Ue6OfmuLBtgMFMbA6HsabcvhjZZoTlgZeg6THWqBvcZxJLF9SY+UKPenYixkQ/AD+ZR8Se9M5cqhlbKH1BBGY9yd/WKkOE/E55CkbyfMIO0nXb1oAXbJ/LpKBv8AnapNgXXKwQSyQSwkkDqD09668ELllBErtmBO23yoSWjyzIIEGGEx2EHtVA5GUcwgN+v+KODJvKHImDykD9xQmAIYZYg6envRXGYmE1jSepHXppFQPsKTmGY/BOsaAe/WmM5eDyrAjvt1PrXWij3ANOVdT/4o+CFrLqHJkyQQB+tUDw2UlJtv1Hb9dqdlU21gtIuaggECdPnUy0ZChrzMTOi8sdp6n5UXMSmXzUBDagkTHr6+lERrOFgv+G2dyYBZVUAddd6ZNssQvmZYkmQVlRr7kHtU3ExnuAMqiJG5JMetPDvykONU5iAP26UVI8d4bzeG8NxKSUS35bHsTrr8xWV4JhEjzXnRuWI/UVu/CPF7dmw9jGhbmCvNqQf9Nj1jt6jari34EvJb/wDg4i1icPuqmM0H1EyfUxUwYjFLZJuLyTlBDO2gjXbv0oVq0qwVEgroQ2gb/m1bG34Ix4zZhasoRDPcuQAO8AfuazXibj9rD2xhMFd805w9/EwIuMoICoNQFGhkdveghYcqMjNbIeYLNMmew3itD4c4L97viwFZVD57kmOVY6dzVDwniS3ck3GF0aSQW+gmvWfs14cLOHfE3ZDXJJLbi2kx9dTQZn7buMhEs4G1oAA7gbafAP71UfYnwDzsU2JYclgQs/xsD+yz9ayHinizYvF3b2+doUemygV65fYcH4IACBfdY9fMuRJ/pB/SqPM/tU8Qfe8c5Uzbtfhp8viI92n6VVeHMJo1wrmB0AidtTVMFzMBO5A+tb+xYQo1q3daEgjJAy+hNT0RUYycuGYqdjAGm/zNSiGhT5MPlJCzBAB2MjczTGZEt2/xiQFIHl6jU6lj3qTCsUuEk5hCkxDADX9aCOlhgEHk20aDDEty6ddN/WoyI3KcqNmOhGo+ZNSFK6CWc7DYk94k1GuBBysjkg6cug6kepoiRd/2IQvtJY7TB6Uy1iCGDFkygiSxymY1WRsKLYS1ngrdE7kISYAkQP70+wiZiGzIWUlCV0C9y0fF6UVHt2DnzD4VOZypkKN9PU96ZeJYuQgIjkBJJUe/60t6wBbBQNlLaAnciBLyNfY1IvOoD2w+ZiFzFgFM/wAKidB0oIdrCru1sCRuRqx9I60K1hljKEEg668vsOsmjXggU5SZjM0KZQbEawD8qCLySCl1hsfhiCPcmoEufllELBiQu6j3/wACoyKc7sRkbQjI7KBp8yKNfyGc90uZ5QBBJ7iO1FVPjUXsuZdQY5vQetUCa0pccsrl0YHVj033E1GsYYsLcKCSSSOrewFSbfDWBVixhRrA29DNNtFAAA5Vs+rtyhQd5mhhmLt3BrcUT5nNmaZ7AAa0uKQrccaKI1HRR86XEYS2VuqJzEjK0fEQZ0boOtOGWdVLOy9QTJjck+tER7Fjy2DGJYQCTrB/NA/auSwgyEEaEwWWHk7Sex9KWxaByHm5/j07dAB0rrzMysWbOFIAYk6AflE0Ue4o8t1zDlhiR+b09KTD87wzgck6CJB6CltKYaV0Ox2A7z1PyobWYNsLsRpIMGPfpQJh7lsCFtLroGIMiO5G9Ft31SVWYB6bHr196XD3HhVZoCtEKNidh3+dRcSSHcQPiqixS4xZXCPq0DnJg+87GmuAQ34IBDSxVjuPU/sKacTblLcNIOpAGoHeWoz5DJDNlB3ZIQe0HU0QpYm5ci2uiz+m5PenLLeVCZ+UnQwJPeY0HrQ8UurhbghUEOqwJ/mO1Hw7kG2fPBJEFUGh0039etAC5bZlM29A3wjUHuZXQfKg4nC3Fk4N7to6M4W4yLqD6jWlayYRjdYFjlLZzRzlYXQGGUDX0A0ljPrQZ/iBxpWLz4h0ImGuMyntoWINR8Jwi/cIC2216nQRWuKgXVy3TmRJDMS2bToSYHyotsxkueY7eYI1bWZ2InQaVFA4HwWPLsqEa5duBc0awTzFewAmvTvtQ4kMHw0WbfKbkWljooHMfoI+dVH2W8LW5efEQYtyik/xHePYVjftY8QfecayqZt2R5a+pGrH6/tVDfso4B96x6FhNux+I3bMDyD66/KrD7a+P+dihYQ/h2NCehc/F9Nq2XgjBf8ATeFG8UJxF/VUA5md9LSAfQ/Wsri3scJl7oTE8TfnIOtrDltTP82p9/QUGY4F4VxKj7w+HcWxsWWB3mDBj1qzvWipbOs68rBP00/evSOG3768GxGIx11nuXrbMA2mUMMqKo6dD86yHgThNziTEuXRE5bjjZvRf5u5qCHgMLdLKlq2JNv4VtyVnuBO/erDG+G8VbVXbDFFTXNlSAPUAkj5ipXjjxWuD/8Ax/DFyEaXLiauW2yqd820mtNw24eGcGJxlwm4UckMxJL3JyoJ7SBVHnFjCMUMlVOYsIHQ99I/aku4t0ILXkkzAZZk7bCqPhnFUdcrqMwMjmIzT0rUeH+CXb6vctouGw/571xitvcSR1cwOhA9aiIhuv1u5iPfT3jYUN1BBJuqywJ3yz6RrVne8Q8JwpIBxGNbYlG8u1/TBGYe80XhvjPg11st/h7WlIjPOb/uhpA9aKpEU/Al0MNyC2oUb5T3NKLL5soYgZZhtT8zv863vibwRaFn7zg25VGfLqQVgSUZTIgaxrWAxotliTbDgjUjNJ7Zc0Fh6mmIay3MoKshiBlGmYj31+lKEZ1bPcRZ3K/Fn/KD3B2oN8qMudLh1A5SM6jbSI1/euTEZmACXSq/CWgEAd4UifeoptwXASC6kKnaMv6Dam4mSysFVQdBDTJjcyak3mlMrOWWdFzAkn1jWPemFwVEEi23xBSI02EnX6VpDbOEYEB1R3AlQIYSf4tZqNf8wqWgEhgIKiCZ26z9aM+WNEuAz+g9v70+7ZL8iqyxqJMCd5nvUUzEE2y3mKMzjUagL2y9vnXQ2bQgErBBObTvIrvu0OvKTK6l9ZPrR7eHIcLDPb/P5Zy5v9s71RCVFUKc+bUCFJDLO8kiDB1gUK/bKhxnzhjm5dZP9z7Ua6SoPKQqtAzHXXoaKEABVYDZZVOqjcsvagh3baZ5cE8vXTX26Gh+dOR18wESA0iAO0f3qbbtOQmurCRpuAdZoVtcoE5SEfY7H3oEV1EsFJOYETrt1rrfDmeWRWYE6mBvuRRg48y4Wy5YkgGN9spP96F93Vua8TmO2QgjL01jegPYVwOVQxEknMoynUGDEnvXXrZFo5jb7RrLMepM6/KoeGu22NtdYDEGSI/p0FKi2jbefMgPsWiO2vrVZWNxxLl0YgW1BLAKA0dBOoqXwrgt3EXrNuyAAeYyFIQfxHvr0qvxF5c5HOxgZZJI0HeIrY/ZNiLa4i7bzS7oCGJmYJkD2kbVMVn+LNh0xJw9m8LjIYY+SIL/AJgvNG9R73mZXMLMwC4VdZ1GX81ZHjuEuWsVdtuCLguN3n4iQe+u9XWHgwHnlU5jqD01+tRVrYutnibZAWfhBOaewO1HS3cNy2lpQbpeEEDlncwNB1NREx1u2yXEKg7DKXDmRESBqfY1teAWLPC8OcbjwEuuD5VqSbmusanc9TVRaeLeKpwnhwtW2/HuAqvck/G5+teS+AeCnG463bbVAc9yf4V1M+5gfM1XeKvEdzHYhr1076KvRV6AV6t9k3D0wWAu4+/pnBbX/wDmvwj+oyaKuvtJ8UJgVVlhsRlIsL0tzo1wjuBoK8k8E8IfiGPRXJYFjcusdyAZPzJgfWqjxLx65jMQ9+4dWOg/hXoBXsP2McLXD4K5jLgg3JMxqLaba+p1oG/bFxYkWcBZ+J2UkD15UX9Qa1qcNuYLh4sYO3nuhcoJIUBiOZ2Y9Bqe+leXeEMPe4jxU40qDat3g7sxhR0RR3bYxVl9vGPcXMPaVmC5GYgEiSTGoG8evegZgjw7hJ87EXhjMbuEt6ohPrqJn8x112rA+MPF+I4hdz3iAo+C2vwp7dz6mmeE/C1/H3fLsKABqztoiDuetWOH8JZGbMy3QGyA2zKEzAM+9QXP2W+CFv5sZixGGtSQD+eNT/SP1qi8feMnx1zKs28Mmlq0NFgbEgaE1674+jBcFNq0IGVLOmm8ZvrrXgOAwZu3Ao23MdBSjuG8Oe80LoP4iNKvsF4etC35l24Y7LpMbgdZqxFm8pRQqqiqAFG0RpMj+9TrHiLC4VfM/wCkl7y7XLrTbDdwsaChr0C1xEcP4Ghvk5vJKIrfES85R8gR7RXifA+MsGCXHfKPhIeMvffSKH4p8VYnH3PMxDzHwouiJ/tH9zJpnh7h7swuZSUEjYantqR9aUam7dWMi3It76qczNrBLHUin4R7hVgbgKiDCrl/3Ak6io9tHIEgEfzbQOmaTr61yYcwS9lPTPcZgPYAa/WiJlyxcBGoDFTABXaZ03A5e9R7tsnLmYAE6ag6j1AH7UTmUZUtpqp1Aj3/APdQ8ucAhTEaFevoRRRWVxbytcMZp0SDB/miT71JVxldfMaBDEl1hh2AKyD8zUS7by5dFuEgZmYsVWeh9uwrjGoawII3307x0+dVB0tPcuW0tAlm0Cgz7SY/Wr7xfwazgMJbuXWZsQ9wCQxAAjWB2FaTwTwTyLaXGQJeujQHU27Y1JPqRXln2oeJPveLKofwrXInqRu3zp8KKMejjTKwB7HmPdhNLfgMCSRIIlRBOnvIFUXhxGi4Z5NN+p1q/tsZacoJA1yllEbjuCaQAs+XAIDkaga7e2ugpEswpCBQwaeYyI6fOjtlUgIwWdhMj15qW9kVdHb8p6nX50SOL5swZchgFBEiRuSe3oajXczQRA015dCe4jpUy9GZmF05dJ05SY2H/igKgcBjcH6iB7UELBs0rcAtgq4OboR102AqULztLi4QA8AK4ynt02Hc1WYbKFWbK3IO4J7z9KLYUFXLWQAzasNN+goLpr9wMwzoOWSWbT9Nx7UG1iHzWmS4A0yhtsAFPpK6+xoFnCIJPlsXC8sagf0nr61wRQEy27sTqWOVtd5jf2FBoMf4ow2IFtuJ4YtcQCMThWyvpoMy6R9TUPE47hRUn73jCG3Tylzf901EuXFhwyPcUnSRoR2gf3qsxvB7dxot22tEavJGQDpAOs0Vd3PHWEw5DYHCM90KAL2KbMUI/htiV29qxfG+M3sXdN3EXDcc9TsPRR0FWieFScsMxnc5QAI7S0mpWE4QloBjacsDoXjX2GtQUvC+GhhnvEhFIlQOZu/tp1Petp4/+0BcThUwliw9m2IzZ2HMqjlAA6dai3rdxlYIoMt2k5uxmJoOLwjX1y3LaqEAGeRmnstBluEWA9wZtVGsdT6V6twTxxhrOEfB4yw72wpH4WxQ65WEhljvWQweC8gBLQUu3NnYcwj2o6Z4z5bbOTDAvmO2pP8AikAfEHj57ot2cJaXCYa04dLaakspkM5669P3rQYvx/gMfaQcUwt03Lez2GiZ36giY2rNv4ZtuwdVdVJ1GZQJ65RFLhuEsoZfLXKRl11BPTXvQSuOePh5BwnDbAwmHPxEGbtzvmbpPuTWc4DjrltgEzFJDMo25SDPpVxhvCS3GVASbhEZFIYlusSNPatseAYLhdsXMe/4hHLhrJ1f/eZ19dh70Gy8a4T7/wALc2uYlVupGsxBj33FeP8Ah7gd60HuXMPiBOmltpyn+WNa0XB/tg8q6FGEt28KNFt29GUd52J9IFaw+O8Fd/Es8VfDEmTbvJmHtBWR8mqjzs2lVgFDA7DPKx/uVh22oTW0dGBzZTodd/kK2/jDx9w98MUZ1xd+Dle1bKAHoSSdPkTWJwfEjdBZGEEQYMFdpEH1qVEW1wHCiWCvcgaKxK6n2OsVMs2VdfLuNcC5JA1yj0AGpmj2cNcyzmTv8QAA6SI1NDu5sgDXQWGgYCCD0B2ke1FQbK2k5lJB6KEkHuT2iiBgWDDEZgTByd52jrR1uto0LAEFiQP+0bn502y+0FGYCQVA16E6daIMXDxFxlIUq0FSSJ07QfnUS5ykKGvBp0ZiAvbZTH1qTiFAK5Ft3BrAIy6nr8u1PsqSFTyRlE5iGAE7jTeJoqNbsq6EPc5BcYcrMHYjUOVmAOmgjSr/AMFcHF/EZyzGxaAa4SxOZh8K+3Wqa0rlVVFV2kIFIEn516phMHZwGC54VEGe6R+Zt49e3yqoz32k+JjhcM2UxfxIhR/BaH+R+9eF2rRdgqiSTpVt4t48+NxL3n6mFHRVGwHyqV4c4dly3nG55J6x/apb3FWltVtIERTmWIyw0k7lgZ60R75kyHM8xUwst8ulH83/AFGKWwA2Z8pKrHTWNB7UH72C6Q+SRJ0JBHSJH61QJLmYIGARpIYZTlgewk1JZguYxJmFYEkR7Hah2xqDmc5Z5hywDSlQsOzZxmnm5hFAmJurm+EREwxPxHsJgUqu0DMi7fxdKbdCliQSy6EoByse0VHurzH8NDJ/Mskemuw9KqM9hMYQFEkBTMrGafftU23iWIKm8YJDH096pkuiNtepnSPaKlWrumkajqNxWVq+wuOCtzNy5IGh3PWnrikXKvmoW1kkSB21zb1V4d5JJAMDSTAkDapVlyUBK2zmmT5cFfZjoTQFW8Ap/FdgGjMRlC+ogxHvVrbE27r+eX5fhgaa6HNGvtUQNlCqLcoY3yywHXXrRL+JZiWZgAdlkTr8oAqh1m4rshzhpE5nUSTt3j0qLiLwylgbrEPDAAx6AHalsMxClcoOqn8xMGYVYn5ipdgnLEqdeh0Xvy5SS3zFBGbEAu6wWJ1bm07QO1HJkpNt4VMq7QAOu0/OaGxVRc824AQItjKc2+5gEfWkvXFcq3nkGIzbk/0e9AVwFtghHyNM7gsQevWDQrGGXI7CyykHVVzSZ/tXLeuAqWuETOYsRB6QB36wKMrggzduEKRmzNlUHXfLv7VAW1bDjmtseX4Q0wfaRrS4VJNpLa3C86KpM5vUbbUO1FxmZbggCcoBETpJadT1rf8A2YcFQs2LZmZV5UzkmInOwn6UHcTxdrgeEzaXMZekqG6E7mOij9TXh3EcfdxF1rt1i9xzJJ3PYDsPSrr7QPEDYzGXLhMoCUtjoFUmI996ZwLhQyLda5lZjCgBTyxrudJpQnB/DbM8YgNbESBHxehPSrLGeH05VCMsmcygnTsB3qSxtwc7NCzChgvuZPxe1TcLhHK5fLvsAOVlznLOs5lBWfnQZi54VuEwhYjclky5R0nmq58LeErj3/KtkM2WXbUWkX+Jm69YGlGZVJjN5ZOmrCWjq4MEU/jvibyMEmEw4uJcua4m60AuY+FSDosR20HvQanw/c4YMYmDs4f77cJOfEPBQRqxUHcDbSpvirw2rY5LWCson4ee60lbdoEkAmNBIBgdYqH9h3AMtu5i3Gr8lqf4R8R+Z0+VVf2leL+Z8HhGJzNN+4vxXH2yA/wjaKqL7w14e4di3vWbYu3vKAU4oOVXOfyooMab6zWCxWGtrduBdTauFS0kE5TpMdNK9U4Thk4Pwss8BwpZ/wCa6w0A9tB8qw/2YeFTi7r4y/JtZzlXpceSTP8AKp+tPhU3gHg+7jCbtwCxYIkvl527lSdl9T9Ki8a4/wAGwp8q1hfvjrobjNyyOxnX+mj/AGu+OCCcFhmgARdZdP6B6V5l4e4Ndxd9LNoSWOp6KvUml4PavAvC8HfyY/D2Ws/EvlsxZQ4MFhr71iftd8X+fc+62W/CtnnI/O3+BWq8c8SXhXD7eFwxi465VPWPzN7kzXhurHSST9TV3IJfCMKLl0ZwxQHmC7x6Vq7FtE1QsMo03/7RuCaBwSygAtq1sN8RZpDKQNQG2M9jUuzECXOUkt8LSP00H81ZgddUEsBm1gnQkj0+tENwn8lzUQQw0+nSoasQGKXC0sAAX7+8UXOucqbvMBsG6jfXY1dQiXHIWFmIgExOv9qbYLhXfMCuYgyPhg7A9aD95UKCc416wf2p1tUuAEZiM2onKFMaadZq6Qa62VtVzaa7bdh/miC6kDMhUxtIOnvQMPlUXQwYExkGXNPeWG0UK7lBgQPQ1BkDESDrO2sgdCeh1o2Iulm1BJI3nf8AxQSwCwrnm0K5e22tIqgE65YHX9hWVS8LfKwVzDpof+Cj274kaNAGgLGAflUCwZGuoHTtPWjWnJ0BkgwBGpnsKCyYgaIgYA/mYk69FA6VOvMSjkISQoktrMHZRH71T2lIk51BU7HR/YA1Js4salWYNMTO3cgdaCyllZGyCD+YzygjoF1o33QkZVRtSc0Srsvf0FRcDiLRP+u8xMMNyNt9KICgUXbjXTrGbPBbrAAMgepqoMJICAKJEw0tmM6LprNHuoxdvw0JC5mIYjUflUVXG9aMMbl4L0DRM+moMetEBkBnZrjgwSywgQbaKQXNBKfDuwC+TaGUSdiBm11JAM00Yd2UtbtrlIBOVRrG5BM5RQrV20pRUzs06MWytI/lOw169qJfW2Ia6HDNKtzZgxndWGimN+lVT8O2jlZLZdAuUiY66zXrvGz9y4NcC6FLAWR/E8A/vXki2lkMFJHmAFjc6AjUD2r1j7UkJ4Vfj+SfYEUg+euH2Q95Fb4SdfYVsLNoRlXKu5LNlICzoY3J9azfAMIGdiZAXYgxBO1aK2r5RmtOCJI5viPTUkEVCpOD44uER7tu1bxGIzHy3cQlvoSLe5YnrUXB/afxNLmc4jMJ1tsoyeoAAkfU03B3XUw1h95YB/in1OlO+4rmzCwudycxe53PtC/rRHrvDr1jjOCF3LkuHQxGZXG4nqDHXoa80/6W126MMQrXHuG2QdSIMEz0IUTPrW1+x/RcQAuUZ00BkA5SDr9KneGuGoMZj+IPATzGRD0ypAdvmRHyoqP4942nC8AmHw8C4y+Xb/lUDmb3/vXnn2RcD+9Y7zbglLAzmdi5kKD85PyrP+N/EbY7FvePwzltjso2+u9er/ZDbFnhdy8i5rhZ2IG8qIURvsJj1q36J9qX7YeOefiLeBtGcrANHV3IAHymtpxrFrwrhkJobaC2nq7aE/XWvNeCeHLwuDiOPb7uq3ldRcEPdbMDGUwQI6ntWs+2HAYnEJh0w9p7ql2LZBIk/CSeg13q73U/jxVEuX7sKC9y42gGpZjXufgPgKYI/d1hsRlFzFP/AATqlsH2n6VlrWHs8BteZcyXuIuCEUHlsqRqT3arnh+NfB8Fu4u6ScRiZck7lnkL9FqSd6v489+0/jn3nHXMpm3b/DX5HU/Wq7w9hlCm4dT+URtG5qlClmidSf13rT28iqoAfQ6RESfcfualu0+EkWzOqATqojcdzUlLDBFym0xYfDJlfeorOA4zm4dIOZpAMdBr+lKQlxuYhCoMZyRIHRQNJPpQItt1BlRqwBMRPoDtUm7IldfQQNPpQ5DcpByjTWRr00oTWsh+Gden+aqH2b/NlPlzlkCYj/PtTC/LHmLBbQhevv2obgH4lBkaH8wNOlwUJaYP8IJPoeg94oDoxDwbg03k6GojWgSZIYzuJii3GLFpRoB30MD9NabcAJlhlPaP8Ggx7HT2pSdTttXMNJjr01j3pwCw05s2mXt6zWVNE6fp609W6wN/nPoaaQNI+n+KQdNOtFSTcM/CPQHWPmetGws6ZdP5u3uYqIqTOhj9qLbv5ZUDlOp7GPcURZW7pLFVVTpGbv6zUs5hlP4RJEAMnJ7AyJPtVQGtrsC5PUEga9IinWbjkwqEgDbt1JHakpi78xxlBvWNTOVdCvuT+wrkdy7Z3CmNFByie5NR8Jcf4VtSpMnWRA35t6et9m51skaHd229BMn51ROw/EDl/wD2LRBHwhcznpBcH9KFcuXGW3mKEBtIGUDYQY+Kn2QYTJYERrroDHaZpiBtFGHDQSVAkhSNzv1+VBIxl0p5iNdAbaXBkHfQgwBXtVlF4hw0qCD51mJ/mA/yK8YQ3vxCLBXSWmJI7wxke2taTwF4t+53Wt3QwwrkNmI/02O50/KTuelUYXhVh7V29aJZXGhAUHVT1narNr8BM13MSJGcTBB9Dv6V6v4s8HLimGMwRttdZYYTyXV3BBGzevWvN8fhMRbIR7DW8s5ptdzqQYioKt8qZs11oJzbEwf8e1LZ8o6i4WESxacs+nY1OwuFvMYsWLlxyOUqDEdm0ia1OG4da4eqYnirorqJt4a2QzM3dh/yKYi44ReHCeFG/e/1XlgO7Nog+QivHLvjHGtbNgYm55TSPLERBMkbT+tE8c+MrvEb2d+W2ulu2Doo/wA1X8HwDn8UFVy7ZjufTvVvOQ99ROH4bPcCtIXqQNgK1eC49etZjg8QbEkZlXRDGgJDDUnuK7B+YyZB5ZEGQH2nqdJk9qS9Yf4X8uNlg5pjbsNKhWe4zxnEYl82JuvcboWP7AQPoKveGeMeJJh/LtYpsg5VWQXAHResUdWusYNrMo+Ewunt3FRlssHPIM0nLrlI+YptXIzhd71zmYs7sASTJJJjWa9V+2y/5WHweFXaJPsgVR+tZhWUOn/xxIuWyXUzHMJk1c/b5P3nD9vKaP8AuE1Z7aVg/D1vmLyIGkEideoBq9ZmRXnyoG5YZmA6df7VX8Lwzrbt8uj8xKnUqeh7VPuXUzQ9qBOVnC9Ok1mLRDgboDTdT4ZWAI/U6aU1m0BV0MEQA4lT1gEUO3lEkWM8iIU6KR+aNqXyVYArZScvWZkd4qobib0gAuxKmTJka9dp/enoxYjK5k9O5HpQrVzRTl5id+xH9qMNSwADMASQCJnuBuKAbXFzAMSD0gR8qVLZyTmB3JBMGB+9P81wDmBPL+bU/wDihlcxt8wjcQJg+vpRArN1WGjky0RqJ/tSYhgpjK3zM0e+xkyyGW5sq5RrQrxk6kaab0GSAMafSiOpiST6UuGs5yFiTBMadO8kaUw66dZjfb0qKeF10OkbnvTsNcUA51LSOWGjK38R0Mj00phtsCdPhGvUU1BMaEnsP70DjsddZ+vyoiLCmSY79vamZCdAIkwB/YU5yYbSCND6UHFBpD6H5kD19aPbZSsAuWnSCAIG8iP71HWRERqNJomYCCkbgwTJn6DSelBIS8ARle5HXmgT7bEVZ2uIHMbhuut0E7Kp09Py/QVTG+ZJhZ6jp8ql2rLmP9NeXPDGCRQT7l0MwzMweN9y8/y25AI9Yo7XEUIpuMBEwTqpnUGDpPrVdhrxEKMrZjsD+bp+tTrwKgB2UNs2YgAz1WR06mqlIjpot1mOcwSbkAeuh296bdv22ZpckpsQTBUaQoGh964q6KwhGTowII9YOkmiX3dwvMqqJjbMANJfTvRVhwzxDewwU4DEXLZbey/Mh/m10BO0elXC/bNj7Yy3bFlm7spE/IaVmTdczmuzCflAAg9tKkKoby1z59PhVc86djr8xREnif2tcRughbiWVIjLbQCPZjrNYvEYi7eeXZ7lxurEsx+ZkmtI3DrLEEZFJMZSpme0TRbCCYt3BbHUhQFkb6nUH2pq5Gew/DWUhrqkKOh3PpG9XljJMBBEQizBn3IqQGiVN9bgUSAQCQTrO4M1EvWQqZTdy5hPMjDN/NJGvuKBxS2pKG26FdGE5temwg/OuZLZQnPd3+HKAAR1BMn6U0s5hVuGT1X/ANfrT3snSb1sQZEnt3ioEzqI8vOyroRJBIINJYEqJzFZ0b066zOlGNy5GVWSe4Eaes/vQLAZvjKDL8Uk7ntAqhpKsGW3dM/l1yyexrcfapYOM4dhMcgnIMtyNcuaAZ9mFZDPI5QpcaEwDI6QR/cVe+EfElzBeZau2hdwz/6lmRIn4ioOhncikRncNigbFqWyrlylRtp+b3NHcFyqB3MsCDIy5Y3ymrz79wRGS/aa+oVsxwzIrTrsZOg9JrO4jjyYi9dyWrNpXJKgyCB2mY+VMs9XYS9kEkvcOUwSBAP6U52UAm2zkASREQOsneKFbLNIUptrLH6gRXF8jgM9onLlBBMQe4jWgkSgyBHLloJULlA+fWo7rbE5g0zykdPQmJn50Tym0HmLCjcDT5H/ADXWWZ0ZQSwzAkiNDtO1A0MsjLmKjXfWaS5dI2D824zHX5U26pk5roJUfMz0A9K4QuWSZPYd++ulEKhA0KNAM/FM+npT7mHDmQsehOtDcAHW6Br7mKUKdYLEToRVGYRyNBIB39aXNmKg69B7VykggT+mopgboe9ZacwHr9afaQE7xA/Mf2pbiHQtmgjQkbx2PUe1Ja1Py60QyYIgwQdCKXQknX/nc06zMrBG/Xb51w6/rrvRRcTbKkKQJIBOVg09tpj60AHYgGZ3p0SdwOvtTFnQ/SiDK6wZDZp+UevWa5G7idKY/XmB9aRXOuvSipaskQqEk9z9IqeLi5VZ/wAQjl8vzGJQDupWAO0Gq2xfgbA5hAJBJSOq6jX3mnoAxnNlO2kmY6miJiX0zQttgqkssyY+mgolhwxLi22Wdcp3nuY71ExGI0AzDTdgCM3v/wA6UZr7OiAs5/KoK8szoFI3+dBcfeLZANxCCAQrGYMbKIGnag20IYMUIECIVgNf5t9Ki3ra+YQ2ZMogjLPN10ogtSNHuFyNFjSI/SiJhBJEYYmNiCQp9c0TTXLNOTDgiJaTIkddtKr2VOWXeffT5TXB41VyDtA10GvSqqU10wpNsNqNBoY/MP8AxT8RdMkC2qiBqp2HTShXL+aTnWW0YMqyPUaaVGRQTlGZp0IjeO00ExwAQCIUtLMJePaK7KAAVtPoeoOo7z0+dJasskLae4IBJ2UiehPWg4q6UJK3GgwdW5iexjSgch3GW4QQZA0gf3pLVpJOhURPMTzeijvTUvNI/FYaSBBbWnG4y7OkjcSw19fX0oEs303UOGWNQY370uJvrJjPO5k05FJYJyieo2PXekw6sM0eXIA1iZExsaBbmCsOUlXUHQukET3jrVfb4akSxeZgcvKT0k9Ks3diFUxKzqBAFJdbNbXnEHdBMA9/eiackZXLK6ssBSpBAP8AemyCYYEkgHWAC3tQlw6/xqB0AmWPv0p10AzzgmNjzfLXrUU66MuXKkGeYSY/9U0ssEopQnRiP2+tL5eY8pCr15Yj01JNMbQEGQJgxGtAZHynVTA0IEA+utGsCD/p6xoCdx0+dV9+2gYxcGbTf9RpRiebnuMrKPf/ANVTBrmYqpNsBZifanLeP5Yj1ioDFJBzMY6D1pyXRGjx7jX9qDPnpSdR711dUUrOTIJMAaDoPaus7/8APWurqIlYUS1sHUab0Mj4/eurqimMNP6abG1dXVUOA0b5VyClrqKIPy+3+aUfCP8AdXV1ESggyHQb0IqNPY0ldQTbI1T2/vU3DWlL2wQCO0aV1dQSGsLDcq/Qd6ji2M6CBBbXSkrqosOJ4dANEUb7ACoQEos67V1dUFYbYgaDc9PWrHGWVyDlG3YV1dUVAsNr8hUiyxK3SSSe596SuqlMuMRkIMGNx86W2gyoYEya6uokdcuHMokxO00e8YQRpvXV1WJULMYOpp1xBA0Gwrq6pVSkQZW0H+n/AHqP0/qrq6rPEvqW6jy30HxCgX/jX/aP2rq6iplxRlt6daRB+9dXVR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1750" name="Picture 6" descr="http://allthingsd.com/files/2012/09/the-end-old-mov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35" y="1412776"/>
            <a:ext cx="7607848" cy="476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2143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0"/>
            <a:ext cx="75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800" b="1" dirty="0">
                <a:solidFill>
                  <a:srgbClr val="FFFF00"/>
                </a:solidFill>
                <a:latin typeface="Book Antiqua" pitchFamily="18" charset="0"/>
              </a:rPr>
              <a:t>Long term fate of fossil fuel emissions</a:t>
            </a:r>
            <a:endParaRPr lang="en-IN" sz="4800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1676400"/>
            <a:ext cx="885698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CO</a:t>
            </a:r>
            <a:r>
              <a:rPr lang="en-IN" sz="28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 invasion will acidify the oceans (lower pH)</a:t>
            </a:r>
          </a:p>
          <a:p>
            <a:endParaRPr lang="en-IN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N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800" b="1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Carbonate ion concentration will decrease</a:t>
            </a:r>
          </a:p>
          <a:p>
            <a:endParaRPr lang="en-IN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N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Acidification will dissolve shells of certain</a:t>
            </a:r>
          </a:p>
          <a:p>
            <a:r>
              <a:rPr lang="en-IN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 marine organisms. </a:t>
            </a:r>
          </a:p>
          <a:p>
            <a:endParaRPr lang="en-IN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N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It could even dissolve CaCO</a:t>
            </a:r>
            <a:r>
              <a:rPr lang="en-IN" sz="2800" b="1" baseline="-25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IN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on the ocean floor. </a:t>
            </a:r>
          </a:p>
          <a:p>
            <a:pPr>
              <a:buFont typeface="Arial" pitchFamily="34" charset="0"/>
              <a:buChar char="•"/>
            </a:pPr>
            <a:endParaRPr lang="en-IN" sz="28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N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Dissolution of CaCO</a:t>
            </a:r>
            <a:r>
              <a:rPr lang="en-IN" sz="2800" b="1" baseline="-25000" dirty="0">
                <a:latin typeface="Arial" pitchFamily="34" charset="0"/>
                <a:cs typeface="Arial" pitchFamily="34" charset="0"/>
              </a:rPr>
              <a:t>3 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helps to remove CO</a:t>
            </a:r>
            <a:r>
              <a:rPr lang="en-IN" sz="28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885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800" b="1" dirty="0">
                <a:solidFill>
                  <a:srgbClr val="FFFF00"/>
                </a:solidFill>
                <a:latin typeface="Book Antiqua" pitchFamily="18" charset="0"/>
              </a:rPr>
              <a:t>Long term fate of fossil </a:t>
            </a:r>
          </a:p>
          <a:p>
            <a:pPr algn="ctr"/>
            <a:r>
              <a:rPr lang="en-IN" sz="4800" b="1" dirty="0">
                <a:solidFill>
                  <a:srgbClr val="FFFF00"/>
                </a:solidFill>
                <a:latin typeface="Book Antiqua" pitchFamily="18" charset="0"/>
              </a:rPr>
              <a:t>fuel emissions</a:t>
            </a:r>
            <a:endParaRPr lang="en-IN" sz="4800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1628800"/>
            <a:ext cx="876979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/>
          </a:p>
          <a:p>
            <a:pPr marL="457200" indent="-457200">
              <a:buFont typeface="Arial" pitchFamily="34" charset="0"/>
              <a:buChar char="•"/>
            </a:pPr>
            <a:r>
              <a:rPr lang="en-IN" sz="2800" b="1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The lower concentration of carbonate iron will </a:t>
            </a:r>
            <a:r>
              <a:rPr lang="en-IN" sz="2800" b="1" dirty="0" err="1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favor</a:t>
            </a:r>
            <a:r>
              <a:rPr lang="en-IN" sz="2800" b="1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the reverse reaction:</a:t>
            </a:r>
          </a:p>
          <a:p>
            <a:pPr marL="457200" indent="-457200">
              <a:buFont typeface="Arial" pitchFamily="34" charset="0"/>
              <a:buChar char="•"/>
            </a:pPr>
            <a:endParaRPr lang="en-IN" sz="2800" b="1" dirty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3600" b="1" dirty="0">
                <a:latin typeface="Arial" pitchFamily="34" charset="0"/>
                <a:cs typeface="Arial" pitchFamily="34" charset="0"/>
              </a:rPr>
              <a:t>Ca</a:t>
            </a:r>
            <a:r>
              <a:rPr lang="pt-BR" sz="36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pt-BR" sz="3600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+ 2HCO</a:t>
            </a:r>
            <a:r>
              <a:rPr lang="pt-BR" sz="36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pt-BR" sz="3600" b="1" baseline="30000" dirty="0">
                <a:latin typeface="Arial" pitchFamily="34" charset="0"/>
                <a:cs typeface="Arial" pitchFamily="34" charset="0"/>
              </a:rPr>
              <a:t>-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       CO</a:t>
            </a:r>
            <a:r>
              <a:rPr lang="pt-BR" sz="36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+ H</a:t>
            </a:r>
            <a:r>
              <a:rPr lang="pt-BR" sz="36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O + CaCO</a:t>
            </a:r>
            <a:r>
              <a:rPr lang="pt-BR" sz="3600" b="1" baseline="-25000" dirty="0">
                <a:latin typeface="Arial" pitchFamily="34" charset="0"/>
                <a:cs typeface="Arial" pitchFamily="34" charset="0"/>
              </a:rPr>
              <a:t>3</a:t>
            </a:r>
          </a:p>
          <a:p>
            <a:pPr marL="457200" indent="-457200">
              <a:buFont typeface="Arial" pitchFamily="34" charset="0"/>
              <a:buChar char="•"/>
            </a:pPr>
            <a:endParaRPr lang="en-IN" sz="2800" b="1" dirty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IN" sz="2800" b="1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IN" sz="2800" b="1" baseline="-25000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IN" sz="2800" b="1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will be released to the atmosphere and   pH will increase.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Increase in atmospheric CO</a:t>
            </a:r>
            <a:r>
              <a:rPr lang="en-US" sz="2800" b="1" baseline="-250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would lead to again cause a decline in </a:t>
            </a:r>
            <a:r>
              <a:rPr lang="en-US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pH.</a:t>
            </a:r>
            <a:endParaRPr lang="en-US" sz="2800" b="1" dirty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Back and forth of increase and decrease of pH</a:t>
            </a:r>
            <a:endParaRPr lang="en-IN" sz="28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IN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This process could take thousands of years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662440" y="3573016"/>
            <a:ext cx="562989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95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67" y="1543197"/>
            <a:ext cx="8482298" cy="383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800" b="1" dirty="0">
                <a:solidFill>
                  <a:srgbClr val="FFFF00"/>
                </a:solidFill>
                <a:latin typeface="Book Antiqua" pitchFamily="18" charset="0"/>
              </a:rPr>
              <a:t>Long term fate of fossil </a:t>
            </a:r>
          </a:p>
          <a:p>
            <a:pPr algn="ctr"/>
            <a:r>
              <a:rPr lang="en-IN" sz="4800" b="1" dirty="0">
                <a:solidFill>
                  <a:srgbClr val="FFFF00"/>
                </a:solidFill>
                <a:latin typeface="Book Antiqua" pitchFamily="18" charset="0"/>
              </a:rPr>
              <a:t>fuel emissions</a:t>
            </a:r>
            <a:endParaRPr lang="en-IN" sz="4800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1657" y="5517232"/>
            <a:ext cx="8380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~ 20 % of emissions may stay in the atmosphere for many thousands of years.</a:t>
            </a:r>
            <a:endParaRPr lang="en-I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414908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IPCC 2013</a:t>
            </a:r>
            <a:endParaRPr lang="en-IN" sz="28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3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484784"/>
            <a:ext cx="8424935" cy="53732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104568"/>
            <a:ext cx="84249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  <a:buSzPct val="100000"/>
              <a:buFont typeface="Times New Roman" pitchFamily="16" charset="0"/>
              <a:buNone/>
              <a:defRPr/>
            </a:pPr>
            <a:r>
              <a:rPr lang="en-IN" sz="4000" b="1" dirty="0">
                <a:solidFill>
                  <a:srgbClr val="FFFF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Global temperatures in 2016 were 1.1</a:t>
            </a:r>
            <a:r>
              <a:rPr lang="en-IN" sz="4000" b="1" baseline="30000" dirty="0">
                <a:solidFill>
                  <a:srgbClr val="FFFF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o</a:t>
            </a:r>
            <a:r>
              <a:rPr lang="en-IN" sz="4000" b="1" dirty="0">
                <a:solidFill>
                  <a:srgbClr val="FFFF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C above pre-industrial levels </a:t>
            </a:r>
          </a:p>
          <a:p>
            <a:pPr>
              <a:buClr>
                <a:srgbClr val="FFFFFF"/>
              </a:buClr>
              <a:buSzPct val="100000"/>
              <a:buFont typeface="Times New Roman" pitchFamily="16" charset="0"/>
              <a:buNone/>
              <a:defRPr/>
            </a:pPr>
            <a:endParaRPr lang="en-IN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pic>
        <p:nvPicPr>
          <p:cNvPr id="22533" name="Picture 8" descr="http://www.columbia.edu/%7Emhs119/Temperature/globalT_1880-1920ba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696744" cy="488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3501008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is 3</a:t>
            </a:r>
            <a:r>
              <a:rPr lang="en-IN" sz="2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I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 in row to set new record T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292080" y="2204864"/>
            <a:ext cx="2376264" cy="1296144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51311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7" y="0"/>
            <a:ext cx="87072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8598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4290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/>
          </a:p>
          <a:p>
            <a:pPr algn="ctr"/>
            <a:r>
              <a:rPr lang="en-IN" sz="4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Precipitation increases with 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908720"/>
            <a:ext cx="6768752" cy="59966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5976" y="96509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O’Gorman et al . 2010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547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484784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driving the temperatures upward?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65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94233"/>
            <a:ext cx="6948264" cy="596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5" cy="914400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Drivers of Recent Climate Change</a:t>
            </a:r>
            <a:endParaRPr lang="en-IN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030284" y="1338585"/>
            <a:ext cx="1080120" cy="7200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4787801" y="1412776"/>
            <a:ext cx="1512168" cy="571698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179512" y="1338585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Dominant Driver</a:t>
            </a:r>
            <a:endParaRPr lang="en-I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5805264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IPCC  2013</a:t>
            </a:r>
            <a:endParaRPr lang="en-IN" sz="2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3501008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Heating Rate ~ 2 Wm</a:t>
            </a:r>
            <a:r>
              <a:rPr lang="en-IN" sz="2000" b="1" baseline="30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</a:p>
          <a:p>
            <a:r>
              <a:rPr lang="en-IN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1 PW</a:t>
            </a:r>
            <a:endParaRPr lang="en-US" sz="2000" b="1" dirty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691680" y="4293096"/>
            <a:ext cx="6048672" cy="196614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74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556792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change in CO</a:t>
            </a:r>
            <a:r>
              <a:rPr lang="en-IN" sz="4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IN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recent decades?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425411"/>
      </p:ext>
    </p:extLst>
  </p:cSld>
  <p:clrMapOvr>
    <a:masterClrMapping/>
  </p:clrMapOvr>
  <p:transition spd="slow">
    <p:plus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3211</TotalTime>
  <Words>1797</Words>
  <Application>Microsoft Office PowerPoint</Application>
  <PresentationFormat>On-screen Show (4:3)</PresentationFormat>
  <Paragraphs>355</Paragraphs>
  <Slides>61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6" baseType="lpstr">
      <vt:lpstr>Microsoft YaHei</vt:lpstr>
      <vt:lpstr>ＭＳ Ｐゴシック</vt:lpstr>
      <vt:lpstr>Arial</vt:lpstr>
      <vt:lpstr>Arial Narrow</vt:lpstr>
      <vt:lpstr>Book Antiqua</vt:lpstr>
      <vt:lpstr>Calibri</vt:lpstr>
      <vt:lpstr>Consolas</vt:lpstr>
      <vt:lpstr>Corbel</vt:lpstr>
      <vt:lpstr>Tahoma</vt:lpstr>
      <vt:lpstr>Times New Roman</vt:lpstr>
      <vt:lpstr>Verdana</vt:lpstr>
      <vt:lpstr>Wingdings</vt:lpstr>
      <vt:lpstr>Wingdings 2</vt:lpstr>
      <vt:lpstr>Wingdings 3</vt:lpstr>
      <vt:lpstr>Metro</vt:lpstr>
      <vt:lpstr>G. Bala, Caos Indian institute of Science </vt:lpstr>
      <vt:lpstr>Who am I? A climate Modeller</vt:lpstr>
      <vt:lpstr>Take home message</vt:lpstr>
      <vt:lpstr>PowerPoint Presentation</vt:lpstr>
      <vt:lpstr>PowerPoint Presentation</vt:lpstr>
      <vt:lpstr>PowerPoint Presentation</vt:lpstr>
      <vt:lpstr>PowerPoint Presentation</vt:lpstr>
      <vt:lpstr>Drivers of Recent Climate Change</vt:lpstr>
      <vt:lpstr>PowerPoint Presentation</vt:lpstr>
      <vt:lpstr>Atmospheric CO2 is now over 400 ppm : 120 ppm above the pre-industrial level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Carbon in the context of Climate change</vt:lpstr>
      <vt:lpstr>Units for carbon for this talk</vt:lpstr>
      <vt:lpstr>PowerPoint Presentation</vt:lpstr>
      <vt:lpstr>Fate of anthropogenic CO2 emissions (2006-2015)</vt:lpstr>
      <vt:lpstr>Carbon</vt:lpstr>
      <vt:lpstr>PowerPoint Presentation</vt:lpstr>
      <vt:lpstr>PowerPoint Presentation</vt:lpstr>
      <vt:lpstr>Quiz</vt:lpstr>
      <vt:lpstr>PowerPoint Presentation</vt:lpstr>
      <vt:lpstr>PowerPoint Presentation</vt:lpstr>
      <vt:lpstr>Carbon interaction over land</vt:lpstr>
      <vt:lpstr>Carbon interaction in the Ocean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Total global emissions</vt:lpstr>
      <vt:lpstr>Fate of anthropogenic CO2 emissions (2006-2015)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Instructor: G. Bala Jan 2013 term</dc:title>
  <dc:creator>G Bala</dc:creator>
  <cp:lastModifiedBy>arshitha.thomas@icts.res.in</cp:lastModifiedBy>
  <cp:revision>209</cp:revision>
  <dcterms:created xsi:type="dcterms:W3CDTF">2013-02-11T06:16:17Z</dcterms:created>
  <dcterms:modified xsi:type="dcterms:W3CDTF">2017-04-04T10:41:04Z</dcterms:modified>
</cp:coreProperties>
</file>